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3">
  <p:sldMasterIdLst>
    <p:sldMasterId id="2147483648" r:id="rId2"/>
  </p:sldMasterIdLst>
  <p:notesMasterIdLst>
    <p:notesMasterId r:id="rId78"/>
  </p:notesMasterIdLst>
  <p:handoutMasterIdLst>
    <p:handoutMasterId r:id="rId79"/>
  </p:handoutMasterIdLst>
  <p:sldIdLst>
    <p:sldId id="410" r:id="rId3"/>
    <p:sldId id="257" r:id="rId4"/>
    <p:sldId id="258" r:id="rId5"/>
    <p:sldId id="326" r:id="rId6"/>
    <p:sldId id="370" r:id="rId7"/>
    <p:sldId id="371" r:id="rId8"/>
    <p:sldId id="402" r:id="rId9"/>
    <p:sldId id="403" r:id="rId10"/>
    <p:sldId id="317" r:id="rId11"/>
    <p:sldId id="324" r:id="rId12"/>
    <p:sldId id="335" r:id="rId13"/>
    <p:sldId id="336" r:id="rId14"/>
    <p:sldId id="337" r:id="rId15"/>
    <p:sldId id="338" r:id="rId16"/>
    <p:sldId id="339" r:id="rId17"/>
    <p:sldId id="325" r:id="rId18"/>
    <p:sldId id="269" r:id="rId19"/>
    <p:sldId id="340" r:id="rId20"/>
    <p:sldId id="341" r:id="rId21"/>
    <p:sldId id="342" r:id="rId22"/>
    <p:sldId id="343" r:id="rId23"/>
    <p:sldId id="344" r:id="rId24"/>
    <p:sldId id="348" r:id="rId25"/>
    <p:sldId id="352" r:id="rId26"/>
    <p:sldId id="360" r:id="rId27"/>
    <p:sldId id="359" r:id="rId28"/>
    <p:sldId id="361" r:id="rId29"/>
    <p:sldId id="349" r:id="rId30"/>
    <p:sldId id="365" r:id="rId31"/>
    <p:sldId id="350" r:id="rId32"/>
    <p:sldId id="366" r:id="rId33"/>
    <p:sldId id="354" r:id="rId34"/>
    <p:sldId id="367" r:id="rId35"/>
    <p:sldId id="368" r:id="rId36"/>
    <p:sldId id="397" r:id="rId37"/>
    <p:sldId id="355" r:id="rId38"/>
    <p:sldId id="398" r:id="rId39"/>
    <p:sldId id="409" r:id="rId40"/>
    <p:sldId id="369" r:id="rId41"/>
    <p:sldId id="363" r:id="rId42"/>
    <p:sldId id="351" r:id="rId43"/>
    <p:sldId id="353" r:id="rId44"/>
    <p:sldId id="345" r:id="rId45"/>
    <p:sldId id="356" r:id="rId46"/>
    <p:sldId id="357" r:id="rId47"/>
    <p:sldId id="376" r:id="rId48"/>
    <p:sldId id="408" r:id="rId49"/>
    <p:sldId id="375" r:id="rId50"/>
    <p:sldId id="378" r:id="rId51"/>
    <p:sldId id="379" r:id="rId52"/>
    <p:sldId id="374" r:id="rId53"/>
    <p:sldId id="380" r:id="rId54"/>
    <p:sldId id="405" r:id="rId55"/>
    <p:sldId id="406" r:id="rId56"/>
    <p:sldId id="381" r:id="rId57"/>
    <p:sldId id="382" r:id="rId58"/>
    <p:sldId id="407" r:id="rId59"/>
    <p:sldId id="383" r:id="rId60"/>
    <p:sldId id="384" r:id="rId61"/>
    <p:sldId id="401" r:id="rId62"/>
    <p:sldId id="385" r:id="rId63"/>
    <p:sldId id="390" r:id="rId64"/>
    <p:sldId id="386" r:id="rId65"/>
    <p:sldId id="387" r:id="rId66"/>
    <p:sldId id="388" r:id="rId67"/>
    <p:sldId id="392" r:id="rId68"/>
    <p:sldId id="394" r:id="rId69"/>
    <p:sldId id="399" r:id="rId70"/>
    <p:sldId id="389" r:id="rId71"/>
    <p:sldId id="393" r:id="rId72"/>
    <p:sldId id="395" r:id="rId73"/>
    <p:sldId id="396" r:id="rId74"/>
    <p:sldId id="404" r:id="rId75"/>
    <p:sldId id="400" r:id="rId76"/>
    <p:sldId id="411"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84E427A-3D55-4303-BF80-6455036E1DE7}" styleName="Stil tematic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7CE84F3-28C3-443E-9E96-99CF82512B78}" styleName="Stil întunecat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Stil mediu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Stil mediu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8603FDC-E32A-4AB5-989C-0864C3EAD2B8}" styleName="Stil tematic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Stil tematic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Stil tematic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9548" autoAdjust="0"/>
    <p:restoredTop sz="94660"/>
  </p:normalViewPr>
  <p:slideViewPr>
    <p:cSldViewPr snapToGrid="0">
      <p:cViewPr varScale="1">
        <p:scale>
          <a:sx n="44" d="100"/>
          <a:sy n="44" d="100"/>
        </p:scale>
        <p:origin x="-114" y="-672"/>
      </p:cViewPr>
      <p:guideLst>
        <p:guide orient="horz" pos="2160"/>
        <p:guide pos="3840"/>
      </p:guideLst>
    </p:cSldViewPr>
  </p:slideViewPr>
  <p:notesTextViewPr>
    <p:cViewPr>
      <p:scale>
        <a:sx n="1" d="1"/>
        <a:sy n="1" d="1"/>
      </p:scale>
      <p:origin x="0" y="0"/>
    </p:cViewPr>
  </p:notesTextViewPr>
  <p:notesViewPr>
    <p:cSldViewPr snapToGrid="0">
      <p:cViewPr varScale="1">
        <p:scale>
          <a:sx n="83" d="100"/>
          <a:sy n="83" d="100"/>
        </p:scale>
        <p:origin x="1404" y="66"/>
      </p:cViewPr>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ante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dirty="0"/>
          </a:p>
        </p:txBody>
      </p:sp>
      <p:sp>
        <p:nvSpPr>
          <p:cNvPr id="3" name="Substituent dată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A45BA1-980A-4507-BE5A-5C1E7C2FFD8F}" type="datetimeFigureOut">
              <a:rPr lang="ro-RO" smtClean="0"/>
              <a:pPr/>
              <a:t>21.03.2014</a:t>
            </a:fld>
            <a:endParaRPr lang="ro-RO" dirty="0"/>
          </a:p>
        </p:txBody>
      </p:sp>
      <p:sp>
        <p:nvSpPr>
          <p:cNvPr id="4" name="Substituent subsol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dirty="0"/>
          </a:p>
        </p:txBody>
      </p:sp>
      <p:sp>
        <p:nvSpPr>
          <p:cNvPr id="5" name="Substituent număr diapozitiv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E03411-58E2-43FD-AE1D-AD77DFF8CB20}" type="slidenum">
              <a:rPr lang="ro-RO" smtClean="0"/>
              <a:pPr/>
              <a:t>‹#›</a:t>
            </a:fld>
            <a:endParaRPr lang="ro-RO" dirty="0"/>
          </a:p>
        </p:txBody>
      </p:sp>
    </p:spTree>
    <p:extLst>
      <p:ext uri="{BB962C8B-B14F-4D97-AF65-F5344CB8AC3E}">
        <p14:creationId xmlns=""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ante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dirty="0"/>
          </a:p>
        </p:txBody>
      </p:sp>
      <p:sp>
        <p:nvSpPr>
          <p:cNvPr id="3" name="Substituent dată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3416D-7FED-43BC-AA7C-D92DBA01ED64}" type="datetimeFigureOut">
              <a:rPr lang="ro-RO" smtClean="0"/>
              <a:pPr/>
              <a:t>21.03.2014</a:t>
            </a:fld>
            <a:endParaRPr lang="ro-RO" dirty="0"/>
          </a:p>
        </p:txBody>
      </p:sp>
      <p:sp>
        <p:nvSpPr>
          <p:cNvPr id="4" name="Substituent imagine diapozitiv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o-RO" dirty="0"/>
          </a:p>
        </p:txBody>
      </p:sp>
      <p:sp>
        <p:nvSpPr>
          <p:cNvPr id="5" name="Substituent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o-RO" dirty="0" smtClean="0"/>
              <a:t>Clic pentru editare stiluri text Coordonator</a:t>
            </a:r>
          </a:p>
          <a:p>
            <a:pPr lvl="1"/>
            <a:r>
              <a:rPr lang="ro-RO" dirty="0" smtClean="0"/>
              <a:t>Al doilea nivel</a:t>
            </a:r>
          </a:p>
          <a:p>
            <a:pPr lvl="2"/>
            <a:r>
              <a:rPr lang="ro-RO" dirty="0" smtClean="0"/>
              <a:t>Al treilea nivel</a:t>
            </a:r>
          </a:p>
          <a:p>
            <a:pPr lvl="3"/>
            <a:r>
              <a:rPr lang="ro-RO" dirty="0" smtClean="0"/>
              <a:t>Al patrulea nivel</a:t>
            </a:r>
          </a:p>
          <a:p>
            <a:pPr lvl="4"/>
            <a:r>
              <a:rPr lang="ro-RO" dirty="0" smtClean="0"/>
              <a:t>Al cincilea nivel</a:t>
            </a:r>
            <a:endParaRPr lang="ro-RO" dirty="0"/>
          </a:p>
        </p:txBody>
      </p:sp>
      <p:sp>
        <p:nvSpPr>
          <p:cNvPr id="6" name="Substituent subsol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dirty="0"/>
          </a:p>
        </p:txBody>
      </p:sp>
      <p:sp>
        <p:nvSpPr>
          <p:cNvPr id="7" name="Substituent număr diapozitiv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C57A8-AE18-4654-B6AF-04B3577165BE}" type="slidenum">
              <a:rPr lang="ro-RO" smtClean="0"/>
              <a:pPr/>
              <a:t>‹#›</a:t>
            </a:fld>
            <a:endParaRPr lang="ro-RO" dirty="0"/>
          </a:p>
        </p:txBody>
      </p:sp>
    </p:spTree>
    <p:extLst>
      <p:ext uri="{BB962C8B-B14F-4D97-AF65-F5344CB8AC3E}">
        <p14:creationId xmlns=""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zitiv titl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u 1"/>
          <p:cNvSpPr>
            <a:spLocks noGrp="1"/>
          </p:cNvSpPr>
          <p:nvPr>
            <p:ph type="ctrTitle"/>
          </p:nvPr>
        </p:nvSpPr>
        <p:spPr>
          <a:xfrm>
            <a:off x="4265611" y="1752600"/>
            <a:ext cx="6858002" cy="1828800"/>
          </a:xfrm>
        </p:spPr>
        <p:txBody>
          <a:bodyPr anchor="b">
            <a:normAutofit/>
          </a:bodyPr>
          <a:lstStyle>
            <a:lvl1pPr algn="l">
              <a:defRPr sz="5400"/>
            </a:lvl1pPr>
          </a:lstStyle>
          <a:p>
            <a:r>
              <a:rPr lang="ro-RO" smtClean="0"/>
              <a:t>Faceți clic pentru a edita stilul de titlu Coordonator</a:t>
            </a:r>
            <a:endParaRPr lang="ro-RO" dirty="0"/>
          </a:p>
        </p:txBody>
      </p:sp>
      <p:sp>
        <p:nvSpPr>
          <p:cNvPr id="3" name="Subtitlu 2"/>
          <p:cNvSpPr>
            <a:spLocks noGrp="1"/>
          </p:cNvSpPr>
          <p:nvPr>
            <p:ph type="subTitle" idx="1"/>
          </p:nvPr>
        </p:nvSpPr>
        <p:spPr>
          <a:xfrm>
            <a:off x="4265611" y="3733800"/>
            <a:ext cx="6858002" cy="914400"/>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o-RO" smtClean="0"/>
              <a:t>Faceți clic pentru editarea stilului de subtitlu al coordonatorului</a:t>
            </a:r>
            <a:endParaRPr lang="ro-RO" dirty="0"/>
          </a:p>
        </p:txBody>
      </p:sp>
    </p:spTree>
    <p:extLst>
      <p:ext uri="{BB962C8B-B14F-4D97-AF65-F5344CB8AC3E}">
        <p14:creationId xmlns="" xmlns:p14="http://schemas.microsoft.com/office/powerpoint/2010/main" val="298120363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rei imagini cu legende">
    <p:spTree>
      <p:nvGrpSpPr>
        <p:cNvPr id="1" name=""/>
        <p:cNvGrpSpPr/>
        <p:nvPr/>
      </p:nvGrpSpPr>
      <p:grpSpPr>
        <a:xfrm>
          <a:off x="0" y="0"/>
          <a:ext cx="0" cy="0"/>
          <a:chOff x="0" y="0"/>
          <a:chExt cx="0" cy="0"/>
        </a:xfrm>
      </p:grpSpPr>
      <p:sp>
        <p:nvSpPr>
          <p:cNvPr id="6" name="Substituent dată 5"/>
          <p:cNvSpPr>
            <a:spLocks noGrp="1"/>
          </p:cNvSpPr>
          <p:nvPr>
            <p:ph type="dt" sz="half" idx="10"/>
          </p:nvPr>
        </p:nvSpPr>
        <p:spPr/>
        <p:txBody>
          <a:bodyPr/>
          <a:lstStyle/>
          <a:p>
            <a:fld id="{4CF99945-0A15-4715-AB6C-F5E56CF20F70}" type="datetimeFigureOut">
              <a:rPr lang="ro-RO" smtClean="0"/>
              <a:pPr/>
              <a:t>21.03.2014</a:t>
            </a:fld>
            <a:endParaRPr lang="ro-RO" dirty="0"/>
          </a:p>
        </p:txBody>
      </p:sp>
      <p:sp>
        <p:nvSpPr>
          <p:cNvPr id="7" name="Substituent subsol 6"/>
          <p:cNvSpPr>
            <a:spLocks noGrp="1"/>
          </p:cNvSpPr>
          <p:nvPr>
            <p:ph type="ftr" sz="quarter" idx="11"/>
          </p:nvPr>
        </p:nvSpPr>
        <p:spPr/>
        <p:txBody>
          <a:bodyPr/>
          <a:lstStyle/>
          <a:p>
            <a:endParaRPr lang="ro-RO" dirty="0"/>
          </a:p>
        </p:txBody>
      </p:sp>
      <p:sp>
        <p:nvSpPr>
          <p:cNvPr id="8" name="Substituent număr diapozitiv 7"/>
          <p:cNvSpPr>
            <a:spLocks noGrp="1"/>
          </p:cNvSpPr>
          <p:nvPr>
            <p:ph type="sldNum" sz="quarter" idx="12"/>
          </p:nvPr>
        </p:nvSpPr>
        <p:spPr/>
        <p:txBody>
          <a:bodyPr/>
          <a:lstStyle/>
          <a:p>
            <a:fld id="{022B156B-59AE-415F-B24B-8756D48BB977}" type="slidenum">
              <a:rPr lang="ro-RO" smtClean="0"/>
              <a:pPr/>
              <a:t>‹#›</a:t>
            </a:fld>
            <a:endParaRPr lang="ro-RO" dirty="0"/>
          </a:p>
        </p:txBody>
      </p:sp>
      <p:grpSp>
        <p:nvGrpSpPr>
          <p:cNvPr id="84" name="Grup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ormă liberă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86" name="Formă liberă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87" name="Formă liberă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88" name="Formă liberă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89" name="Formă liberă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90" name="Formă liberă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91" name="Formă liberă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92" name="Formă liberă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93" name="Formă liberă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94" name="Formă liberă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95" name="Formă liberă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96" name="Formă liberă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grpSp>
      <p:sp>
        <p:nvSpPr>
          <p:cNvPr id="97" name="Substituent imagine 33"/>
          <p:cNvSpPr>
            <a:spLocks noGrp="1"/>
          </p:cNvSpPr>
          <p:nvPr>
            <p:ph type="pic" sz="quarter" idx="17"/>
          </p:nvPr>
        </p:nvSpPr>
        <p:spPr>
          <a:xfrm>
            <a:off x="840795" y="1020193"/>
            <a:ext cx="3886201" cy="4572000"/>
          </a:xfrm>
          <a:solidFill>
            <a:schemeClr val="bg2"/>
          </a:solidFill>
          <a:ln w="38100">
            <a:solidFill>
              <a:schemeClr val="bg1"/>
            </a:solidFill>
          </a:ln>
        </p:spPr>
        <p:txBody>
          <a:bodyPr/>
          <a:lstStyle>
            <a:lvl1pPr marL="0" indent="0" algn="ctr">
              <a:buNone/>
              <a:defRPr/>
            </a:lvl1pPr>
          </a:lstStyle>
          <a:p>
            <a:r>
              <a:rPr lang="ro-RO" smtClean="0"/>
              <a:t>Faceți clic pe pictogramă pentru a adăuga o imagine</a:t>
            </a:r>
            <a:endParaRPr lang="ro-RO" dirty="0"/>
          </a:p>
        </p:txBody>
      </p:sp>
      <p:grpSp>
        <p:nvGrpSpPr>
          <p:cNvPr id="98" name="Grup 97"/>
          <p:cNvGrpSpPr/>
          <p:nvPr/>
        </p:nvGrpSpPr>
        <p:grpSpPr>
          <a:xfrm>
            <a:off x="5322489" y="319177"/>
            <a:ext cx="3389607" cy="2710838"/>
            <a:chOff x="895350" y="3313113"/>
            <a:chExt cx="3613151" cy="2790825"/>
          </a:xfrm>
          <a:solidFill>
            <a:schemeClr val="tx1">
              <a:lumMod val="50000"/>
            </a:schemeClr>
          </a:solidFill>
        </p:grpSpPr>
        <p:sp>
          <p:nvSpPr>
            <p:cNvPr id="99" name="Formă liberă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100" name="Formă liberă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101" name="Formă liberă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102" name="Formă liberă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103" name="Formă liberă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104" name="Formă liberă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105" name="Formă liberă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106" name="Formă liberă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107" name="Formă liberă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108" name="Formă liberă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109" name="Formă liberă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110" name="Formă liberă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grpSp>
      <p:sp>
        <p:nvSpPr>
          <p:cNvPr id="111" name="Substituent imagine 33"/>
          <p:cNvSpPr>
            <a:spLocks noGrp="1" noChangeAspect="1"/>
          </p:cNvSpPr>
          <p:nvPr>
            <p:ph type="pic" sz="quarter" idx="18"/>
          </p:nvPr>
        </p:nvSpPr>
        <p:spPr>
          <a:xfrm>
            <a:off x="5546781" y="529603"/>
            <a:ext cx="2993365" cy="2305338"/>
          </a:xfrm>
          <a:solidFill>
            <a:schemeClr val="bg2"/>
          </a:solidFill>
          <a:ln w="38100">
            <a:solidFill>
              <a:schemeClr val="bg1"/>
            </a:solidFill>
          </a:ln>
        </p:spPr>
        <p:txBody>
          <a:bodyPr/>
          <a:lstStyle>
            <a:lvl1pPr marL="0" indent="0" algn="ctr">
              <a:buNone/>
              <a:defRPr/>
            </a:lvl1pPr>
          </a:lstStyle>
          <a:p>
            <a:r>
              <a:rPr lang="ro-RO" smtClean="0"/>
              <a:t>Faceți clic pe pictogramă pentru a adăuga o imagine</a:t>
            </a:r>
            <a:endParaRPr lang="ro-RO" dirty="0"/>
          </a:p>
        </p:txBody>
      </p:sp>
      <p:grpSp>
        <p:nvGrpSpPr>
          <p:cNvPr id="112" name="Grup 111"/>
          <p:cNvGrpSpPr/>
          <p:nvPr/>
        </p:nvGrpSpPr>
        <p:grpSpPr>
          <a:xfrm>
            <a:off x="5322489" y="3436140"/>
            <a:ext cx="3389607" cy="2710838"/>
            <a:chOff x="895350" y="3313113"/>
            <a:chExt cx="3613151" cy="2790825"/>
          </a:xfrm>
          <a:solidFill>
            <a:schemeClr val="tx1">
              <a:lumMod val="50000"/>
            </a:schemeClr>
          </a:solidFill>
        </p:grpSpPr>
        <p:sp>
          <p:nvSpPr>
            <p:cNvPr id="113" name="Formă liberă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114" name="Formă liberă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115" name="Formă liberă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116" name="Formă liberă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117" name="Formă liberă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118" name="Formă liberă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119" name="Formă liberă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120" name="Formă liberă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121" name="Formă liberă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122" name="Formă liberă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123" name="Formă liberă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124" name="Formă liberă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grpSp>
      <p:sp>
        <p:nvSpPr>
          <p:cNvPr id="125" name="Substituent imagine 33"/>
          <p:cNvSpPr>
            <a:spLocks noGrp="1" noChangeAspect="1"/>
          </p:cNvSpPr>
          <p:nvPr>
            <p:ph type="pic" sz="quarter" idx="19"/>
          </p:nvPr>
        </p:nvSpPr>
        <p:spPr>
          <a:xfrm>
            <a:off x="5546781" y="3646566"/>
            <a:ext cx="2993365" cy="2305338"/>
          </a:xfrm>
          <a:solidFill>
            <a:schemeClr val="bg2"/>
          </a:solidFill>
          <a:ln w="38100">
            <a:solidFill>
              <a:schemeClr val="bg1"/>
            </a:solidFill>
          </a:ln>
        </p:spPr>
        <p:txBody>
          <a:bodyPr/>
          <a:lstStyle>
            <a:lvl1pPr marL="0" indent="0" algn="ctr">
              <a:buNone/>
              <a:defRPr/>
            </a:lvl1pPr>
          </a:lstStyle>
          <a:p>
            <a:r>
              <a:rPr lang="ro-RO" smtClean="0"/>
              <a:t>Faceți clic pe pictogramă pentru a adăuga o imagine</a:t>
            </a:r>
            <a:endParaRPr lang="ro-RO" dirty="0"/>
          </a:p>
        </p:txBody>
      </p:sp>
      <p:sp>
        <p:nvSpPr>
          <p:cNvPr id="126" name="Substituent text 3"/>
          <p:cNvSpPr>
            <a:spLocks noGrp="1"/>
          </p:cNvSpPr>
          <p:nvPr>
            <p:ph type="body" sz="half" idx="21"/>
          </p:nvPr>
        </p:nvSpPr>
        <p:spPr>
          <a:xfrm>
            <a:off x="9066214" y="2048893"/>
            <a:ext cx="2286000" cy="2514599"/>
          </a:xfrm>
        </p:spPr>
        <p:txBody>
          <a:bodyPr anchor="ct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smtClean="0"/>
              <a:t>Faceți clic pentru a edita stilurile de text Coordonator</a:t>
            </a:r>
          </a:p>
        </p:txBody>
      </p:sp>
    </p:spTree>
    <p:extLst>
      <p:ext uri="{BB962C8B-B14F-4D97-AF65-F5344CB8AC3E}">
        <p14:creationId xmlns="" xmlns:p14="http://schemas.microsoft.com/office/powerpoint/2010/main" val="78742514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7511732" y="1330347"/>
            <a:ext cx="3840480" cy="2103120"/>
          </a:xfrm>
        </p:spPr>
        <p:txBody>
          <a:bodyPr anchor="b">
            <a:normAutofit/>
          </a:bodyPr>
          <a:lstStyle>
            <a:lvl1pPr>
              <a:defRPr sz="3600"/>
            </a:lvl1pPr>
          </a:lstStyle>
          <a:p>
            <a:r>
              <a:rPr lang="ro-RO" smtClean="0"/>
              <a:t>Faceți clic pentru a edita stilul de titlu Coordonator</a:t>
            </a:r>
            <a:endParaRPr lang="ro-RO" dirty="0"/>
          </a:p>
        </p:txBody>
      </p:sp>
      <p:sp>
        <p:nvSpPr>
          <p:cNvPr id="3" name="Substituent conținut 2"/>
          <p:cNvSpPr>
            <a:spLocks noGrp="1"/>
          </p:cNvSpPr>
          <p:nvPr>
            <p:ph idx="1"/>
          </p:nvPr>
        </p:nvSpPr>
        <p:spPr>
          <a:xfrm>
            <a:off x="836614" y="914400"/>
            <a:ext cx="6172201" cy="5029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dirty="0"/>
          </a:p>
        </p:txBody>
      </p:sp>
      <p:sp>
        <p:nvSpPr>
          <p:cNvPr id="4" name="Substituent text 3"/>
          <p:cNvSpPr>
            <a:spLocks noGrp="1"/>
          </p:cNvSpPr>
          <p:nvPr>
            <p:ph type="body" sz="half" idx="2"/>
          </p:nvPr>
        </p:nvSpPr>
        <p:spPr>
          <a:xfrm>
            <a:off x="7511732" y="3555524"/>
            <a:ext cx="3840480" cy="238807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smtClean="0"/>
              <a:t>Faceți clic pentru a edita stilurile de text Coordonator</a:t>
            </a:r>
          </a:p>
        </p:txBody>
      </p:sp>
      <p:sp>
        <p:nvSpPr>
          <p:cNvPr id="5" name="Substituent dată 4"/>
          <p:cNvSpPr>
            <a:spLocks noGrp="1"/>
          </p:cNvSpPr>
          <p:nvPr>
            <p:ph type="dt" sz="half" idx="10"/>
          </p:nvPr>
        </p:nvSpPr>
        <p:spPr>
          <a:xfrm>
            <a:off x="8075610" y="6019801"/>
            <a:ext cx="1396260" cy="228600"/>
          </a:xfrm>
        </p:spPr>
        <p:txBody>
          <a:bodyPr/>
          <a:lstStyle/>
          <a:p>
            <a:fld id="{4CF99945-0A15-4715-AB6C-F5E56CF20F70}" type="datetimeFigureOut">
              <a:rPr lang="ro-RO" smtClean="0"/>
              <a:pPr/>
              <a:t>21.03.2014</a:t>
            </a:fld>
            <a:endParaRPr lang="ro-RO" dirty="0"/>
          </a:p>
        </p:txBody>
      </p:sp>
      <p:sp>
        <p:nvSpPr>
          <p:cNvPr id="6" name="Substituent subsol 5"/>
          <p:cNvSpPr>
            <a:spLocks noGrp="1"/>
          </p:cNvSpPr>
          <p:nvPr>
            <p:ph type="ftr" sz="quarter" idx="11"/>
          </p:nvPr>
        </p:nvSpPr>
        <p:spPr/>
        <p:txBody>
          <a:bodyPr/>
          <a:lstStyle/>
          <a:p>
            <a:endParaRPr lang="ro-RO" dirty="0"/>
          </a:p>
        </p:txBody>
      </p:sp>
      <p:sp>
        <p:nvSpPr>
          <p:cNvPr id="7" name="Substituent număr diapozitiv 6"/>
          <p:cNvSpPr>
            <a:spLocks noGrp="1"/>
          </p:cNvSpPr>
          <p:nvPr>
            <p:ph type="sldNum" sz="quarter" idx="12"/>
          </p:nvPr>
        </p:nvSpPr>
        <p:spPr>
          <a:xfrm>
            <a:off x="1065213" y="6019801"/>
            <a:ext cx="762000" cy="228600"/>
          </a:xfrm>
        </p:spPr>
        <p:txBody>
          <a:bodyPr/>
          <a:lstStyle>
            <a:lvl1pPr algn="l">
              <a:defRPr/>
            </a:lvl1pPr>
          </a:lstStyle>
          <a:p>
            <a:fld id="{022B156B-59AE-415F-B24B-8756D48BB977}" type="slidenum">
              <a:rPr lang="ro-RO" smtClean="0"/>
              <a:pPr/>
              <a:t>‹#›</a:t>
            </a:fld>
            <a:endParaRPr lang="ro-RO" dirty="0"/>
          </a:p>
        </p:txBody>
      </p:sp>
    </p:spTree>
    <p:extLst>
      <p:ext uri="{BB962C8B-B14F-4D97-AF65-F5344CB8AC3E}">
        <p14:creationId xmlns="" xmlns:p14="http://schemas.microsoft.com/office/powerpoint/2010/main" val="123976265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grpSp>
        <p:nvGrpSpPr>
          <p:cNvPr id="8" name="Grup 7"/>
          <p:cNvGrpSpPr/>
          <p:nvPr/>
        </p:nvGrpSpPr>
        <p:grpSpPr>
          <a:xfrm>
            <a:off x="595547" y="781399"/>
            <a:ext cx="6433397" cy="5053665"/>
            <a:chOff x="5162444" y="781398"/>
            <a:chExt cx="6433398" cy="5053665"/>
          </a:xfrm>
        </p:grpSpPr>
        <p:sp>
          <p:nvSpPr>
            <p:cNvPr id="9" name="Formă liberă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lang="ro-RO" dirty="0"/>
            </a:p>
          </p:txBody>
        </p:sp>
        <p:sp>
          <p:nvSpPr>
            <p:cNvPr id="10" name="Formă liberă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lang="ro-RO" dirty="0"/>
            </a:p>
          </p:txBody>
        </p:sp>
        <p:grpSp>
          <p:nvGrpSpPr>
            <p:cNvPr id="11" name="Grup 10"/>
            <p:cNvGrpSpPr/>
            <p:nvPr/>
          </p:nvGrpSpPr>
          <p:grpSpPr>
            <a:xfrm>
              <a:off x="5814205" y="859113"/>
              <a:ext cx="5129146" cy="4880471"/>
              <a:chOff x="7856559" y="859113"/>
              <a:chExt cx="3086791" cy="4880471"/>
            </a:xfrm>
          </p:grpSpPr>
          <p:sp>
            <p:nvSpPr>
              <p:cNvPr id="20" name="Formă liberă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lang="ro-RO" dirty="0"/>
              </a:p>
            </p:txBody>
          </p:sp>
          <p:sp>
            <p:nvSpPr>
              <p:cNvPr id="21" name="Formă liberă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lang="ro-RO" dirty="0"/>
              </a:p>
            </p:txBody>
          </p:sp>
        </p:grpSp>
        <p:sp>
          <p:nvSpPr>
            <p:cNvPr id="12" name="Formă liberă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lang="ro-RO" dirty="0"/>
            </a:p>
          </p:txBody>
        </p:sp>
        <p:sp>
          <p:nvSpPr>
            <p:cNvPr id="13" name="Formă liberă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lang="ro-RO" dirty="0"/>
            </a:p>
          </p:txBody>
        </p:sp>
        <p:sp>
          <p:nvSpPr>
            <p:cNvPr id="14" name="Formă liberă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lang="ro-RO" dirty="0"/>
            </a:p>
          </p:txBody>
        </p:sp>
        <p:sp>
          <p:nvSpPr>
            <p:cNvPr id="15" name="Formă liberă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lang="ro-RO" dirty="0"/>
            </a:p>
          </p:txBody>
        </p:sp>
        <p:sp>
          <p:nvSpPr>
            <p:cNvPr id="16" name="Formă liberă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lang="ro-RO" dirty="0"/>
            </a:p>
          </p:txBody>
        </p:sp>
        <p:sp>
          <p:nvSpPr>
            <p:cNvPr id="17" name="Formă liberă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lang="ro-RO" dirty="0"/>
            </a:p>
          </p:txBody>
        </p:sp>
        <p:sp>
          <p:nvSpPr>
            <p:cNvPr id="18" name="Formă liberă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lang="ro-RO" dirty="0"/>
            </a:p>
          </p:txBody>
        </p:sp>
        <p:sp>
          <p:nvSpPr>
            <p:cNvPr id="19" name="Formă liberă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lang="ro-RO" dirty="0"/>
            </a:p>
          </p:txBody>
        </p:sp>
      </p:grpSp>
      <p:sp>
        <p:nvSpPr>
          <p:cNvPr id="2" name="Titlu 1"/>
          <p:cNvSpPr>
            <a:spLocks noGrp="1"/>
          </p:cNvSpPr>
          <p:nvPr>
            <p:ph type="title"/>
          </p:nvPr>
        </p:nvSpPr>
        <p:spPr>
          <a:xfrm>
            <a:off x="7492891" y="1330347"/>
            <a:ext cx="3840480" cy="2103120"/>
          </a:xfrm>
        </p:spPr>
        <p:txBody>
          <a:bodyPr anchor="b">
            <a:normAutofit/>
          </a:bodyPr>
          <a:lstStyle>
            <a:lvl1pPr>
              <a:defRPr sz="3600"/>
            </a:lvl1pPr>
          </a:lstStyle>
          <a:p>
            <a:r>
              <a:rPr lang="ro-RO" smtClean="0"/>
              <a:t>Faceți clic pentru a edita stilul de titlu Coordonator</a:t>
            </a:r>
            <a:endParaRPr lang="ro-RO" dirty="0"/>
          </a:p>
        </p:txBody>
      </p:sp>
      <p:sp>
        <p:nvSpPr>
          <p:cNvPr id="3" name="Substituent imagine 2"/>
          <p:cNvSpPr>
            <a:spLocks noGrp="1"/>
          </p:cNvSpPr>
          <p:nvPr>
            <p:ph type="pic" idx="1"/>
          </p:nvPr>
        </p:nvSpPr>
        <p:spPr>
          <a:xfrm>
            <a:off x="836614" y="1031195"/>
            <a:ext cx="5943600" cy="4572000"/>
          </a:xfrm>
          <a:solidFill>
            <a:schemeClr val="accent2">
              <a:lumMod val="40000"/>
              <a:lumOff val="60000"/>
            </a:schemeClr>
          </a:solidFill>
          <a:ln w="381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o-RO" smtClean="0"/>
              <a:t>Faceți clic pe pictogramă pentru a adăuga o imagine</a:t>
            </a:r>
            <a:endParaRPr lang="ro-RO" dirty="0"/>
          </a:p>
        </p:txBody>
      </p:sp>
      <p:sp>
        <p:nvSpPr>
          <p:cNvPr id="4" name="Substituent text 3"/>
          <p:cNvSpPr>
            <a:spLocks noGrp="1"/>
          </p:cNvSpPr>
          <p:nvPr>
            <p:ph type="body" sz="half" idx="2"/>
          </p:nvPr>
        </p:nvSpPr>
        <p:spPr>
          <a:xfrm>
            <a:off x="7492891" y="3555522"/>
            <a:ext cx="3840480" cy="216851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smtClean="0"/>
              <a:t>Faceți clic pentru a edita stilurile de text Coordonator</a:t>
            </a:r>
          </a:p>
        </p:txBody>
      </p:sp>
      <p:sp>
        <p:nvSpPr>
          <p:cNvPr id="5" name="Substituent dată 4"/>
          <p:cNvSpPr>
            <a:spLocks noGrp="1"/>
          </p:cNvSpPr>
          <p:nvPr>
            <p:ph type="dt" sz="half" idx="10"/>
          </p:nvPr>
        </p:nvSpPr>
        <p:spPr/>
        <p:txBody>
          <a:bodyPr/>
          <a:lstStyle/>
          <a:p>
            <a:fld id="{4CF99945-0A15-4715-AB6C-F5E56CF20F70}" type="datetimeFigureOut">
              <a:rPr lang="ro-RO" smtClean="0"/>
              <a:pPr/>
              <a:t>21.03.2014</a:t>
            </a:fld>
            <a:endParaRPr lang="ro-RO" dirty="0"/>
          </a:p>
        </p:txBody>
      </p:sp>
      <p:sp>
        <p:nvSpPr>
          <p:cNvPr id="6" name="Substituent subsol 5"/>
          <p:cNvSpPr>
            <a:spLocks noGrp="1"/>
          </p:cNvSpPr>
          <p:nvPr>
            <p:ph type="ftr" sz="quarter" idx="11"/>
          </p:nvPr>
        </p:nvSpPr>
        <p:spPr/>
        <p:txBody>
          <a:bodyPr/>
          <a:lstStyle/>
          <a:p>
            <a:endParaRPr lang="ro-RO" dirty="0"/>
          </a:p>
        </p:txBody>
      </p:sp>
      <p:sp>
        <p:nvSpPr>
          <p:cNvPr id="7" name="Substituent număr diapozitiv 6"/>
          <p:cNvSpPr>
            <a:spLocks noGrp="1"/>
          </p:cNvSpPr>
          <p:nvPr>
            <p:ph type="sldNum" sz="quarter" idx="12"/>
          </p:nvPr>
        </p:nvSpPr>
        <p:spPr/>
        <p:txBody>
          <a:bodyPr/>
          <a:lstStyle/>
          <a:p>
            <a:fld id="{022B156B-59AE-415F-B24B-8756D48BB977}" type="slidenum">
              <a:rPr lang="ro-RO" smtClean="0"/>
              <a:pPr/>
              <a:t>‹#›</a:t>
            </a:fld>
            <a:endParaRPr lang="ro-RO" dirty="0"/>
          </a:p>
        </p:txBody>
      </p:sp>
    </p:spTree>
    <p:extLst>
      <p:ext uri="{BB962C8B-B14F-4D97-AF65-F5344CB8AC3E}">
        <p14:creationId xmlns="" xmlns:p14="http://schemas.microsoft.com/office/powerpoint/2010/main" val="265957580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smtClean="0"/>
              <a:t>Faceți clic pentru a edita stilul de titlu Coordonator</a:t>
            </a:r>
            <a:endParaRPr lang="ro-RO" dirty="0"/>
          </a:p>
        </p:txBody>
      </p:sp>
      <p:sp>
        <p:nvSpPr>
          <p:cNvPr id="3" name="Substituent text vertical 2"/>
          <p:cNvSpPr>
            <a:spLocks noGrp="1"/>
          </p:cNvSpPr>
          <p:nvPr>
            <p:ph type="body" orient="vert" idx="1"/>
          </p:nvPr>
        </p:nvSpPr>
        <p:spPr/>
        <p:txBody>
          <a:bodyPr vert="eaVert"/>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dirty="0"/>
          </a:p>
        </p:txBody>
      </p:sp>
      <p:sp>
        <p:nvSpPr>
          <p:cNvPr id="4" name="Substituent dată 3"/>
          <p:cNvSpPr>
            <a:spLocks noGrp="1"/>
          </p:cNvSpPr>
          <p:nvPr>
            <p:ph type="dt" sz="half" idx="10"/>
          </p:nvPr>
        </p:nvSpPr>
        <p:spPr/>
        <p:txBody>
          <a:bodyPr/>
          <a:lstStyle/>
          <a:p>
            <a:fld id="{4CF99945-0A15-4715-AB6C-F5E56CF20F70}" type="datetimeFigureOut">
              <a:rPr lang="ro-RO" smtClean="0"/>
              <a:pPr/>
              <a:t>21.03.2014</a:t>
            </a:fld>
            <a:endParaRPr lang="ro-RO" dirty="0"/>
          </a:p>
        </p:txBody>
      </p:sp>
      <p:sp>
        <p:nvSpPr>
          <p:cNvPr id="5" name="Substituent subsol 4"/>
          <p:cNvSpPr>
            <a:spLocks noGrp="1"/>
          </p:cNvSpPr>
          <p:nvPr>
            <p:ph type="ftr" sz="quarter" idx="11"/>
          </p:nvPr>
        </p:nvSpPr>
        <p:spPr/>
        <p:txBody>
          <a:bodyPr/>
          <a:lstStyle/>
          <a:p>
            <a:endParaRPr lang="ro-RO" dirty="0"/>
          </a:p>
        </p:txBody>
      </p:sp>
      <p:sp>
        <p:nvSpPr>
          <p:cNvPr id="6" name="Substituent număr diapozitiv 5"/>
          <p:cNvSpPr>
            <a:spLocks noGrp="1"/>
          </p:cNvSpPr>
          <p:nvPr>
            <p:ph type="sldNum" sz="quarter" idx="12"/>
          </p:nvPr>
        </p:nvSpPr>
        <p:spPr/>
        <p:txBody>
          <a:bodyPr/>
          <a:lstStyle/>
          <a:p>
            <a:fld id="{022B156B-59AE-415F-B24B-8756D48BB977}" type="slidenum">
              <a:rPr lang="ro-RO" smtClean="0"/>
              <a:pPr/>
              <a:t>‹#›</a:t>
            </a:fld>
            <a:endParaRPr lang="ro-RO" dirty="0"/>
          </a:p>
        </p:txBody>
      </p:sp>
    </p:spTree>
    <p:extLst>
      <p:ext uri="{BB962C8B-B14F-4D97-AF65-F5344CB8AC3E}">
        <p14:creationId xmlns="" xmlns:p14="http://schemas.microsoft.com/office/powerpoint/2010/main" val="244793621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extLst mod="1">
    <p:ext uri="{DCECCB84-F9BA-43D5-87BE-67443E8EF086}">
      <p15:sldGuideLst xmlns=""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u vertical 1"/>
          <p:cNvSpPr>
            <a:spLocks noGrp="1"/>
          </p:cNvSpPr>
          <p:nvPr>
            <p:ph type="title" orient="vert"/>
          </p:nvPr>
        </p:nvSpPr>
        <p:spPr>
          <a:xfrm>
            <a:off x="9624269" y="304800"/>
            <a:ext cx="1729531" cy="5676900"/>
          </a:xfrm>
        </p:spPr>
        <p:txBody>
          <a:bodyPr vert="eaVert"/>
          <a:lstStyle/>
          <a:p>
            <a:r>
              <a:rPr lang="ro-RO" smtClean="0"/>
              <a:t>Faceți clic pentru a edita stilul de titlu Coordonator</a:t>
            </a:r>
            <a:endParaRPr lang="ro-RO" dirty="0"/>
          </a:p>
        </p:txBody>
      </p:sp>
      <p:sp>
        <p:nvSpPr>
          <p:cNvPr id="3" name="Substituent text vertical 2"/>
          <p:cNvSpPr>
            <a:spLocks noGrp="1"/>
          </p:cNvSpPr>
          <p:nvPr>
            <p:ph type="body" orient="vert" idx="1"/>
          </p:nvPr>
        </p:nvSpPr>
        <p:spPr>
          <a:xfrm>
            <a:off x="838199" y="304800"/>
            <a:ext cx="8633671" cy="5676900"/>
          </a:xfrm>
        </p:spPr>
        <p:txBody>
          <a:bodyPr vert="eaVert"/>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dirty="0"/>
          </a:p>
        </p:txBody>
      </p:sp>
      <p:sp>
        <p:nvSpPr>
          <p:cNvPr id="4" name="Substituent dată 3"/>
          <p:cNvSpPr>
            <a:spLocks noGrp="1"/>
          </p:cNvSpPr>
          <p:nvPr>
            <p:ph type="dt" sz="half" idx="10"/>
          </p:nvPr>
        </p:nvSpPr>
        <p:spPr/>
        <p:txBody>
          <a:bodyPr/>
          <a:lstStyle/>
          <a:p>
            <a:fld id="{4CF99945-0A15-4715-AB6C-F5E56CF20F70}" type="datetimeFigureOut">
              <a:rPr lang="ro-RO" smtClean="0"/>
              <a:pPr/>
              <a:t>21.03.2014</a:t>
            </a:fld>
            <a:endParaRPr lang="ro-RO" dirty="0"/>
          </a:p>
        </p:txBody>
      </p:sp>
      <p:sp>
        <p:nvSpPr>
          <p:cNvPr id="5" name="Substituent subsol 4"/>
          <p:cNvSpPr>
            <a:spLocks noGrp="1"/>
          </p:cNvSpPr>
          <p:nvPr>
            <p:ph type="ftr" sz="quarter" idx="11"/>
          </p:nvPr>
        </p:nvSpPr>
        <p:spPr/>
        <p:txBody>
          <a:bodyPr/>
          <a:lstStyle/>
          <a:p>
            <a:endParaRPr lang="ro-RO" dirty="0"/>
          </a:p>
        </p:txBody>
      </p:sp>
      <p:sp>
        <p:nvSpPr>
          <p:cNvPr id="6" name="Substituent număr diapozitiv 5"/>
          <p:cNvSpPr>
            <a:spLocks noGrp="1"/>
          </p:cNvSpPr>
          <p:nvPr>
            <p:ph type="sldNum" sz="quarter" idx="12"/>
          </p:nvPr>
        </p:nvSpPr>
        <p:spPr/>
        <p:txBody>
          <a:bodyPr/>
          <a:lstStyle/>
          <a:p>
            <a:fld id="{022B156B-59AE-415F-B24B-8756D48BB977}" type="slidenum">
              <a:rPr lang="ro-RO" smtClean="0"/>
              <a:pPr/>
              <a:t>‹#›</a:t>
            </a:fld>
            <a:endParaRPr lang="ro-RO" dirty="0"/>
          </a:p>
        </p:txBody>
      </p:sp>
    </p:spTree>
    <p:extLst>
      <p:ext uri="{BB962C8B-B14F-4D97-AF65-F5344CB8AC3E}">
        <p14:creationId xmlns="" xmlns:p14="http://schemas.microsoft.com/office/powerpoint/2010/main" val="420580330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smtClean="0"/>
              <a:t>Faceți clic pentru a edita stilul de titlu Coordonator</a:t>
            </a:r>
            <a:endParaRPr lang="ro-RO" dirty="0"/>
          </a:p>
        </p:txBody>
      </p:sp>
      <p:sp>
        <p:nvSpPr>
          <p:cNvPr id="3" name="Substituent conținut 2"/>
          <p:cNvSpPr>
            <a:spLocks noGrp="1"/>
          </p:cNvSpPr>
          <p:nvPr>
            <p:ph idx="1"/>
          </p:nvPr>
        </p:nvSpPr>
        <p:spPr/>
        <p:txBody>
          <a:bodyPr/>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dirty="0"/>
          </a:p>
        </p:txBody>
      </p:sp>
      <p:sp>
        <p:nvSpPr>
          <p:cNvPr id="4" name="Substituent dată 3"/>
          <p:cNvSpPr>
            <a:spLocks noGrp="1"/>
          </p:cNvSpPr>
          <p:nvPr>
            <p:ph type="dt" sz="half" idx="10"/>
          </p:nvPr>
        </p:nvSpPr>
        <p:spPr/>
        <p:txBody>
          <a:bodyPr/>
          <a:lstStyle/>
          <a:p>
            <a:fld id="{4CF99945-0A15-4715-AB6C-F5E56CF20F70}" type="datetimeFigureOut">
              <a:rPr lang="ro-RO" smtClean="0"/>
              <a:pPr/>
              <a:t>21.03.2014</a:t>
            </a:fld>
            <a:endParaRPr lang="ro-RO" dirty="0"/>
          </a:p>
        </p:txBody>
      </p:sp>
      <p:sp>
        <p:nvSpPr>
          <p:cNvPr id="5" name="Substituent subsol 4"/>
          <p:cNvSpPr>
            <a:spLocks noGrp="1"/>
          </p:cNvSpPr>
          <p:nvPr>
            <p:ph type="ftr" sz="quarter" idx="11"/>
          </p:nvPr>
        </p:nvSpPr>
        <p:spPr/>
        <p:txBody>
          <a:bodyPr/>
          <a:lstStyle/>
          <a:p>
            <a:endParaRPr lang="ro-RO" dirty="0"/>
          </a:p>
        </p:txBody>
      </p:sp>
      <p:sp>
        <p:nvSpPr>
          <p:cNvPr id="6" name="Substituent număr diapozitiv 5"/>
          <p:cNvSpPr>
            <a:spLocks noGrp="1"/>
          </p:cNvSpPr>
          <p:nvPr>
            <p:ph type="sldNum" sz="quarter" idx="12"/>
          </p:nvPr>
        </p:nvSpPr>
        <p:spPr/>
        <p:txBody>
          <a:bodyPr/>
          <a:lstStyle/>
          <a:p>
            <a:fld id="{022B156B-59AE-415F-B24B-8756D48BB977}" type="slidenum">
              <a:rPr lang="ro-RO" smtClean="0"/>
              <a:pPr/>
              <a:t>‹#›</a:t>
            </a:fld>
            <a:endParaRPr lang="ro-RO" dirty="0"/>
          </a:p>
        </p:txBody>
      </p:sp>
    </p:spTree>
    <p:extLst>
      <p:ext uri="{BB962C8B-B14F-4D97-AF65-F5344CB8AC3E}">
        <p14:creationId xmlns="" xmlns:p14="http://schemas.microsoft.com/office/powerpoint/2010/main" val="33963095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u 1"/>
          <p:cNvSpPr>
            <a:spLocks noGrp="1"/>
          </p:cNvSpPr>
          <p:nvPr>
            <p:ph type="title"/>
          </p:nvPr>
        </p:nvSpPr>
        <p:spPr>
          <a:xfrm>
            <a:off x="4265612" y="1828800"/>
            <a:ext cx="6858002" cy="1828800"/>
          </a:xfrm>
        </p:spPr>
        <p:txBody>
          <a:bodyPr anchor="b">
            <a:normAutofit/>
          </a:bodyPr>
          <a:lstStyle>
            <a:lvl1pPr>
              <a:defRPr sz="4400"/>
            </a:lvl1pPr>
          </a:lstStyle>
          <a:p>
            <a:r>
              <a:rPr lang="ro-RO" smtClean="0"/>
              <a:t>Faceți clic pentru a edita stilul de titlu Coordonator</a:t>
            </a:r>
            <a:endParaRPr lang="ro-RO" dirty="0"/>
          </a:p>
        </p:txBody>
      </p:sp>
      <p:sp>
        <p:nvSpPr>
          <p:cNvPr id="3" name="Substituent text 2"/>
          <p:cNvSpPr>
            <a:spLocks noGrp="1"/>
          </p:cNvSpPr>
          <p:nvPr>
            <p:ph type="body" idx="1"/>
          </p:nvPr>
        </p:nvSpPr>
        <p:spPr>
          <a:xfrm>
            <a:off x="4265611" y="3733800"/>
            <a:ext cx="6858002" cy="914400"/>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o-RO" smtClean="0"/>
              <a:t>Faceți clic pentru a edita stilurile de text Coordonator</a:t>
            </a:r>
          </a:p>
        </p:txBody>
      </p:sp>
    </p:spTree>
    <p:extLst>
      <p:ext uri="{BB962C8B-B14F-4D97-AF65-F5344CB8AC3E}">
        <p14:creationId xmlns="" xmlns:p14="http://schemas.microsoft.com/office/powerpoint/2010/main" val="122925791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smtClean="0"/>
              <a:t>Faceți clic pentru a edita stilul de titlu Coordonator</a:t>
            </a:r>
            <a:endParaRPr lang="ro-RO" dirty="0"/>
          </a:p>
        </p:txBody>
      </p:sp>
      <p:sp>
        <p:nvSpPr>
          <p:cNvPr id="3" name="Substituent conținut 2"/>
          <p:cNvSpPr>
            <a:spLocks noGrp="1"/>
          </p:cNvSpPr>
          <p:nvPr>
            <p:ph sz="half" idx="1"/>
          </p:nvPr>
        </p:nvSpPr>
        <p:spPr>
          <a:xfrm>
            <a:off x="1065213" y="1825625"/>
            <a:ext cx="4954588" cy="4187952"/>
          </a:xfrm>
        </p:spPr>
        <p:txBody>
          <a:bodyPr/>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dirty="0"/>
          </a:p>
        </p:txBody>
      </p:sp>
      <p:sp>
        <p:nvSpPr>
          <p:cNvPr id="4" name="Substituent conținut 3"/>
          <p:cNvSpPr>
            <a:spLocks noGrp="1"/>
          </p:cNvSpPr>
          <p:nvPr>
            <p:ph sz="half" idx="2"/>
          </p:nvPr>
        </p:nvSpPr>
        <p:spPr>
          <a:xfrm>
            <a:off x="6172201" y="1825625"/>
            <a:ext cx="4951413" cy="4187952"/>
          </a:xfrm>
        </p:spPr>
        <p:txBody>
          <a:bodyPr/>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dirty="0"/>
          </a:p>
        </p:txBody>
      </p:sp>
      <p:sp>
        <p:nvSpPr>
          <p:cNvPr id="5" name="Substituent dată 4"/>
          <p:cNvSpPr>
            <a:spLocks noGrp="1"/>
          </p:cNvSpPr>
          <p:nvPr>
            <p:ph type="dt" sz="half" idx="10"/>
          </p:nvPr>
        </p:nvSpPr>
        <p:spPr/>
        <p:txBody>
          <a:bodyPr/>
          <a:lstStyle/>
          <a:p>
            <a:fld id="{4CF99945-0A15-4715-AB6C-F5E56CF20F70}" type="datetimeFigureOut">
              <a:rPr lang="ro-RO" smtClean="0"/>
              <a:pPr/>
              <a:t>21.03.2014</a:t>
            </a:fld>
            <a:endParaRPr lang="ro-RO" dirty="0"/>
          </a:p>
        </p:txBody>
      </p:sp>
      <p:sp>
        <p:nvSpPr>
          <p:cNvPr id="6" name="Substituent subsol 5"/>
          <p:cNvSpPr>
            <a:spLocks noGrp="1"/>
          </p:cNvSpPr>
          <p:nvPr>
            <p:ph type="ftr" sz="quarter" idx="11"/>
          </p:nvPr>
        </p:nvSpPr>
        <p:spPr/>
        <p:txBody>
          <a:bodyPr/>
          <a:lstStyle/>
          <a:p>
            <a:endParaRPr lang="ro-RO" dirty="0"/>
          </a:p>
        </p:txBody>
      </p:sp>
      <p:sp>
        <p:nvSpPr>
          <p:cNvPr id="7" name="Substituent număr diapozitiv 6"/>
          <p:cNvSpPr>
            <a:spLocks noGrp="1"/>
          </p:cNvSpPr>
          <p:nvPr>
            <p:ph type="sldNum" sz="quarter" idx="12"/>
          </p:nvPr>
        </p:nvSpPr>
        <p:spPr/>
        <p:txBody>
          <a:bodyPr/>
          <a:lstStyle/>
          <a:p>
            <a:fld id="{022B156B-59AE-415F-B24B-8756D48BB977}" type="slidenum">
              <a:rPr lang="ro-RO" smtClean="0"/>
              <a:pPr/>
              <a:t>‹#›</a:t>
            </a:fld>
            <a:endParaRPr lang="ro-RO" dirty="0"/>
          </a:p>
        </p:txBody>
      </p:sp>
    </p:spTree>
    <p:extLst>
      <p:ext uri="{BB962C8B-B14F-4D97-AF65-F5344CB8AC3E}">
        <p14:creationId xmlns="" xmlns:p14="http://schemas.microsoft.com/office/powerpoint/2010/main" val="297275519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smtClean="0"/>
              <a:t>Faceți clic pentru a edita stilul de titlu Coordonator</a:t>
            </a:r>
            <a:endParaRPr lang="ro-RO" dirty="0"/>
          </a:p>
        </p:txBody>
      </p:sp>
      <p:sp>
        <p:nvSpPr>
          <p:cNvPr id="3" name="Substituent text 2"/>
          <p:cNvSpPr>
            <a:spLocks noGrp="1"/>
          </p:cNvSpPr>
          <p:nvPr>
            <p:ph type="body" idx="1"/>
          </p:nvPr>
        </p:nvSpPr>
        <p:spPr>
          <a:xfrm>
            <a:off x="1069848"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Faceți clic pentru a edita stilurile de text Coordonator</a:t>
            </a:r>
          </a:p>
        </p:txBody>
      </p:sp>
      <p:sp>
        <p:nvSpPr>
          <p:cNvPr id="4" name="Substituent conținut 3"/>
          <p:cNvSpPr>
            <a:spLocks noGrp="1"/>
          </p:cNvSpPr>
          <p:nvPr>
            <p:ph sz="half" idx="2"/>
          </p:nvPr>
        </p:nvSpPr>
        <p:spPr>
          <a:xfrm>
            <a:off x="1069848" y="2505076"/>
            <a:ext cx="4956048" cy="3476625"/>
          </a:xfrm>
        </p:spPr>
        <p:txBody>
          <a:bodyPr/>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dirty="0"/>
          </a:p>
        </p:txBody>
      </p:sp>
      <p:sp>
        <p:nvSpPr>
          <p:cNvPr id="5" name="Substituent text 4"/>
          <p:cNvSpPr>
            <a:spLocks noGrp="1"/>
          </p:cNvSpPr>
          <p:nvPr>
            <p:ph type="body" sz="quarter" idx="3"/>
          </p:nvPr>
        </p:nvSpPr>
        <p:spPr>
          <a:xfrm>
            <a:off x="6172202"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Faceți clic pentru a edita stilurile de text Coordonator</a:t>
            </a:r>
          </a:p>
        </p:txBody>
      </p:sp>
      <p:sp>
        <p:nvSpPr>
          <p:cNvPr id="6" name="Substituent conținut 5"/>
          <p:cNvSpPr>
            <a:spLocks noGrp="1"/>
          </p:cNvSpPr>
          <p:nvPr>
            <p:ph sz="quarter" idx="4"/>
          </p:nvPr>
        </p:nvSpPr>
        <p:spPr>
          <a:xfrm>
            <a:off x="6172202" y="2505076"/>
            <a:ext cx="4956048" cy="3476625"/>
          </a:xfrm>
        </p:spPr>
        <p:txBody>
          <a:bodyPr/>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dirty="0"/>
          </a:p>
        </p:txBody>
      </p:sp>
      <p:sp>
        <p:nvSpPr>
          <p:cNvPr id="7" name="Substituent dată 6"/>
          <p:cNvSpPr>
            <a:spLocks noGrp="1"/>
          </p:cNvSpPr>
          <p:nvPr>
            <p:ph type="dt" sz="half" idx="10"/>
          </p:nvPr>
        </p:nvSpPr>
        <p:spPr/>
        <p:txBody>
          <a:bodyPr/>
          <a:lstStyle/>
          <a:p>
            <a:fld id="{4CF99945-0A15-4715-AB6C-F5E56CF20F70}" type="datetimeFigureOut">
              <a:rPr lang="ro-RO" smtClean="0"/>
              <a:pPr/>
              <a:t>21.03.2014</a:t>
            </a:fld>
            <a:endParaRPr lang="ro-RO" dirty="0"/>
          </a:p>
        </p:txBody>
      </p:sp>
      <p:sp>
        <p:nvSpPr>
          <p:cNvPr id="8" name="Substituent subsol 7"/>
          <p:cNvSpPr>
            <a:spLocks noGrp="1"/>
          </p:cNvSpPr>
          <p:nvPr>
            <p:ph type="ftr" sz="quarter" idx="11"/>
          </p:nvPr>
        </p:nvSpPr>
        <p:spPr/>
        <p:txBody>
          <a:bodyPr/>
          <a:lstStyle/>
          <a:p>
            <a:endParaRPr lang="ro-RO" dirty="0"/>
          </a:p>
        </p:txBody>
      </p:sp>
      <p:sp>
        <p:nvSpPr>
          <p:cNvPr id="9" name="Substituent număr diapozitiv 8"/>
          <p:cNvSpPr>
            <a:spLocks noGrp="1"/>
          </p:cNvSpPr>
          <p:nvPr>
            <p:ph type="sldNum" sz="quarter" idx="12"/>
          </p:nvPr>
        </p:nvSpPr>
        <p:spPr/>
        <p:txBody>
          <a:bodyPr/>
          <a:lstStyle/>
          <a:p>
            <a:fld id="{022B156B-59AE-415F-B24B-8756D48BB977}" type="slidenum">
              <a:rPr lang="ro-RO" smtClean="0"/>
              <a:pPr/>
              <a:t>‹#›</a:t>
            </a:fld>
            <a:endParaRPr lang="ro-RO" dirty="0"/>
          </a:p>
        </p:txBody>
      </p:sp>
    </p:spTree>
    <p:extLst>
      <p:ext uri="{BB962C8B-B14F-4D97-AF65-F5344CB8AC3E}">
        <p14:creationId xmlns="" xmlns:p14="http://schemas.microsoft.com/office/powerpoint/2010/main" val="231857164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smtClean="0"/>
              <a:t>Faceți clic pentru a edita stilul de titlu Coordonator</a:t>
            </a:r>
            <a:endParaRPr lang="ro-RO" dirty="0"/>
          </a:p>
        </p:txBody>
      </p:sp>
      <p:sp>
        <p:nvSpPr>
          <p:cNvPr id="3" name="Substituent dată 2"/>
          <p:cNvSpPr>
            <a:spLocks noGrp="1"/>
          </p:cNvSpPr>
          <p:nvPr>
            <p:ph type="dt" sz="half" idx="10"/>
          </p:nvPr>
        </p:nvSpPr>
        <p:spPr/>
        <p:txBody>
          <a:bodyPr/>
          <a:lstStyle/>
          <a:p>
            <a:fld id="{4CF99945-0A15-4715-AB6C-F5E56CF20F70}" type="datetimeFigureOut">
              <a:rPr lang="ro-RO" smtClean="0"/>
              <a:pPr/>
              <a:t>21.03.2014</a:t>
            </a:fld>
            <a:endParaRPr lang="ro-RO" dirty="0"/>
          </a:p>
        </p:txBody>
      </p:sp>
      <p:sp>
        <p:nvSpPr>
          <p:cNvPr id="4" name="Substituent subsol 3"/>
          <p:cNvSpPr>
            <a:spLocks noGrp="1"/>
          </p:cNvSpPr>
          <p:nvPr>
            <p:ph type="ftr" sz="quarter" idx="11"/>
          </p:nvPr>
        </p:nvSpPr>
        <p:spPr/>
        <p:txBody>
          <a:bodyPr/>
          <a:lstStyle/>
          <a:p>
            <a:endParaRPr lang="ro-RO" dirty="0"/>
          </a:p>
        </p:txBody>
      </p:sp>
      <p:sp>
        <p:nvSpPr>
          <p:cNvPr id="5" name="Substituent număr diapozitiv 4"/>
          <p:cNvSpPr>
            <a:spLocks noGrp="1"/>
          </p:cNvSpPr>
          <p:nvPr>
            <p:ph type="sldNum" sz="quarter" idx="12"/>
          </p:nvPr>
        </p:nvSpPr>
        <p:spPr/>
        <p:txBody>
          <a:bodyPr/>
          <a:lstStyle/>
          <a:p>
            <a:fld id="{022B156B-59AE-415F-B24B-8756D48BB977}" type="slidenum">
              <a:rPr lang="ro-RO" smtClean="0"/>
              <a:pPr/>
              <a:t>‹#›</a:t>
            </a:fld>
            <a:endParaRPr lang="ro-RO" dirty="0"/>
          </a:p>
        </p:txBody>
      </p:sp>
    </p:spTree>
    <p:extLst>
      <p:ext uri="{BB962C8B-B14F-4D97-AF65-F5344CB8AC3E}">
        <p14:creationId xmlns="" xmlns:p14="http://schemas.microsoft.com/office/powerpoint/2010/main" val="351281642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1"/>
          <p:cNvSpPr>
            <a:spLocks noGrp="1"/>
          </p:cNvSpPr>
          <p:nvPr>
            <p:ph type="dt" sz="half" idx="10"/>
          </p:nvPr>
        </p:nvSpPr>
        <p:spPr/>
        <p:txBody>
          <a:bodyPr/>
          <a:lstStyle/>
          <a:p>
            <a:fld id="{4CF99945-0A15-4715-AB6C-F5E56CF20F70}" type="datetimeFigureOut">
              <a:rPr lang="ro-RO" smtClean="0"/>
              <a:pPr/>
              <a:t>21.03.2014</a:t>
            </a:fld>
            <a:endParaRPr lang="ro-RO" dirty="0"/>
          </a:p>
        </p:txBody>
      </p:sp>
      <p:sp>
        <p:nvSpPr>
          <p:cNvPr id="3" name="Substituent subsol 2"/>
          <p:cNvSpPr>
            <a:spLocks noGrp="1"/>
          </p:cNvSpPr>
          <p:nvPr>
            <p:ph type="ftr" sz="quarter" idx="11"/>
          </p:nvPr>
        </p:nvSpPr>
        <p:spPr/>
        <p:txBody>
          <a:bodyPr/>
          <a:lstStyle/>
          <a:p>
            <a:endParaRPr lang="ro-RO" dirty="0"/>
          </a:p>
        </p:txBody>
      </p:sp>
      <p:sp>
        <p:nvSpPr>
          <p:cNvPr id="4" name="Substituent număr diapozitiv 3"/>
          <p:cNvSpPr>
            <a:spLocks noGrp="1"/>
          </p:cNvSpPr>
          <p:nvPr>
            <p:ph type="sldNum" sz="quarter" idx="12"/>
          </p:nvPr>
        </p:nvSpPr>
        <p:spPr/>
        <p:txBody>
          <a:bodyPr/>
          <a:lstStyle/>
          <a:p>
            <a:fld id="{022B156B-59AE-415F-B24B-8756D48BB977}" type="slidenum">
              <a:rPr lang="ro-RO" smtClean="0"/>
              <a:pPr/>
              <a:t>‹#›</a:t>
            </a:fld>
            <a:endParaRPr lang="ro-RO" dirty="0"/>
          </a:p>
        </p:txBody>
      </p:sp>
    </p:spTree>
    <p:extLst>
      <p:ext uri="{BB962C8B-B14F-4D97-AF65-F5344CB8AC3E}">
        <p14:creationId xmlns="" xmlns:p14="http://schemas.microsoft.com/office/powerpoint/2010/main" val="84787487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ouă imagini cu legende">
    <p:spTree>
      <p:nvGrpSpPr>
        <p:cNvPr id="1" name=""/>
        <p:cNvGrpSpPr/>
        <p:nvPr/>
      </p:nvGrpSpPr>
      <p:grpSpPr>
        <a:xfrm>
          <a:off x="0" y="0"/>
          <a:ext cx="0" cy="0"/>
          <a:chOff x="0" y="0"/>
          <a:chExt cx="0" cy="0"/>
        </a:xfrm>
      </p:grpSpPr>
      <p:sp>
        <p:nvSpPr>
          <p:cNvPr id="6" name="Substituent dată 5"/>
          <p:cNvSpPr>
            <a:spLocks noGrp="1"/>
          </p:cNvSpPr>
          <p:nvPr>
            <p:ph type="dt" sz="half" idx="10"/>
          </p:nvPr>
        </p:nvSpPr>
        <p:spPr/>
        <p:txBody>
          <a:bodyPr/>
          <a:lstStyle/>
          <a:p>
            <a:fld id="{4CF99945-0A15-4715-AB6C-F5E56CF20F70}" type="datetimeFigureOut">
              <a:rPr lang="ro-RO" smtClean="0"/>
              <a:pPr/>
              <a:t>21.03.2014</a:t>
            </a:fld>
            <a:endParaRPr lang="ro-RO" dirty="0"/>
          </a:p>
        </p:txBody>
      </p:sp>
      <p:sp>
        <p:nvSpPr>
          <p:cNvPr id="7" name="Substituent subsol 6"/>
          <p:cNvSpPr>
            <a:spLocks noGrp="1"/>
          </p:cNvSpPr>
          <p:nvPr>
            <p:ph type="ftr" sz="quarter" idx="11"/>
          </p:nvPr>
        </p:nvSpPr>
        <p:spPr/>
        <p:txBody>
          <a:bodyPr/>
          <a:lstStyle/>
          <a:p>
            <a:endParaRPr lang="ro-RO" dirty="0"/>
          </a:p>
        </p:txBody>
      </p:sp>
      <p:sp>
        <p:nvSpPr>
          <p:cNvPr id="8" name="Substituent număr diapozitiv 7"/>
          <p:cNvSpPr>
            <a:spLocks noGrp="1"/>
          </p:cNvSpPr>
          <p:nvPr>
            <p:ph type="sldNum" sz="quarter" idx="12"/>
          </p:nvPr>
        </p:nvSpPr>
        <p:spPr/>
        <p:txBody>
          <a:bodyPr/>
          <a:lstStyle/>
          <a:p>
            <a:fld id="{022B156B-59AE-415F-B24B-8756D48BB977}" type="slidenum">
              <a:rPr lang="ro-RO" smtClean="0"/>
              <a:pPr/>
              <a:t>‹#›</a:t>
            </a:fld>
            <a:endParaRPr lang="ro-RO" dirty="0"/>
          </a:p>
        </p:txBody>
      </p:sp>
      <p:grpSp>
        <p:nvGrpSpPr>
          <p:cNvPr id="9" name="Grup 8"/>
          <p:cNvGrpSpPr/>
          <p:nvPr/>
        </p:nvGrpSpPr>
        <p:grpSpPr>
          <a:xfrm>
            <a:off x="574432" y="724620"/>
            <a:ext cx="5318980" cy="3795623"/>
            <a:chOff x="895350" y="3313113"/>
            <a:chExt cx="3613151" cy="2790825"/>
          </a:xfrm>
          <a:solidFill>
            <a:schemeClr val="tx1">
              <a:lumMod val="50000"/>
            </a:schemeClr>
          </a:solidFill>
        </p:grpSpPr>
        <p:sp>
          <p:nvSpPr>
            <p:cNvPr id="10" name="Formă liberă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11" name="Formă liberă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12" name="Formă liberă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13" name="Formă liberă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14" name="Formă liberă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15" name="Formă liberă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16" name="Formă liberă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17" name="Formă liberă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18" name="Formă liberă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19" name="Formă liberă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20" name="Formă liberă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21" name="Formă liberă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grpSp>
      <p:grpSp>
        <p:nvGrpSpPr>
          <p:cNvPr id="22" name="Grup 21"/>
          <p:cNvGrpSpPr/>
          <p:nvPr/>
        </p:nvGrpSpPr>
        <p:grpSpPr>
          <a:xfrm>
            <a:off x="6285120" y="724620"/>
            <a:ext cx="5318980" cy="3795623"/>
            <a:chOff x="895350" y="3313113"/>
            <a:chExt cx="3613151" cy="2790825"/>
          </a:xfrm>
          <a:solidFill>
            <a:schemeClr val="tx1">
              <a:lumMod val="50000"/>
            </a:schemeClr>
          </a:solidFill>
        </p:grpSpPr>
        <p:sp>
          <p:nvSpPr>
            <p:cNvPr id="23" name="Formă liberă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24" name="Formă liberă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25" name="Formă liberă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26" name="Formă liberă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27" name="Formă liberă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28" name="Formă liberă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29" name="Formă liberă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30" name="Formă liberă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31" name="Formă liberă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32" name="Formă liberă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33" name="Formă liberă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34" name="Formă liberă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grpSp>
      <p:sp>
        <p:nvSpPr>
          <p:cNvPr id="36" name="Substituent imagine 33"/>
          <p:cNvSpPr>
            <a:spLocks noGrp="1" noChangeAspect="1"/>
          </p:cNvSpPr>
          <p:nvPr>
            <p:ph type="pic" sz="quarter" idx="17"/>
          </p:nvPr>
        </p:nvSpPr>
        <p:spPr>
          <a:xfrm>
            <a:off x="833621" y="1020195"/>
            <a:ext cx="4800601" cy="3200400"/>
          </a:xfrm>
          <a:solidFill>
            <a:schemeClr val="bg2"/>
          </a:solidFill>
          <a:ln w="38100">
            <a:solidFill>
              <a:schemeClr val="bg1"/>
            </a:solidFill>
          </a:ln>
        </p:spPr>
        <p:txBody>
          <a:bodyPr/>
          <a:lstStyle>
            <a:lvl1pPr marL="0" indent="0" algn="ctr">
              <a:buNone/>
              <a:defRPr/>
            </a:lvl1pPr>
          </a:lstStyle>
          <a:p>
            <a:r>
              <a:rPr lang="ro-RO" smtClean="0"/>
              <a:t>Faceți clic pe pictogramă pentru a adăuga o imagine</a:t>
            </a:r>
            <a:endParaRPr lang="ro-RO" dirty="0"/>
          </a:p>
        </p:txBody>
      </p:sp>
      <p:sp>
        <p:nvSpPr>
          <p:cNvPr id="37" name="Substituent imagine 33"/>
          <p:cNvSpPr>
            <a:spLocks noGrp="1" noChangeAspect="1"/>
          </p:cNvSpPr>
          <p:nvPr>
            <p:ph type="pic" sz="quarter" idx="18"/>
          </p:nvPr>
        </p:nvSpPr>
        <p:spPr>
          <a:xfrm>
            <a:off x="6544309" y="1020195"/>
            <a:ext cx="4800601" cy="3200400"/>
          </a:xfrm>
          <a:solidFill>
            <a:schemeClr val="bg2"/>
          </a:solidFill>
          <a:ln w="38100">
            <a:solidFill>
              <a:schemeClr val="bg1"/>
            </a:solidFill>
          </a:ln>
        </p:spPr>
        <p:txBody>
          <a:bodyPr/>
          <a:lstStyle>
            <a:lvl1pPr marL="0" indent="0" algn="ctr">
              <a:buNone/>
              <a:defRPr/>
            </a:lvl1pPr>
          </a:lstStyle>
          <a:p>
            <a:r>
              <a:rPr lang="ro-RO" smtClean="0"/>
              <a:t>Faceți clic pe pictogramă pentru a adăuga o imagine</a:t>
            </a:r>
            <a:endParaRPr lang="ro-RO" dirty="0"/>
          </a:p>
        </p:txBody>
      </p:sp>
      <p:sp>
        <p:nvSpPr>
          <p:cNvPr id="39" name="Substituent text 3"/>
          <p:cNvSpPr>
            <a:spLocks noGrp="1"/>
          </p:cNvSpPr>
          <p:nvPr>
            <p:ph type="body" sz="half" idx="2"/>
          </p:nvPr>
        </p:nvSpPr>
        <p:spPr>
          <a:xfrm>
            <a:off x="1052424" y="4648200"/>
            <a:ext cx="4368980" cy="1295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smtClean="0"/>
              <a:t>Faceți clic pentru a edita stilurile de text Coordonator</a:t>
            </a:r>
          </a:p>
        </p:txBody>
      </p:sp>
      <p:sp>
        <p:nvSpPr>
          <p:cNvPr id="40" name="Substituent text 3"/>
          <p:cNvSpPr>
            <a:spLocks noGrp="1"/>
          </p:cNvSpPr>
          <p:nvPr>
            <p:ph type="body" sz="half" idx="19"/>
          </p:nvPr>
        </p:nvSpPr>
        <p:spPr>
          <a:xfrm>
            <a:off x="6742909" y="4648200"/>
            <a:ext cx="4368980" cy="1295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smtClean="0"/>
              <a:t>Faceți clic pentru a edita stilurile de text Coordonator</a:t>
            </a:r>
          </a:p>
        </p:txBody>
      </p:sp>
    </p:spTree>
    <p:extLst>
      <p:ext uri="{BB962C8B-B14F-4D97-AF65-F5344CB8AC3E}">
        <p14:creationId xmlns="" xmlns:p14="http://schemas.microsoft.com/office/powerpoint/2010/main" val="116827480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rei imagini cu legendes">
    <p:spTree>
      <p:nvGrpSpPr>
        <p:cNvPr id="1" name=""/>
        <p:cNvGrpSpPr/>
        <p:nvPr/>
      </p:nvGrpSpPr>
      <p:grpSpPr>
        <a:xfrm>
          <a:off x="0" y="0"/>
          <a:ext cx="0" cy="0"/>
          <a:chOff x="0" y="0"/>
          <a:chExt cx="0" cy="0"/>
        </a:xfrm>
      </p:grpSpPr>
      <p:sp>
        <p:nvSpPr>
          <p:cNvPr id="6" name="Substituent dată 5"/>
          <p:cNvSpPr>
            <a:spLocks noGrp="1"/>
          </p:cNvSpPr>
          <p:nvPr>
            <p:ph type="dt" sz="half" idx="10"/>
          </p:nvPr>
        </p:nvSpPr>
        <p:spPr/>
        <p:txBody>
          <a:bodyPr/>
          <a:lstStyle/>
          <a:p>
            <a:fld id="{4CF99945-0A15-4715-AB6C-F5E56CF20F70}" type="datetimeFigureOut">
              <a:rPr lang="ro-RO" smtClean="0"/>
              <a:pPr/>
              <a:t>21.03.2014</a:t>
            </a:fld>
            <a:endParaRPr lang="ro-RO" dirty="0"/>
          </a:p>
        </p:txBody>
      </p:sp>
      <p:sp>
        <p:nvSpPr>
          <p:cNvPr id="7" name="Substituent subsol 6"/>
          <p:cNvSpPr>
            <a:spLocks noGrp="1"/>
          </p:cNvSpPr>
          <p:nvPr>
            <p:ph type="ftr" sz="quarter" idx="11"/>
          </p:nvPr>
        </p:nvSpPr>
        <p:spPr/>
        <p:txBody>
          <a:bodyPr/>
          <a:lstStyle/>
          <a:p>
            <a:endParaRPr lang="ro-RO" dirty="0"/>
          </a:p>
        </p:txBody>
      </p:sp>
      <p:sp>
        <p:nvSpPr>
          <p:cNvPr id="8" name="Substituent număr diapozitiv 7"/>
          <p:cNvSpPr>
            <a:spLocks noGrp="1"/>
          </p:cNvSpPr>
          <p:nvPr>
            <p:ph type="sldNum" sz="quarter" idx="12"/>
          </p:nvPr>
        </p:nvSpPr>
        <p:spPr/>
        <p:txBody>
          <a:bodyPr/>
          <a:lstStyle/>
          <a:p>
            <a:fld id="{022B156B-59AE-415F-B24B-8756D48BB977}" type="slidenum">
              <a:rPr lang="ro-RO" smtClean="0"/>
              <a:pPr/>
              <a:t>‹#›</a:t>
            </a:fld>
            <a:endParaRPr lang="ro-RO" dirty="0"/>
          </a:p>
        </p:txBody>
      </p:sp>
      <p:grpSp>
        <p:nvGrpSpPr>
          <p:cNvPr id="35" name="Grup 34"/>
          <p:cNvGrpSpPr>
            <a:grpSpLocks noChangeAspect="1"/>
          </p:cNvGrpSpPr>
          <p:nvPr/>
        </p:nvGrpSpPr>
        <p:grpSpPr>
          <a:xfrm rot="5400000">
            <a:off x="4030973" y="647727"/>
            <a:ext cx="4116828" cy="3383280"/>
            <a:chOff x="895350" y="3313113"/>
            <a:chExt cx="3613151" cy="2790825"/>
          </a:xfrm>
          <a:solidFill>
            <a:schemeClr val="tx1">
              <a:lumMod val="50000"/>
            </a:schemeClr>
          </a:solidFill>
        </p:grpSpPr>
        <p:sp>
          <p:nvSpPr>
            <p:cNvPr id="38" name="Formă liberă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41" name="Formă liberă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42" name="Formă liberă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43" name="Formă liberă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44" name="Formă liberă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45" name="Formă liberă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46" name="Formă liberă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47" name="Formă liberă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48" name="Formă liberă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49" name="Formă liberă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50" name="Formă liberă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51" name="Formă liberă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grpSp>
      <p:grpSp>
        <p:nvGrpSpPr>
          <p:cNvPr id="52" name="Grup 51"/>
          <p:cNvGrpSpPr>
            <a:grpSpLocks noChangeAspect="1"/>
          </p:cNvGrpSpPr>
          <p:nvPr/>
        </p:nvGrpSpPr>
        <p:grpSpPr>
          <a:xfrm rot="5400000">
            <a:off x="263071" y="1127733"/>
            <a:ext cx="4114800" cy="3381614"/>
            <a:chOff x="895350" y="3313113"/>
            <a:chExt cx="3613151" cy="2790825"/>
          </a:xfrm>
          <a:solidFill>
            <a:schemeClr val="tx1">
              <a:lumMod val="50000"/>
            </a:schemeClr>
          </a:solidFill>
        </p:grpSpPr>
        <p:sp>
          <p:nvSpPr>
            <p:cNvPr id="53" name="Formă liberă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54" name="Formă liberă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55" name="Formă liberă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56" name="Formă liberă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57" name="Formă liberă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58" name="Formă liberă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59" name="Formă liberă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60" name="Formă liberă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61" name="Formă liberă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62" name="Formă liberă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63" name="Formă liberă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64" name="Formă liberă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grpSp>
      <p:grpSp>
        <p:nvGrpSpPr>
          <p:cNvPr id="65" name="Grup 64"/>
          <p:cNvGrpSpPr>
            <a:grpSpLocks noChangeAspect="1"/>
          </p:cNvGrpSpPr>
          <p:nvPr/>
        </p:nvGrpSpPr>
        <p:grpSpPr>
          <a:xfrm rot="5400000">
            <a:off x="7803905" y="1127739"/>
            <a:ext cx="4114800" cy="3381612"/>
            <a:chOff x="895350" y="3313113"/>
            <a:chExt cx="3613151" cy="2790825"/>
          </a:xfrm>
          <a:solidFill>
            <a:schemeClr val="tx1">
              <a:lumMod val="50000"/>
            </a:schemeClr>
          </a:solidFill>
        </p:grpSpPr>
        <p:sp>
          <p:nvSpPr>
            <p:cNvPr id="66" name="Formă liberă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67" name="Formă liberă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68" name="Formă liberă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69" name="Formă liberă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70" name="Formă liberă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71" name="Formă liberă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72" name="Formă liberă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73" name="Formă liberă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74" name="Formă liberă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75" name="Formă liberă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76" name="Formă liberă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sp>
          <p:nvSpPr>
            <p:cNvPr id="77" name="Formă liberă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ro-RO" dirty="0"/>
            </a:p>
          </p:txBody>
        </p:sp>
      </p:grpSp>
      <p:sp>
        <p:nvSpPr>
          <p:cNvPr id="78" name="Substituent imagine 33"/>
          <p:cNvSpPr>
            <a:spLocks noGrp="1"/>
          </p:cNvSpPr>
          <p:nvPr>
            <p:ph type="pic" sz="quarter" idx="18"/>
          </p:nvPr>
        </p:nvSpPr>
        <p:spPr>
          <a:xfrm>
            <a:off x="4599884" y="533400"/>
            <a:ext cx="2971801" cy="3657600"/>
          </a:xfrm>
          <a:solidFill>
            <a:schemeClr val="bg2"/>
          </a:solidFill>
          <a:ln w="38100">
            <a:solidFill>
              <a:schemeClr val="bg1"/>
            </a:solidFill>
          </a:ln>
        </p:spPr>
        <p:txBody>
          <a:bodyPr/>
          <a:lstStyle>
            <a:lvl1pPr marL="0" indent="0" algn="ctr">
              <a:buNone/>
              <a:defRPr/>
            </a:lvl1pPr>
          </a:lstStyle>
          <a:p>
            <a:r>
              <a:rPr lang="ro-RO" smtClean="0"/>
              <a:t>Faceți clic pe pictogramă pentru a adăuga o imagine</a:t>
            </a:r>
            <a:endParaRPr lang="ro-RO" dirty="0"/>
          </a:p>
        </p:txBody>
      </p:sp>
      <p:sp>
        <p:nvSpPr>
          <p:cNvPr id="79" name="Substituent imagine 33"/>
          <p:cNvSpPr>
            <a:spLocks noGrp="1"/>
          </p:cNvSpPr>
          <p:nvPr>
            <p:ph type="pic" sz="quarter" idx="19"/>
          </p:nvPr>
        </p:nvSpPr>
        <p:spPr>
          <a:xfrm>
            <a:off x="834571" y="1013590"/>
            <a:ext cx="2971801" cy="3657600"/>
          </a:xfrm>
          <a:solidFill>
            <a:schemeClr val="bg2"/>
          </a:solidFill>
          <a:ln w="38100">
            <a:solidFill>
              <a:schemeClr val="bg1"/>
            </a:solidFill>
          </a:ln>
        </p:spPr>
        <p:txBody>
          <a:bodyPr/>
          <a:lstStyle>
            <a:lvl1pPr marL="0" indent="0" algn="ctr">
              <a:buNone/>
              <a:defRPr/>
            </a:lvl1pPr>
          </a:lstStyle>
          <a:p>
            <a:r>
              <a:rPr lang="ro-RO" smtClean="0"/>
              <a:t>Faceți clic pe pictogramă pentru a adăuga o imagine</a:t>
            </a:r>
            <a:endParaRPr lang="ro-RO" dirty="0"/>
          </a:p>
        </p:txBody>
      </p:sp>
      <p:sp>
        <p:nvSpPr>
          <p:cNvPr id="80" name="Substituent imagine 33"/>
          <p:cNvSpPr>
            <a:spLocks noGrp="1"/>
          </p:cNvSpPr>
          <p:nvPr>
            <p:ph type="pic" sz="quarter" idx="20"/>
          </p:nvPr>
        </p:nvSpPr>
        <p:spPr>
          <a:xfrm>
            <a:off x="8375404" y="1013591"/>
            <a:ext cx="2971801" cy="3657600"/>
          </a:xfrm>
          <a:solidFill>
            <a:schemeClr val="bg2"/>
          </a:solidFill>
          <a:ln w="38100">
            <a:solidFill>
              <a:schemeClr val="bg1"/>
            </a:solidFill>
          </a:ln>
        </p:spPr>
        <p:txBody>
          <a:bodyPr/>
          <a:lstStyle>
            <a:lvl1pPr marL="0" indent="0" algn="ctr">
              <a:buNone/>
              <a:defRPr/>
            </a:lvl1pPr>
          </a:lstStyle>
          <a:p>
            <a:r>
              <a:rPr lang="ro-RO" smtClean="0"/>
              <a:t>Faceți clic pe pictogramă pentru a adăuga o imagine</a:t>
            </a:r>
            <a:endParaRPr lang="ro-RO" dirty="0"/>
          </a:p>
        </p:txBody>
      </p:sp>
      <p:sp>
        <p:nvSpPr>
          <p:cNvPr id="81" name="Substituent text 3"/>
          <p:cNvSpPr>
            <a:spLocks noGrp="1"/>
          </p:cNvSpPr>
          <p:nvPr>
            <p:ph type="body" sz="half" idx="2"/>
          </p:nvPr>
        </p:nvSpPr>
        <p:spPr>
          <a:xfrm>
            <a:off x="948871" y="5018002"/>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smtClean="0"/>
              <a:t>Faceți clic pentru a edita stilurile de text Coordonator</a:t>
            </a:r>
          </a:p>
        </p:txBody>
      </p:sp>
      <p:sp>
        <p:nvSpPr>
          <p:cNvPr id="82" name="Substituent text 3"/>
          <p:cNvSpPr>
            <a:spLocks noGrp="1"/>
          </p:cNvSpPr>
          <p:nvPr>
            <p:ph type="body" sz="half" idx="21"/>
          </p:nvPr>
        </p:nvSpPr>
        <p:spPr>
          <a:xfrm>
            <a:off x="4707209" y="4582378"/>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smtClean="0"/>
              <a:t>Faceți clic pentru a edita stilurile de text Coordonator</a:t>
            </a:r>
          </a:p>
        </p:txBody>
      </p:sp>
      <p:sp>
        <p:nvSpPr>
          <p:cNvPr id="83" name="Substituent text 3"/>
          <p:cNvSpPr>
            <a:spLocks noGrp="1"/>
          </p:cNvSpPr>
          <p:nvPr>
            <p:ph type="body" sz="half" idx="22"/>
          </p:nvPr>
        </p:nvSpPr>
        <p:spPr>
          <a:xfrm>
            <a:off x="8489705" y="5018002"/>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smtClean="0"/>
              <a:t>Faceți clic pentru a edita stilurile de text Coordonator</a:t>
            </a:r>
          </a:p>
        </p:txBody>
      </p:sp>
    </p:spTree>
    <p:extLst>
      <p:ext uri="{BB962C8B-B14F-4D97-AF65-F5344CB8AC3E}">
        <p14:creationId xmlns="" xmlns:p14="http://schemas.microsoft.com/office/powerpoint/2010/main" val="168193502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Substituent titlu 1"/>
          <p:cNvSpPr>
            <a:spLocks noGrp="1"/>
          </p:cNvSpPr>
          <p:nvPr>
            <p:ph type="title"/>
          </p:nvPr>
        </p:nvSpPr>
        <p:spPr>
          <a:xfrm>
            <a:off x="1065213" y="304801"/>
            <a:ext cx="10058402" cy="1219200"/>
          </a:xfrm>
          <a:prstGeom prst="rect">
            <a:avLst/>
          </a:prstGeom>
        </p:spPr>
        <p:txBody>
          <a:bodyPr vert="horz" lIns="91440" tIns="45720" rIns="91440" bIns="45720" rtlCol="0" anchor="b">
            <a:normAutofit/>
          </a:bodyPr>
          <a:lstStyle/>
          <a:p>
            <a:r>
              <a:rPr lang="ro-RO" dirty="0" smtClean="0"/>
              <a:t>Clic pentru editare stil titlu</a:t>
            </a:r>
            <a:endParaRPr lang="ro-RO" dirty="0"/>
          </a:p>
        </p:txBody>
      </p:sp>
      <p:sp>
        <p:nvSpPr>
          <p:cNvPr id="3" name="Substituent text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a:r>
              <a:rPr lang="ro-RO" dirty="0" smtClean="0"/>
              <a:t>Clic pentru editare stiluri text Coordonator</a:t>
            </a:r>
          </a:p>
          <a:p>
            <a:pPr lvl="1"/>
            <a:r>
              <a:rPr lang="ro-RO" dirty="0" smtClean="0"/>
              <a:t>Al doilea nivel</a:t>
            </a:r>
          </a:p>
          <a:p>
            <a:pPr lvl="2"/>
            <a:r>
              <a:rPr lang="ro-RO" dirty="0" smtClean="0"/>
              <a:t>Al treilea nivel</a:t>
            </a:r>
          </a:p>
          <a:p>
            <a:pPr lvl="3"/>
            <a:r>
              <a:rPr lang="ro-RO" dirty="0" smtClean="0"/>
              <a:t>Al patrulea nivel</a:t>
            </a:r>
          </a:p>
          <a:p>
            <a:pPr lvl="4"/>
            <a:r>
              <a:rPr lang="ro-RO" dirty="0" smtClean="0"/>
              <a:t>Al cincilea nivel</a:t>
            </a:r>
            <a:endParaRPr lang="ro-RO" dirty="0"/>
          </a:p>
        </p:txBody>
      </p:sp>
      <p:sp>
        <p:nvSpPr>
          <p:cNvPr id="4" name="Substituent dată 3"/>
          <p:cNvSpPr>
            <a:spLocks noGrp="1"/>
          </p:cNvSpPr>
          <p:nvPr>
            <p:ph type="dt" sz="half" idx="2"/>
          </p:nvPr>
        </p:nvSpPr>
        <p:spPr>
          <a:xfrm>
            <a:off x="8075610" y="6019801"/>
            <a:ext cx="1396260" cy="228600"/>
          </a:xfrm>
          <a:prstGeom prst="rect">
            <a:avLst/>
          </a:prstGeom>
        </p:spPr>
        <p:txBody>
          <a:bodyPr vert="horz" lIns="91440" tIns="45720" rIns="91440" bIns="45720" rtlCol="0" anchor="ctr"/>
          <a:lstStyle>
            <a:lvl1pPr algn="l">
              <a:defRPr sz="1000">
                <a:solidFill>
                  <a:schemeClr val="tx1"/>
                </a:solidFill>
              </a:defRPr>
            </a:lvl1pPr>
          </a:lstStyle>
          <a:p>
            <a:fld id="{4CF99945-0A15-4715-AB6C-F5E56CF20F70}" type="datetimeFigureOut">
              <a:rPr lang="ro-RO" smtClean="0"/>
              <a:pPr/>
              <a:t>21.03.2014</a:t>
            </a:fld>
            <a:endParaRPr lang="ro-RO" dirty="0"/>
          </a:p>
        </p:txBody>
      </p:sp>
      <p:sp>
        <p:nvSpPr>
          <p:cNvPr id="5" name="Substituent subsol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a:defRPr sz="1000">
                <a:solidFill>
                  <a:schemeClr val="tx1"/>
                </a:solidFill>
              </a:defRPr>
            </a:lvl1pPr>
          </a:lstStyle>
          <a:p>
            <a:endParaRPr lang="ro-RO" dirty="0"/>
          </a:p>
        </p:txBody>
      </p:sp>
      <p:sp>
        <p:nvSpPr>
          <p:cNvPr id="6" name="Substituent număr diapozitiv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a:defRPr sz="1000">
                <a:solidFill>
                  <a:schemeClr val="tx1"/>
                </a:solidFill>
              </a:defRPr>
            </a:lvl1pPr>
          </a:lstStyle>
          <a:p>
            <a:fld id="{022B156B-59AE-415F-B24B-8756D48BB977}" type="slidenum">
              <a:rPr lang="ro-RO" smtClean="0"/>
              <a:pPr/>
              <a:t>‹#›</a:t>
            </a:fld>
            <a:endParaRPr lang="ro-RO" dirty="0"/>
          </a:p>
        </p:txBody>
      </p:sp>
    </p:spTree>
    <p:extLst>
      <p:ext uri="{BB962C8B-B14F-4D97-AF65-F5344CB8AC3E}">
        <p14:creationId xmlns=""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audio" Target="file:///F:\IMNUL%20GRADINITEI%20MIHAI%20EMINESCU.wav" TargetMode="External"/><Relationship Id="rId7" Type="http://schemas.openxmlformats.org/officeDocument/2006/relationships/image" Target="../media/image7.png"/><Relationship Id="rId2" Type="http://schemas.openxmlformats.org/officeDocument/2006/relationships/audio" Target="file:///C:\Documents%20and%20Settings\Administrator\Desktop\GRADINITA%20M%20EMINESCU(1).wav" TargetMode="External"/><Relationship Id="rId1" Type="http://schemas.openxmlformats.org/officeDocument/2006/relationships/audio" Target="file:///C:\Documents%20and%20Settings\Administrator\Desktop\GRADINITA%20M%20EMINESCU.wav" TargetMode="Externa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9.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9.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9.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9.xml"/><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9.xml"/><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9.xml"/><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9.xml"/><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9.xml"/><Relationship Id="rId4" Type="http://schemas.openxmlformats.org/officeDocument/2006/relationships/image" Target="../media/image68.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0.xml"/><Relationship Id="rId4" Type="http://schemas.openxmlformats.org/officeDocument/2006/relationships/image" Target="../media/image76.jpeg"/></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0.xml"/><Relationship Id="rId4" Type="http://schemas.openxmlformats.org/officeDocument/2006/relationships/image" Target="../media/image79.jpeg"/></Relationships>
</file>

<file path=ppt/slides/_rels/slide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9.xml"/><Relationship Id="rId4" Type="http://schemas.openxmlformats.org/officeDocument/2006/relationships/image" Target="../media/image82.jpeg"/></Relationships>
</file>

<file path=ppt/slides/_rels/slide4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9.xml"/><Relationship Id="rId4" Type="http://schemas.openxmlformats.org/officeDocument/2006/relationships/image" Target="../media/image8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0.xml"/><Relationship Id="rId4" Type="http://schemas.openxmlformats.org/officeDocument/2006/relationships/image" Target="../media/image23.jpeg"/></Relationships>
</file>

<file path=ppt/slides/_rels/slide5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9.xml"/><Relationship Id="rId4" Type="http://schemas.openxmlformats.org/officeDocument/2006/relationships/image" Target="../media/image90.jpeg"/></Relationships>
</file>

<file path=ppt/slides/_rels/slide5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9.xml"/><Relationship Id="rId4" Type="http://schemas.openxmlformats.org/officeDocument/2006/relationships/image" Target="../media/image93.jpeg"/></Relationships>
</file>

<file path=ppt/slides/_rels/slide5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9.xml"/><Relationship Id="rId4" Type="http://schemas.openxmlformats.org/officeDocument/2006/relationships/image" Target="../media/image96.jpeg"/></Relationships>
</file>

<file path=ppt/slides/_rels/slide5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9.xml"/><Relationship Id="rId4" Type="http://schemas.openxmlformats.org/officeDocument/2006/relationships/image" Target="../media/image99.jpeg"/></Relationships>
</file>

<file path=ppt/slides/_rels/slide5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9.xml"/><Relationship Id="rId4" Type="http://schemas.openxmlformats.org/officeDocument/2006/relationships/image" Target="../media/image102.jpeg"/></Relationships>
</file>

<file path=ppt/slides/_rels/slide5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9.xml"/><Relationship Id="rId4" Type="http://schemas.openxmlformats.org/officeDocument/2006/relationships/image" Target="../media/image105.jpeg"/></Relationships>
</file>

<file path=ppt/slides/_rels/slide5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9.xml"/><Relationship Id="rId4" Type="http://schemas.openxmlformats.org/officeDocument/2006/relationships/image" Target="../media/image108.jpeg"/></Relationships>
</file>

<file path=ppt/slides/_rels/slide5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9.xml"/><Relationship Id="rId4" Type="http://schemas.openxmlformats.org/officeDocument/2006/relationships/image" Target="../media/image11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9.xml"/><Relationship Id="rId4" Type="http://schemas.openxmlformats.org/officeDocument/2006/relationships/image" Target="../media/image116.jpeg"/></Relationships>
</file>

<file path=ppt/slides/_rels/slide6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9.xml"/><Relationship Id="rId4" Type="http://schemas.openxmlformats.org/officeDocument/2006/relationships/image" Target="../media/image119.jpeg"/></Relationships>
</file>

<file path=ppt/slides/_rels/slide6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9.xml"/><Relationship Id="rId4" Type="http://schemas.openxmlformats.org/officeDocument/2006/relationships/image" Target="../media/image122.jpeg"/></Relationships>
</file>

<file path=ppt/slides/_rels/slide6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9.xml"/><Relationship Id="rId4" Type="http://schemas.openxmlformats.org/officeDocument/2006/relationships/image" Target="../media/image125.jpeg"/></Relationships>
</file>

<file path=ppt/slides/_rels/slide6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9.xml"/><Relationship Id="rId4" Type="http://schemas.openxmlformats.org/officeDocument/2006/relationships/image" Target="../media/image128.jpeg"/></Relationships>
</file>

<file path=ppt/slides/_rels/slide6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10.xml"/><Relationship Id="rId4" Type="http://schemas.openxmlformats.org/officeDocument/2006/relationships/image" Target="../media/image133.jpeg"/></Relationships>
</file>

<file path=ppt/slides/_rels/slide6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10.xml"/><Relationship Id="rId4" Type="http://schemas.openxmlformats.org/officeDocument/2006/relationships/image" Target="../media/image136.jpeg"/></Relationships>
</file>

<file path=ppt/slides/_rels/slide6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9.xml"/><Relationship Id="rId4" Type="http://schemas.openxmlformats.org/officeDocument/2006/relationships/image" Target="../media/image13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9.xml"/><Relationship Id="rId4" Type="http://schemas.openxmlformats.org/officeDocument/2006/relationships/image" Target="../media/image142.jpeg"/></Relationships>
</file>

<file path=ppt/slides/_rels/slide7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9.xml"/><Relationship Id="rId4" Type="http://schemas.openxmlformats.org/officeDocument/2006/relationships/image" Target="../media/image147.jpeg"/></Relationships>
</file>

<file path=ppt/slides/_rels/slide7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9.xml"/><Relationship Id="rId4" Type="http://schemas.openxmlformats.org/officeDocument/2006/relationships/image" Target="../media/image150.jpeg"/></Relationships>
</file>

<file path=ppt/slides/_rels/slide7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9.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2951747" y="2791325"/>
            <a:ext cx="8758990" cy="1363579"/>
          </a:xfrm>
        </p:spPr>
        <p:txBody>
          <a:bodyPr>
            <a:normAutofit/>
          </a:bodyPr>
          <a:lstStyle/>
          <a:p>
            <a:pPr algn="ctr"/>
            <a:r>
              <a:rPr lang="ro-RO" b="1" dirty="0" smtClean="0">
                <a:solidFill>
                  <a:srgbClr val="0070C0"/>
                </a:solidFill>
                <a:latin typeface="Cambria Math" pitchFamily="18" charset="0"/>
                <a:ea typeface="Cambria Math" pitchFamily="18" charset="0"/>
              </a:rPr>
              <a:t>GRĂDINIȚA P.P. ,,MIHAI EMINESCU” TG-JIU, GORJ</a:t>
            </a:r>
            <a:endParaRPr lang="ro-RO" b="1" dirty="0">
              <a:solidFill>
                <a:srgbClr val="0070C0"/>
              </a:solidFill>
              <a:latin typeface="Cambria Math" pitchFamily="18" charset="0"/>
              <a:ea typeface="Cambria Math" pitchFamily="18" charset="0"/>
            </a:endParaRPr>
          </a:p>
        </p:txBody>
      </p:sp>
      <p:pic>
        <p:nvPicPr>
          <p:cNvPr id="3" name="GRADINITA M EMINESCU.wav">
            <a:hlinkClick r:id="" action="ppaction://media"/>
          </p:cNvPr>
          <p:cNvPicPr>
            <a:picLocks noRot="1" noChangeAspect="1"/>
          </p:cNvPicPr>
          <p:nvPr>
            <a:audioFile r:link="rId1"/>
          </p:nvPr>
        </p:nvPicPr>
        <p:blipFill>
          <a:blip r:embed="rId5"/>
          <a:stretch>
            <a:fillRect/>
          </a:stretch>
        </p:blipFill>
        <p:spPr>
          <a:xfrm>
            <a:off x="5943600" y="3276600"/>
            <a:ext cx="304800" cy="304800"/>
          </a:xfrm>
          <a:prstGeom prst="rect">
            <a:avLst/>
          </a:prstGeom>
        </p:spPr>
      </p:pic>
      <p:pic>
        <p:nvPicPr>
          <p:cNvPr id="4" name="GRADINITA M EMINESCU(1).wav">
            <a:hlinkClick r:id="" action="ppaction://media"/>
          </p:cNvPr>
          <p:cNvPicPr>
            <a:picLocks noRot="1" noChangeAspect="1"/>
          </p:cNvPicPr>
          <p:nvPr>
            <a:audioFile r:link="rId2"/>
          </p:nvPr>
        </p:nvPicPr>
        <p:blipFill>
          <a:blip r:embed="rId6"/>
          <a:stretch>
            <a:fillRect/>
          </a:stretch>
        </p:blipFill>
        <p:spPr>
          <a:xfrm>
            <a:off x="5943600" y="3276600"/>
            <a:ext cx="304800" cy="304800"/>
          </a:xfrm>
          <a:prstGeom prst="rect">
            <a:avLst/>
          </a:prstGeom>
        </p:spPr>
      </p:pic>
      <p:pic>
        <p:nvPicPr>
          <p:cNvPr id="5" name="IMNUL GRADINITEI MIHAI EMINESCU.wav">
            <a:hlinkClick r:id="" action="ppaction://media"/>
          </p:cNvPr>
          <p:cNvPicPr>
            <a:picLocks noRot="1" noChangeAspect="1"/>
          </p:cNvPicPr>
          <p:nvPr>
            <a:audioFile r:link="rId3"/>
          </p:nvPr>
        </p:nvPicPr>
        <p:blipFill>
          <a:blip r:embed="rId7"/>
          <a:stretch>
            <a:fillRect/>
          </a:stretch>
        </p:blipFill>
        <p:spPr>
          <a:xfrm>
            <a:off x="5943600" y="3276600"/>
            <a:ext cx="304800" cy="304800"/>
          </a:xfrm>
          <a:prstGeom prst="rect">
            <a:avLst/>
          </a:prstGeom>
        </p:spPr>
      </p:pic>
    </p:spTree>
    <p:extLst>
      <p:ext uri="{BB962C8B-B14F-4D97-AF65-F5344CB8AC3E}">
        <p14:creationId xmlns="" xmlns:p14="http://schemas.microsoft.com/office/powerpoint/2010/main" val="180574826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75">
                <p:cTn id="7" fill="hold" display="0">
                  <p:stCondLst>
                    <p:cond delay="indefinite"/>
                  </p:stCondLst>
                  <p:endCondLst>
                    <p:cond evt="onPrev" delay="0">
                      <p:tgtEl>
                        <p:sldTgt/>
                      </p:tgtEl>
                    </p:cond>
                    <p:cond evt="onStopAudio" delay="0">
                      <p:tgtEl>
                        <p:sldTgt/>
                      </p:tgtEl>
                    </p:cond>
                  </p:endCondLst>
                </p:cTn>
                <p:tgtEl>
                  <p:spTgt spid="3"/>
                </p:tgtEl>
              </p:cMediaNode>
            </p:audio>
            <p:audio>
              <p:cMediaNode numSld="75">
                <p:cTn id="8" fill="hold" display="0">
                  <p:stCondLst>
                    <p:cond delay="indefinite"/>
                  </p:stCondLst>
                  <p:endCondLst>
                    <p:cond evt="onPrev" delay="0">
                      <p:tgtEl>
                        <p:sldTgt/>
                      </p:tgtEl>
                    </p:cond>
                    <p:cond evt="onStopAudio" delay="0">
                      <p:tgtEl>
                        <p:sldTgt/>
                      </p:tgtEl>
                    </p:cond>
                  </p:endCondLst>
                </p:cTn>
                <p:tgtEl>
                  <p:spTgt spid="4"/>
                </p:tgtEl>
              </p:cMediaNode>
            </p:audio>
            <p:audio>
              <p:cMediaNode numSld="75" showWhenStopped="0">
                <p:cTn id="9"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stituent conținut 3"/>
          <p:cNvSpPr>
            <a:spLocks noGrp="1"/>
          </p:cNvSpPr>
          <p:nvPr>
            <p:ph sz="half" idx="1"/>
          </p:nvPr>
        </p:nvSpPr>
        <p:spPr>
          <a:xfrm>
            <a:off x="450381" y="1329606"/>
            <a:ext cx="10769220" cy="567991"/>
          </a:xfrm>
        </p:spPr>
        <p:txBody>
          <a:bodyPr>
            <a:normAutofit/>
          </a:bodyPr>
          <a:lstStyle/>
          <a:p>
            <a:pPr indent="0" algn="ctr" defTabSz="914400">
              <a:lnSpc>
                <a:spcPct val="100000"/>
              </a:lnSpc>
              <a:spcBef>
                <a:spcPts val="0"/>
              </a:spcBef>
              <a:buClr>
                <a:srgbClr val="9A5315"/>
              </a:buClr>
              <a:buNone/>
            </a:pPr>
            <a:r>
              <a:rPr lang="ro-RO" b="1" i="1" dirty="0" smtClean="0">
                <a:solidFill>
                  <a:schemeClr val="bg2">
                    <a:lumMod val="50000"/>
                  </a:schemeClr>
                </a:solidFill>
                <a:effectLst>
                  <a:outerShdw blurRad="38100" dist="38100" dir="2700000" algn="tl">
                    <a:srgbClr val="000000">
                      <a:alpha val="43137"/>
                    </a:srgbClr>
                  </a:outerShdw>
                </a:effectLst>
                <a:latin typeface="Cambria Math" pitchFamily="18" charset="0"/>
                <a:ea typeface="Cambria Math" pitchFamily="18" charset="0"/>
              </a:rPr>
              <a:t>ORGANISMELE DE BAZĂ ALE INSTITUȚIEI EDUCAȚIONALE</a:t>
            </a:r>
            <a:endParaRPr lang="ro-RO" sz="2400" b="1" i="1" dirty="0" smtClean="0">
              <a:solidFill>
                <a:schemeClr val="bg2">
                  <a:lumMod val="50000"/>
                </a:schemeClr>
              </a:solidFill>
              <a:effectLst>
                <a:outerShdw blurRad="38100" dist="38100" dir="2700000" algn="tl">
                  <a:srgbClr val="000000">
                    <a:alpha val="43137"/>
                  </a:srgbClr>
                </a:outerShdw>
              </a:effectLst>
              <a:latin typeface="Cambria Math" pitchFamily="18" charset="0"/>
              <a:ea typeface="Cambria Math" pitchFamily="18" charset="0"/>
            </a:endParaRPr>
          </a:p>
        </p:txBody>
      </p:sp>
      <p:sp>
        <p:nvSpPr>
          <p:cNvPr id="59394" name="Rectangle 2"/>
          <p:cNvSpPr>
            <a:spLocks noChangeArrowheads="1"/>
          </p:cNvSpPr>
          <p:nvPr/>
        </p:nvSpPr>
        <p:spPr bwMode="auto">
          <a:xfrm>
            <a:off x="1" y="0"/>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4"/>
          <p:cNvSpPr>
            <a:spLocks noChangeArrowheads="1"/>
          </p:cNvSpPr>
          <p:nvPr/>
        </p:nvSpPr>
        <p:spPr bwMode="auto">
          <a:xfrm>
            <a:off x="0" y="1784660"/>
            <a:ext cx="12192000" cy="784830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 typeface="Wingdings" pitchFamily="2" charset="2"/>
              <a:buChar char="q"/>
              <a:tabLst/>
            </a:pPr>
            <a:r>
              <a:rPr lang="ro-RO" b="1" dirty="0" smtClean="0">
                <a:solidFill>
                  <a:schemeClr val="bg2">
                    <a:lumMod val="50000"/>
                  </a:schemeClr>
                </a:solidFill>
                <a:latin typeface="Cambria Math" pitchFamily="18" charset="0"/>
                <a:ea typeface="Cambria Math" pitchFamily="18" charset="0"/>
                <a:cs typeface="Times New Roman" pitchFamily="18" charset="0"/>
              </a:rPr>
              <a:t>DIRECTOR</a:t>
            </a:r>
          </a:p>
          <a:p>
            <a:pPr marL="0" marR="0" lvl="0" indent="0" defTabSz="914400" rtl="0" eaLnBrk="1" fontAlgn="base" latinLnBrk="0" hangingPunct="1">
              <a:lnSpc>
                <a:spcPct val="100000"/>
              </a:lnSpc>
              <a:spcBef>
                <a:spcPct val="0"/>
              </a:spcBef>
              <a:spcAft>
                <a:spcPct val="0"/>
              </a:spcAft>
              <a:buClrTx/>
              <a:buSzTx/>
              <a:buFont typeface="Wingdings" pitchFamily="2" charset="2"/>
              <a:buChar char="q"/>
              <a:tabLst/>
            </a:pPr>
            <a:r>
              <a:rPr lang="ro-RO" b="1" dirty="0" smtClean="0">
                <a:solidFill>
                  <a:schemeClr val="bg2">
                    <a:lumMod val="50000"/>
                  </a:schemeClr>
                </a:solidFill>
                <a:latin typeface="Cambria Math" pitchFamily="18" charset="0"/>
                <a:ea typeface="Cambria Math" pitchFamily="18" charset="0"/>
                <a:cs typeface="Times New Roman" pitchFamily="18" charset="0"/>
              </a:rPr>
              <a:t>CONSILIUL DE ADMINISTRAŢIE</a:t>
            </a:r>
          </a:p>
          <a:p>
            <a:pPr marL="0" marR="0" lvl="0" indent="0" defTabSz="914400" rtl="0" eaLnBrk="1" fontAlgn="base" latinLnBrk="0" hangingPunct="1">
              <a:lnSpc>
                <a:spcPct val="100000"/>
              </a:lnSpc>
              <a:spcBef>
                <a:spcPct val="0"/>
              </a:spcBef>
              <a:spcAft>
                <a:spcPct val="0"/>
              </a:spcAft>
              <a:buClrTx/>
              <a:buSzTx/>
              <a:buFont typeface="Wingdings" pitchFamily="2" charset="2"/>
              <a:buChar char="q"/>
              <a:tabLst/>
            </a:pPr>
            <a:r>
              <a:rPr lang="ro-RO" b="1" dirty="0" smtClean="0">
                <a:solidFill>
                  <a:schemeClr val="bg2">
                    <a:lumMod val="50000"/>
                  </a:schemeClr>
                </a:solidFill>
                <a:latin typeface="Cambria Math" pitchFamily="18" charset="0"/>
                <a:ea typeface="Cambria Math" pitchFamily="18" charset="0"/>
                <a:cs typeface="Times New Roman" pitchFamily="18" charset="0"/>
              </a:rPr>
              <a:t>CONSILIUL PROFESORAL</a:t>
            </a:r>
          </a:p>
          <a:p>
            <a:pPr marL="0" marR="0" lvl="0" indent="0" defTabSz="914400" rtl="0" eaLnBrk="1" fontAlgn="base" latinLnBrk="0" hangingPunct="1">
              <a:lnSpc>
                <a:spcPct val="100000"/>
              </a:lnSpc>
              <a:spcBef>
                <a:spcPct val="0"/>
              </a:spcBef>
              <a:spcAft>
                <a:spcPct val="0"/>
              </a:spcAft>
              <a:buClrTx/>
              <a:buSzTx/>
              <a:buFont typeface="Wingdings" pitchFamily="2" charset="2"/>
              <a:buChar char="q"/>
              <a:tabLst/>
            </a:pPr>
            <a:r>
              <a:rPr lang="ro-RO" b="1" dirty="0" smtClean="0">
                <a:solidFill>
                  <a:schemeClr val="bg2">
                    <a:lumMod val="50000"/>
                  </a:schemeClr>
                </a:solidFill>
                <a:latin typeface="Cambria Math" pitchFamily="18" charset="0"/>
                <a:ea typeface="Cambria Math" pitchFamily="18" charset="0"/>
                <a:cs typeface="Times New Roman" pitchFamily="18" charset="0"/>
              </a:rPr>
              <a:t>COMISIA METODICĂ</a:t>
            </a:r>
          </a:p>
          <a:p>
            <a:pPr marL="0" marR="0" lvl="0" indent="0" defTabSz="914400" rtl="0" eaLnBrk="1" fontAlgn="base" latinLnBrk="0" hangingPunct="1">
              <a:lnSpc>
                <a:spcPct val="100000"/>
              </a:lnSpc>
              <a:spcBef>
                <a:spcPct val="0"/>
              </a:spcBef>
              <a:spcAft>
                <a:spcPct val="0"/>
              </a:spcAft>
              <a:buClrTx/>
              <a:buSzTx/>
              <a:buFont typeface="Wingdings" pitchFamily="2" charset="2"/>
              <a:buChar char="q"/>
              <a:tabLst/>
            </a:pPr>
            <a:r>
              <a:rPr lang="ro-RO" b="1" dirty="0" smtClean="0">
                <a:solidFill>
                  <a:schemeClr val="bg2">
                    <a:lumMod val="50000"/>
                  </a:schemeClr>
                </a:solidFill>
                <a:latin typeface="Cambria Math" pitchFamily="18" charset="0"/>
                <a:ea typeface="Cambria Math" pitchFamily="18" charset="0"/>
                <a:cs typeface="Times New Roman" pitchFamily="18" charset="0"/>
              </a:rPr>
              <a:t>COMISIA PENTRU EVALUAREA ŞI ASIGURAREA CALITĂŢII</a:t>
            </a:r>
          </a:p>
          <a:p>
            <a:pPr marL="0" marR="0" lvl="0" indent="0" defTabSz="914400" rtl="0" eaLnBrk="1" fontAlgn="base" latinLnBrk="0" hangingPunct="1">
              <a:lnSpc>
                <a:spcPct val="100000"/>
              </a:lnSpc>
              <a:spcBef>
                <a:spcPct val="0"/>
              </a:spcBef>
              <a:spcAft>
                <a:spcPct val="0"/>
              </a:spcAft>
              <a:buClrTx/>
              <a:buSzTx/>
              <a:buFont typeface="Wingdings" pitchFamily="2" charset="2"/>
              <a:buChar char="q"/>
              <a:tabLst/>
            </a:pPr>
            <a:r>
              <a:rPr lang="ro-RO" b="1" dirty="0" smtClean="0">
                <a:solidFill>
                  <a:schemeClr val="bg2">
                    <a:lumMod val="50000"/>
                  </a:schemeClr>
                </a:solidFill>
                <a:latin typeface="Cambria Math" pitchFamily="18" charset="0"/>
                <a:ea typeface="Cambria Math" pitchFamily="18" charset="0"/>
                <a:cs typeface="Times New Roman" pitchFamily="18" charset="0"/>
              </a:rPr>
              <a:t>COMISIA PENTRU IMPLEMENTAREA ŞI DEZVOLTAREA SISTEMULUI DE CONTROL INTERN/MANAGERIAL</a:t>
            </a:r>
          </a:p>
          <a:p>
            <a:pPr marL="0" marR="0" lvl="0" indent="0" defTabSz="914400" rtl="0" eaLnBrk="1" fontAlgn="base" latinLnBrk="0" hangingPunct="1">
              <a:lnSpc>
                <a:spcPct val="100000"/>
              </a:lnSpc>
              <a:spcBef>
                <a:spcPct val="0"/>
              </a:spcBef>
              <a:spcAft>
                <a:spcPct val="0"/>
              </a:spcAft>
              <a:buClrTx/>
              <a:buSzTx/>
              <a:buFont typeface="Wingdings" pitchFamily="2" charset="2"/>
              <a:buChar char="q"/>
              <a:tabLst/>
            </a:pPr>
            <a:r>
              <a:rPr lang="ro-RO" b="1" dirty="0" smtClean="0">
                <a:solidFill>
                  <a:schemeClr val="bg2">
                    <a:lumMod val="50000"/>
                  </a:schemeClr>
                </a:solidFill>
                <a:latin typeface="Cambria Math" pitchFamily="18" charset="0"/>
                <a:ea typeface="Cambria Math" pitchFamily="18" charset="0"/>
                <a:cs typeface="Times New Roman" pitchFamily="18" charset="0"/>
              </a:rPr>
              <a:t>COMISIA PENTRU PROIECTE ŞI PROGRAME EDUCATIVE ŞCOLARE ŞI EXTRAŞCOLARE</a:t>
            </a:r>
          </a:p>
          <a:p>
            <a:pPr marL="0" marR="0" lvl="0" indent="0" defTabSz="914400" rtl="0" eaLnBrk="1" fontAlgn="base" latinLnBrk="0" hangingPunct="1">
              <a:lnSpc>
                <a:spcPct val="100000"/>
              </a:lnSpc>
              <a:spcBef>
                <a:spcPct val="0"/>
              </a:spcBef>
              <a:spcAft>
                <a:spcPct val="0"/>
              </a:spcAft>
              <a:buClrTx/>
              <a:buSzTx/>
              <a:buFont typeface="Wingdings" pitchFamily="2" charset="2"/>
              <a:buChar char="q"/>
              <a:tabLst/>
            </a:pPr>
            <a:r>
              <a:rPr lang="ro-RO" b="1" dirty="0" smtClean="0">
                <a:solidFill>
                  <a:schemeClr val="bg2">
                    <a:lumMod val="50000"/>
                  </a:schemeClr>
                </a:solidFill>
                <a:latin typeface="Cambria Math" pitchFamily="18" charset="0"/>
                <a:ea typeface="Cambria Math" pitchFamily="18" charset="0"/>
                <a:cs typeface="Times New Roman" pitchFamily="18" charset="0"/>
              </a:rPr>
              <a:t>COMISIA PENTRU FORMARE CONTINUĂ ŞI PERFECŢIONARE</a:t>
            </a:r>
          </a:p>
          <a:p>
            <a:pPr marL="0" marR="0" lvl="0" indent="0" defTabSz="914400" rtl="0" eaLnBrk="1" fontAlgn="base" latinLnBrk="0" hangingPunct="1">
              <a:lnSpc>
                <a:spcPct val="100000"/>
              </a:lnSpc>
              <a:spcBef>
                <a:spcPct val="0"/>
              </a:spcBef>
              <a:spcAft>
                <a:spcPct val="0"/>
              </a:spcAft>
              <a:buClrTx/>
              <a:buSzTx/>
              <a:buFont typeface="Wingdings" pitchFamily="2" charset="2"/>
              <a:buChar char="q"/>
              <a:tabLst/>
            </a:pPr>
            <a:r>
              <a:rPr lang="ro-RO" b="1" dirty="0" smtClean="0">
                <a:solidFill>
                  <a:schemeClr val="bg2">
                    <a:lumMod val="50000"/>
                  </a:schemeClr>
                </a:solidFill>
                <a:latin typeface="Cambria Math" pitchFamily="18" charset="0"/>
                <a:ea typeface="Cambria Math" pitchFamily="18" charset="0"/>
                <a:cs typeface="Times New Roman" pitchFamily="18" charset="0"/>
              </a:rPr>
              <a:t>COMISIA PENTRU AMENAJAREA SPAŢIULUI EDUCAŢIONAL</a:t>
            </a:r>
          </a:p>
          <a:p>
            <a:pPr marL="0" marR="0" lvl="0" indent="0" defTabSz="914400" rtl="0" eaLnBrk="1" fontAlgn="base" latinLnBrk="0" hangingPunct="1">
              <a:lnSpc>
                <a:spcPct val="100000"/>
              </a:lnSpc>
              <a:spcBef>
                <a:spcPct val="0"/>
              </a:spcBef>
              <a:spcAft>
                <a:spcPct val="0"/>
              </a:spcAft>
              <a:buClrTx/>
              <a:buSzTx/>
              <a:buFont typeface="Wingdings" pitchFamily="2" charset="2"/>
              <a:buChar char="q"/>
              <a:tabLst/>
            </a:pPr>
            <a:r>
              <a:rPr lang="ro-RO" b="1" dirty="0" smtClean="0">
                <a:solidFill>
                  <a:schemeClr val="bg2">
                    <a:lumMod val="50000"/>
                  </a:schemeClr>
                </a:solidFill>
                <a:latin typeface="Cambria Math" pitchFamily="18" charset="0"/>
                <a:ea typeface="Cambria Math" pitchFamily="18" charset="0"/>
                <a:cs typeface="Times New Roman" pitchFamily="18" charset="0"/>
              </a:rPr>
              <a:t>CONSILIUL REPREYENTATIV AL PĂRINŢILOR – ASOCIAŢIA PĂRINŢILOR ,,VIITORUL COPIILOR, PRIORITATEA NOASTRĂ!”</a:t>
            </a:r>
          </a:p>
          <a:p>
            <a:pPr marL="0" marR="0" lvl="0" indent="0" defTabSz="914400" rtl="0" eaLnBrk="1" fontAlgn="base" latinLnBrk="0" hangingPunct="1">
              <a:lnSpc>
                <a:spcPct val="100000"/>
              </a:lnSpc>
              <a:spcBef>
                <a:spcPct val="0"/>
              </a:spcBef>
              <a:spcAft>
                <a:spcPct val="0"/>
              </a:spcAft>
              <a:buClrTx/>
              <a:buSzTx/>
              <a:buFont typeface="Wingdings" pitchFamily="2" charset="2"/>
              <a:buChar char="q"/>
              <a:tabLst/>
            </a:pPr>
            <a:r>
              <a:rPr lang="ro-RO" b="1" dirty="0" smtClean="0">
                <a:solidFill>
                  <a:schemeClr val="bg2">
                    <a:lumMod val="50000"/>
                  </a:schemeClr>
                </a:solidFill>
                <a:latin typeface="Cambria Math" pitchFamily="18" charset="0"/>
                <a:ea typeface="Cambria Math" pitchFamily="18" charset="0"/>
                <a:cs typeface="Times New Roman" pitchFamily="18" charset="0"/>
              </a:rPr>
              <a:t>COMPARTIMENT FINANCIAR – CONTABIL</a:t>
            </a:r>
          </a:p>
          <a:p>
            <a:pPr marL="0" marR="0" lvl="0" indent="0" defTabSz="914400" rtl="0" eaLnBrk="1" fontAlgn="base" latinLnBrk="0" hangingPunct="1">
              <a:lnSpc>
                <a:spcPct val="100000"/>
              </a:lnSpc>
              <a:spcBef>
                <a:spcPct val="0"/>
              </a:spcBef>
              <a:spcAft>
                <a:spcPct val="0"/>
              </a:spcAft>
              <a:buClrTx/>
              <a:buSzTx/>
              <a:buFont typeface="Wingdings" pitchFamily="2" charset="2"/>
              <a:buChar char="q"/>
              <a:tabLst/>
            </a:pPr>
            <a:r>
              <a:rPr lang="ro-RO" b="1" dirty="0" smtClean="0">
                <a:solidFill>
                  <a:schemeClr val="bg2">
                    <a:lumMod val="50000"/>
                  </a:schemeClr>
                </a:solidFill>
                <a:latin typeface="Cambria Math" pitchFamily="18" charset="0"/>
                <a:ea typeface="Cambria Math" pitchFamily="18" charset="0"/>
                <a:cs typeface="Times New Roman" pitchFamily="18" charset="0"/>
              </a:rPr>
              <a:t>COMPARTIMENT ADMINISTRATIV</a:t>
            </a:r>
          </a:p>
          <a:p>
            <a:pPr marL="0" marR="0" lvl="0" indent="0" defTabSz="914400" rtl="0" eaLnBrk="1" fontAlgn="base" latinLnBrk="0" hangingPunct="1">
              <a:lnSpc>
                <a:spcPct val="100000"/>
              </a:lnSpc>
              <a:spcBef>
                <a:spcPct val="0"/>
              </a:spcBef>
              <a:spcAft>
                <a:spcPct val="0"/>
              </a:spcAft>
              <a:buClrTx/>
              <a:buSzTx/>
              <a:buFont typeface="Wingdings" pitchFamily="2" charset="2"/>
              <a:buChar char="q"/>
              <a:tabLst/>
            </a:pPr>
            <a:r>
              <a:rPr lang="ro-RO" b="1" dirty="0" smtClean="0">
                <a:solidFill>
                  <a:schemeClr val="bg2">
                    <a:lumMod val="50000"/>
                  </a:schemeClr>
                </a:solidFill>
                <a:latin typeface="Cambria Math" pitchFamily="18" charset="0"/>
                <a:ea typeface="Cambria Math" pitchFamily="18" charset="0"/>
                <a:cs typeface="Times New Roman" pitchFamily="18" charset="0"/>
              </a:rPr>
              <a:t>PERSONAL ADMINISTRATIV</a:t>
            </a:r>
          </a:p>
          <a:p>
            <a:pPr marL="0" marR="0" lvl="0" indent="0" defTabSz="914400" rtl="0" eaLnBrk="1" fontAlgn="base" latinLnBrk="0" hangingPunct="1">
              <a:lnSpc>
                <a:spcPct val="100000"/>
              </a:lnSpc>
              <a:spcBef>
                <a:spcPct val="0"/>
              </a:spcBef>
              <a:spcAft>
                <a:spcPct val="0"/>
              </a:spcAft>
              <a:buClrTx/>
              <a:buSzTx/>
              <a:buFont typeface="Wingdings" pitchFamily="2" charset="2"/>
              <a:buChar char="q"/>
              <a:tabLst/>
            </a:pPr>
            <a:r>
              <a:rPr lang="ro-RO" b="1" dirty="0" smtClean="0">
                <a:solidFill>
                  <a:schemeClr val="bg2">
                    <a:lumMod val="50000"/>
                  </a:schemeClr>
                </a:solidFill>
                <a:latin typeface="Cambria Math" pitchFamily="18" charset="0"/>
                <a:ea typeface="Cambria Math" pitchFamily="18" charset="0"/>
                <a:cs typeface="Times New Roman" pitchFamily="18" charset="0"/>
              </a:rPr>
              <a:t>PERSONAL SANITAR</a:t>
            </a:r>
          </a:p>
          <a:p>
            <a:pPr marL="0" marR="0" lvl="0" indent="0" defTabSz="914400" rtl="0" eaLnBrk="1" fontAlgn="base" latinLnBrk="0" hangingPunct="1">
              <a:lnSpc>
                <a:spcPct val="100000"/>
              </a:lnSpc>
              <a:spcBef>
                <a:spcPct val="0"/>
              </a:spcBef>
              <a:spcAft>
                <a:spcPct val="0"/>
              </a:spcAft>
              <a:buClrTx/>
              <a:buSzTx/>
              <a:tabLst/>
            </a:pPr>
            <a:endParaRPr lang="ro-RO" b="1" dirty="0" smtClean="0">
              <a:solidFill>
                <a:schemeClr val="bg2">
                  <a:lumMod val="50000"/>
                </a:schemeClr>
              </a:solidFill>
              <a:latin typeface="Cambria Math" pitchFamily="18" charset="0"/>
              <a:ea typeface="Cambria Math"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 typeface="Wingdings" pitchFamily="2" charset="2"/>
              <a:buChar char="v"/>
              <a:tabLst/>
            </a:pPr>
            <a:r>
              <a:rPr lang="ro-RO" b="1" dirty="0" smtClean="0">
                <a:solidFill>
                  <a:schemeClr val="bg2">
                    <a:lumMod val="50000"/>
                  </a:schemeClr>
                </a:solidFill>
                <a:latin typeface="Cambria Math" pitchFamily="18" charset="0"/>
                <a:ea typeface="Cambria Math" pitchFamily="18" charset="0"/>
                <a:cs typeface="Times New Roman" pitchFamily="18" charset="0"/>
              </a:rPr>
              <a:t>NOTĂ: </a:t>
            </a:r>
            <a:r>
              <a:rPr lang="ro-RO" b="1" i="1" dirty="0" smtClean="0">
                <a:solidFill>
                  <a:schemeClr val="bg2">
                    <a:lumMod val="50000"/>
                  </a:schemeClr>
                </a:solidFill>
                <a:latin typeface="Cambria Math" pitchFamily="18" charset="0"/>
                <a:ea typeface="Cambria Math" pitchFamily="18" charset="0"/>
                <a:cs typeface="Times New Roman" pitchFamily="18" charset="0"/>
              </a:rPr>
              <a:t>Pentru fiecare comisie de lucru, prin decizie, se stabilesc membrii şi atribuţiile acestora. Responsabilii comisiilor elaborează Procedura de lucru şi Planul managerial al comisiei</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o-RO" b="1" i="0" u="none" strike="noStrike" cap="none" normalizeH="0" baseline="0" dirty="0" smtClean="0">
              <a:ln>
                <a:noFill/>
              </a:ln>
              <a:solidFill>
                <a:schemeClr val="bg2">
                  <a:lumMod val="50000"/>
                </a:schemeClr>
              </a:solidFill>
              <a:effectLst/>
              <a:latin typeface="Cambria Math" pitchFamily="18" charset="0"/>
              <a:ea typeface="Cambria Math"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ro-RO" b="1" dirty="0" smtClean="0">
              <a:solidFill>
                <a:schemeClr val="bg2">
                  <a:lumMod val="50000"/>
                </a:schemeClr>
              </a:solidFill>
              <a:latin typeface="Cambria Math" pitchFamily="18" charset="0"/>
              <a:ea typeface="Cambria Math"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o-RO" b="1" i="0" u="none" strike="noStrike" cap="none" normalizeH="0" baseline="0" dirty="0" smtClean="0">
              <a:ln>
                <a:noFill/>
              </a:ln>
              <a:solidFill>
                <a:schemeClr val="bg2">
                  <a:lumMod val="50000"/>
                </a:schemeClr>
              </a:solidFill>
              <a:effectLst/>
              <a:latin typeface="Cambria Math" pitchFamily="18" charset="0"/>
              <a:ea typeface="Cambria Math"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ro-RO" b="1" dirty="0" smtClean="0">
              <a:solidFill>
                <a:schemeClr val="bg2">
                  <a:lumMod val="50000"/>
                </a:schemeClr>
              </a:solidFill>
              <a:latin typeface="Cambria Math" pitchFamily="18" charset="0"/>
              <a:ea typeface="Cambria Math"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o-RO" b="1" i="0" u="none" strike="noStrike" cap="none" normalizeH="0" baseline="0" dirty="0" smtClean="0">
              <a:ln>
                <a:noFill/>
              </a:ln>
              <a:solidFill>
                <a:schemeClr val="bg2">
                  <a:lumMod val="50000"/>
                </a:schemeClr>
              </a:solidFill>
              <a:effectLst/>
              <a:latin typeface="Cambria Math" pitchFamily="18" charset="0"/>
              <a:ea typeface="Cambria Math"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ro-RO" b="1" dirty="0" smtClean="0">
              <a:solidFill>
                <a:schemeClr val="bg2">
                  <a:lumMod val="50000"/>
                </a:schemeClr>
              </a:solidFill>
              <a:latin typeface="Cambria Math" pitchFamily="18" charset="0"/>
              <a:ea typeface="Cambria Math"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o-RO" b="1" i="0" u="none" strike="noStrike" cap="none" normalizeH="0" baseline="0" dirty="0" smtClean="0">
              <a:ln>
                <a:noFill/>
              </a:ln>
              <a:solidFill>
                <a:schemeClr val="bg2">
                  <a:lumMod val="50000"/>
                </a:schemeClr>
              </a:solidFill>
              <a:effectLst/>
              <a:latin typeface="Cambria Math" pitchFamily="18" charset="0"/>
              <a:ea typeface="Cambria Math"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ro-RO" b="1" dirty="0" smtClean="0">
              <a:solidFill>
                <a:schemeClr val="bg2">
                  <a:lumMod val="50000"/>
                </a:schemeClr>
              </a:solidFill>
              <a:latin typeface="Cambria Math" pitchFamily="18" charset="0"/>
              <a:ea typeface="Cambria Math"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o-RO" b="1" i="0" u="none" strike="noStrike" cap="none" normalizeH="0" baseline="0" dirty="0" smtClean="0">
              <a:ln>
                <a:noFill/>
              </a:ln>
              <a:solidFill>
                <a:schemeClr val="bg2">
                  <a:lumMod val="50000"/>
                </a:schemeClr>
              </a:solidFill>
              <a:effectLst/>
              <a:latin typeface="Cambria Math" pitchFamily="18" charset="0"/>
              <a:ea typeface="Cambria Math"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ro-RO" b="1" dirty="0" smtClean="0">
              <a:solidFill>
                <a:schemeClr val="bg2">
                  <a:lumMod val="50000"/>
                </a:schemeClr>
              </a:solidFill>
              <a:latin typeface="Cambria Math" pitchFamily="18" charset="0"/>
              <a:ea typeface="Cambria Math"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o-RO" b="0" i="0" u="none" strike="noStrike" cap="none" normalizeH="0" baseline="0" dirty="0" smtClean="0">
              <a:ln>
                <a:noFill/>
              </a:ln>
              <a:solidFill>
                <a:schemeClr val="bg2">
                  <a:lumMod val="50000"/>
                </a:schemeClr>
              </a:solidFill>
              <a:effectLst/>
              <a:latin typeface="Cambria Math" pitchFamily="18" charset="0"/>
              <a:ea typeface="Cambria Math" pitchFamily="18" charset="0"/>
            </a:endParaRPr>
          </a:p>
        </p:txBody>
      </p:sp>
    </p:spTree>
    <p:extLst>
      <p:ext uri="{BB962C8B-B14F-4D97-AF65-F5344CB8AC3E}">
        <p14:creationId xmlns="" xmlns:p14="http://schemas.microsoft.com/office/powerpoint/2010/main" val="202469441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stituent text 4"/>
          <p:cNvSpPr txBox="1">
            <a:spLocks/>
          </p:cNvSpPr>
          <p:nvPr/>
        </p:nvSpPr>
        <p:spPr>
          <a:xfrm>
            <a:off x="3139965" y="6051332"/>
            <a:ext cx="5943600" cy="475593"/>
          </a:xfrm>
          <a:prstGeom prst="rect">
            <a:avLst/>
          </a:prstGeom>
        </p:spPr>
        <p:txBody>
          <a:bodyPr vert="horz" lIns="91440" tIns="45720" rIns="91440" bIns="45720" rtlCol="0">
            <a:normAutofit fontScale="85000" lnSpcReduction="10000"/>
          </a:bodyPr>
          <a:lstStyle/>
          <a:p>
            <a:pPr marL="347472" marR="0" lvl="0" indent="-347472" algn="ctr" defTabSz="914400" rtl="0" eaLnBrk="1" fontAlgn="auto" latinLnBrk="0" hangingPunct="1">
              <a:lnSpc>
                <a:spcPct val="100000"/>
              </a:lnSpc>
              <a:spcBef>
                <a:spcPts val="1800"/>
              </a:spcBef>
              <a:spcAft>
                <a:spcPts val="0"/>
              </a:spcAft>
              <a:buClrTx/>
              <a:buSzTx/>
              <a:tabLst/>
              <a:defRPr/>
            </a:pPr>
            <a:r>
              <a:rPr kumimoji="0" lang="ro-RO" sz="2400" b="1"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Times New Roman" pitchFamily="18" charset="0"/>
              </a:rPr>
              <a:t>ORGANIGRAMA GRĂDINIŢEI P.P. ,,MIHAI EMINESCU”</a:t>
            </a:r>
          </a:p>
        </p:txBody>
      </p:sp>
      <p:pic>
        <p:nvPicPr>
          <p:cNvPr id="86018" name="Picture 2"/>
          <p:cNvPicPr>
            <a:picLocks noChangeAspect="1" noChangeArrowheads="1"/>
          </p:cNvPicPr>
          <p:nvPr/>
        </p:nvPicPr>
        <p:blipFill>
          <a:blip r:embed="rId2"/>
          <a:srcRect/>
          <a:stretch>
            <a:fillRect/>
          </a:stretch>
        </p:blipFill>
        <p:spPr bwMode="auto">
          <a:xfrm>
            <a:off x="2239993" y="1052424"/>
            <a:ext cx="7712015" cy="4938474"/>
          </a:xfrm>
          <a:prstGeom prst="rect">
            <a:avLst/>
          </a:prstGeom>
          <a:ln w="88900" cap="sq" cmpd="thickThin">
            <a:solidFill>
              <a:schemeClr val="accent2">
                <a:lumMod val="50000"/>
              </a:schemeClr>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stituent text 5"/>
          <p:cNvSpPr txBox="1">
            <a:spLocks/>
          </p:cNvSpPr>
          <p:nvPr/>
        </p:nvSpPr>
        <p:spPr>
          <a:xfrm>
            <a:off x="1052435" y="6004034"/>
            <a:ext cx="10087130" cy="554421"/>
          </a:xfrm>
          <a:prstGeom prst="rect">
            <a:avLst/>
          </a:prstGeom>
        </p:spPr>
        <p:txBody>
          <a:bodyPr/>
          <a:lstStyle/>
          <a:p>
            <a:pPr marL="347472" marR="0" lvl="0" indent="-347472" algn="ctr" defTabSz="914400" rtl="0" eaLnBrk="1" fontAlgn="auto" latinLnBrk="0" hangingPunct="1">
              <a:lnSpc>
                <a:spcPct val="100000"/>
              </a:lnSpc>
              <a:spcBef>
                <a:spcPts val="1800"/>
              </a:spcBef>
              <a:spcAft>
                <a:spcPts val="0"/>
              </a:spcAft>
              <a:buClrTx/>
              <a:buSzTx/>
              <a:tabLst/>
              <a:defRPr/>
            </a:pPr>
            <a:r>
              <a:rPr kumimoji="0" lang="ro-RO" sz="2000" b="1"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Times New Roman" pitchFamily="18" charset="0"/>
              </a:rPr>
              <a:t>STRUCTURA ORGANICĂ A CONDUCERII  UNITĂŢII</a:t>
            </a:r>
            <a:r>
              <a:rPr kumimoji="0" lang="ro-RO" sz="2000" b="1" i="0" u="none" strike="noStrike" kern="1200" cap="none" spc="0" normalizeH="0" noProof="0" dirty="0" smtClean="0">
                <a:ln>
                  <a:noFill/>
                </a:ln>
                <a:solidFill>
                  <a:schemeClr val="bg2">
                    <a:lumMod val="50000"/>
                  </a:schemeClr>
                </a:solidFill>
                <a:effectLst/>
                <a:uLnTx/>
                <a:uFillTx/>
                <a:latin typeface="Cambria Math" pitchFamily="18" charset="0"/>
                <a:ea typeface="Cambria Math" pitchFamily="18" charset="0"/>
                <a:cs typeface="Times New Roman" pitchFamily="18" charset="0"/>
              </a:rPr>
              <a:t> DE ÎNVĂŢĂMÂNT</a:t>
            </a:r>
            <a:endParaRPr kumimoji="0" lang="ro-RO" sz="2000" b="1"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Times New Roman" pitchFamily="18" charset="0"/>
            </a:endParaRPr>
          </a:p>
          <a:p>
            <a:pPr marL="347472" marR="0" lvl="0" indent="-347472"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endParaRPr kumimoji="0" lang="ro-RO"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87043" name="Picture 3"/>
          <p:cNvPicPr>
            <a:picLocks noChangeAspect="1" noChangeArrowheads="1"/>
          </p:cNvPicPr>
          <p:nvPr/>
        </p:nvPicPr>
        <p:blipFill>
          <a:blip r:embed="rId2"/>
          <a:srcRect/>
          <a:stretch>
            <a:fillRect/>
          </a:stretch>
        </p:blipFill>
        <p:spPr bwMode="auto">
          <a:xfrm>
            <a:off x="2282803" y="993228"/>
            <a:ext cx="7626395" cy="4950373"/>
          </a:xfrm>
          <a:prstGeom prst="rect">
            <a:avLst/>
          </a:prstGeom>
          <a:ln w="88900" cap="sq" cmpd="thickThin">
            <a:solidFill>
              <a:schemeClr val="bg2">
                <a:lumMod val="50000"/>
              </a:schemeClr>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stituent text 6"/>
          <p:cNvSpPr txBox="1">
            <a:spLocks/>
          </p:cNvSpPr>
          <p:nvPr/>
        </p:nvSpPr>
        <p:spPr>
          <a:xfrm>
            <a:off x="290125" y="5999573"/>
            <a:ext cx="11611750" cy="452985"/>
          </a:xfrm>
          <a:prstGeom prst="rect">
            <a:avLst/>
          </a:prstGeom>
        </p:spPr>
        <p:txBody>
          <a:bodyPr vert="horz" lIns="91440" tIns="45720" rIns="91440" bIns="45720" rtlCol="0">
            <a:normAutofit/>
          </a:bodyPr>
          <a:lstStyle/>
          <a:p>
            <a:pPr marL="347472" marR="0" lvl="0" indent="-347472" algn="ctr" defTabSz="914400" rtl="0" eaLnBrk="1" fontAlgn="auto" latinLnBrk="0" hangingPunct="1">
              <a:lnSpc>
                <a:spcPct val="100000"/>
              </a:lnSpc>
              <a:spcBef>
                <a:spcPts val="1800"/>
              </a:spcBef>
              <a:spcAft>
                <a:spcPts val="0"/>
              </a:spcAft>
              <a:buClrTx/>
              <a:buSzTx/>
              <a:tabLst/>
              <a:defRPr/>
            </a:pPr>
            <a:r>
              <a:rPr kumimoji="0" lang="ro-RO" sz="2000" b="1"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Times New Roman" pitchFamily="18" charset="0"/>
              </a:rPr>
              <a:t>ORGANIGRAMA COMISIEI PENTRU EVALUAREA ŞI ASIGURAREA CALITĂŢII</a:t>
            </a:r>
          </a:p>
          <a:p>
            <a:pPr marL="347472" marR="0" lvl="0" indent="-347472"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endParaRPr kumimoji="0" lang="ro-RO"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88066" name="Picture 2"/>
          <p:cNvPicPr>
            <a:picLocks noChangeAspect="1" noChangeArrowheads="1"/>
          </p:cNvPicPr>
          <p:nvPr/>
        </p:nvPicPr>
        <p:blipFill>
          <a:blip r:embed="rId2"/>
          <a:srcRect/>
          <a:stretch>
            <a:fillRect/>
          </a:stretch>
        </p:blipFill>
        <p:spPr bwMode="auto">
          <a:xfrm>
            <a:off x="2145102" y="914400"/>
            <a:ext cx="7901796" cy="5020573"/>
          </a:xfrm>
          <a:prstGeom prst="rect">
            <a:avLst/>
          </a:prstGeom>
          <a:ln w="88900" cap="sq" cmpd="thickThin">
            <a:solidFill>
              <a:schemeClr val="bg2">
                <a:lumMod val="50000"/>
              </a:schemeClr>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stituent text 4"/>
          <p:cNvSpPr txBox="1">
            <a:spLocks/>
          </p:cNvSpPr>
          <p:nvPr/>
        </p:nvSpPr>
        <p:spPr>
          <a:xfrm>
            <a:off x="1166895" y="6011173"/>
            <a:ext cx="9858210" cy="493143"/>
          </a:xfrm>
          <a:prstGeom prst="rect">
            <a:avLst/>
          </a:prstGeom>
        </p:spPr>
        <p:txBody>
          <a:bodyPr/>
          <a:lstStyle/>
          <a:p>
            <a:pPr marL="347472" marR="0" lvl="0" indent="-347472" algn="ctr" defTabSz="914400" rtl="0" eaLnBrk="1" fontAlgn="auto" latinLnBrk="0" hangingPunct="1">
              <a:lnSpc>
                <a:spcPct val="100000"/>
              </a:lnSpc>
              <a:spcBef>
                <a:spcPts val="1800"/>
              </a:spcBef>
              <a:spcAft>
                <a:spcPts val="0"/>
              </a:spcAft>
              <a:buClrTx/>
              <a:buSzTx/>
              <a:tabLst/>
              <a:defRPr/>
            </a:pPr>
            <a:r>
              <a:rPr kumimoji="0" lang="ro-RO" sz="2000" b="1"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Times New Roman" pitchFamily="18" charset="0"/>
              </a:rPr>
              <a:t>ORGANIGRAMA CONSILIULUI DE ADMINISTRAŢIE</a:t>
            </a:r>
          </a:p>
          <a:p>
            <a:pPr marL="347472" marR="0" lvl="0" indent="-347472"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endParaRPr kumimoji="0" lang="ro-RO"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89090" name="Picture 2"/>
          <p:cNvPicPr>
            <a:picLocks noChangeAspect="1" noChangeArrowheads="1"/>
          </p:cNvPicPr>
          <p:nvPr/>
        </p:nvPicPr>
        <p:blipFill>
          <a:blip r:embed="rId2"/>
          <a:srcRect/>
          <a:stretch>
            <a:fillRect/>
          </a:stretch>
        </p:blipFill>
        <p:spPr bwMode="auto">
          <a:xfrm>
            <a:off x="2110596" y="1086928"/>
            <a:ext cx="7970808" cy="4882550"/>
          </a:xfrm>
          <a:prstGeom prst="rect">
            <a:avLst/>
          </a:prstGeom>
          <a:ln w="88900" cap="sq" cmpd="thickThin">
            <a:solidFill>
              <a:schemeClr val="bg2">
                <a:lumMod val="50000"/>
              </a:schemeClr>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a:srcRect/>
          <a:stretch>
            <a:fillRect/>
          </a:stretch>
        </p:blipFill>
        <p:spPr bwMode="auto">
          <a:xfrm>
            <a:off x="1930879" y="1035170"/>
            <a:ext cx="8330242" cy="4917056"/>
          </a:xfrm>
          <a:prstGeom prst="rect">
            <a:avLst/>
          </a:prstGeom>
          <a:ln w="88900" cap="sq" cmpd="thickThin">
            <a:solidFill>
              <a:schemeClr val="bg2">
                <a:lumMod val="50000"/>
              </a:schemeClr>
            </a:solidFill>
            <a:prstDash val="solid"/>
            <a:miter lim="800000"/>
          </a:ln>
          <a:effectLst>
            <a:innerShdw blurRad="76200">
              <a:srgbClr val="000000"/>
            </a:innerShdw>
          </a:effectLst>
        </p:spPr>
      </p:pic>
      <p:sp>
        <p:nvSpPr>
          <p:cNvPr id="6" name="Substituent text 5"/>
          <p:cNvSpPr txBox="1">
            <a:spLocks/>
          </p:cNvSpPr>
          <p:nvPr/>
        </p:nvSpPr>
        <p:spPr>
          <a:xfrm>
            <a:off x="2516039" y="6028428"/>
            <a:ext cx="7159923" cy="424132"/>
          </a:xfrm>
          <a:prstGeom prst="rect">
            <a:avLst/>
          </a:prstGeom>
        </p:spPr>
        <p:txBody>
          <a:bodyPr vert="horz" lIns="91440" tIns="45720" rIns="91440" bIns="45720" rtlCol="0">
            <a:normAutofit/>
          </a:bodyPr>
          <a:lstStyle/>
          <a:p>
            <a:pPr marL="347472" marR="0" lvl="0" indent="-347472" algn="ctr" defTabSz="914400" rtl="0" eaLnBrk="1" fontAlgn="auto" latinLnBrk="0" hangingPunct="1">
              <a:lnSpc>
                <a:spcPct val="100000"/>
              </a:lnSpc>
              <a:spcBef>
                <a:spcPts val="1800"/>
              </a:spcBef>
              <a:spcAft>
                <a:spcPts val="0"/>
              </a:spcAft>
              <a:buClrTx/>
              <a:buSzTx/>
              <a:tabLst/>
              <a:defRPr/>
            </a:pPr>
            <a:r>
              <a:rPr kumimoji="0" lang="ro-RO" sz="2000" b="1"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Times New Roman" pitchFamily="18" charset="0"/>
              </a:rPr>
              <a:t>ORGANIGRAMA CONSILIULUI PROFESORAL</a:t>
            </a:r>
          </a:p>
          <a:p>
            <a:pPr marL="347472" marR="0" lvl="0" indent="-347472"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endParaRPr kumimoji="0" lang="ro-RO" sz="2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ubstituent text 6"/>
          <p:cNvSpPr txBox="1">
            <a:spLocks/>
          </p:cNvSpPr>
          <p:nvPr/>
        </p:nvSpPr>
        <p:spPr>
          <a:xfrm>
            <a:off x="281797" y="6012662"/>
            <a:ext cx="11628406" cy="491656"/>
          </a:xfrm>
          <a:prstGeom prst="rect">
            <a:avLst/>
          </a:prstGeom>
        </p:spPr>
        <p:txBody>
          <a:bodyPr>
            <a:normAutofit/>
          </a:bodyPr>
          <a:lstStyle/>
          <a:p>
            <a:pPr marL="347472" marR="0" lvl="0" indent="-347472" algn="ctr" defTabSz="914400" rtl="0" eaLnBrk="1" fontAlgn="auto" latinLnBrk="0" hangingPunct="1">
              <a:lnSpc>
                <a:spcPct val="100000"/>
              </a:lnSpc>
              <a:spcBef>
                <a:spcPts val="0"/>
              </a:spcBef>
              <a:spcAft>
                <a:spcPts val="0"/>
              </a:spcAft>
              <a:buClrTx/>
              <a:buSzTx/>
              <a:tabLst/>
              <a:defRPr/>
            </a:pPr>
            <a:r>
              <a:rPr kumimoji="0" lang="ro-RO" sz="2000" b="1"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Times New Roman" pitchFamily="18" charset="0"/>
              </a:rPr>
              <a:t>HARTA FACTORILOR INTERESAŢI DE EDUCAŢIA, ÎNGRIJIREA ŞI PROTECŢIA COPILULUI</a:t>
            </a:r>
          </a:p>
          <a:p>
            <a:pPr marL="347472" marR="0" lvl="0" indent="-347472"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endParaRPr kumimoji="0" lang="ro-RO"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81014" name="Picture 118"/>
          <p:cNvPicPr>
            <a:picLocks noChangeAspect="1" noChangeArrowheads="1"/>
          </p:cNvPicPr>
          <p:nvPr/>
        </p:nvPicPr>
        <p:blipFill>
          <a:blip r:embed="rId2"/>
          <a:srcRect/>
          <a:stretch>
            <a:fillRect/>
          </a:stretch>
        </p:blipFill>
        <p:spPr bwMode="auto">
          <a:xfrm>
            <a:off x="1401388" y="1138688"/>
            <a:ext cx="9389224" cy="4796286"/>
          </a:xfrm>
          <a:prstGeom prst="rect">
            <a:avLst/>
          </a:prstGeom>
          <a:ln w="88900" cap="sq" cmpd="thickThin">
            <a:solidFill>
              <a:schemeClr val="bg2">
                <a:lumMod val="50000"/>
              </a:schemeClr>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ubstituent imagine 9" descr="PictureAlin 064.jpg"/>
          <p:cNvPicPr>
            <a:picLocks noGrp="1" noChangeAspect="1"/>
          </p:cNvPicPr>
          <p:nvPr>
            <p:ph type="pic" sz="quarter" idx="18"/>
          </p:nvPr>
        </p:nvPicPr>
        <p:blipFill>
          <a:blip r:embed="rId2" cstate="print"/>
          <a:srcRect l="1291" r="1291"/>
          <a:stretch>
            <a:fillRect/>
          </a:stretch>
        </p:blipFill>
        <p:spPr>
          <a:xfrm>
            <a:off x="5610949" y="529603"/>
            <a:ext cx="2993365" cy="2305338"/>
          </a:xfrm>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Substituent imagine 10" descr="S6300028.JPG"/>
          <p:cNvPicPr>
            <a:picLocks noGrp="1" noChangeAspect="1"/>
          </p:cNvPicPr>
          <p:nvPr>
            <p:ph type="pic" sz="quarter" idx="19"/>
          </p:nvPr>
        </p:nvPicPr>
        <p:blipFill>
          <a:blip r:embed="rId3" cstate="print"/>
          <a:srcRect l="1291" r="129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Dreptunghi 5"/>
          <p:cNvSpPr/>
          <p:nvPr/>
        </p:nvSpPr>
        <p:spPr>
          <a:xfrm>
            <a:off x="749300" y="842644"/>
            <a:ext cx="4064000" cy="4832092"/>
          </a:xfrm>
          <a:prstGeom prst="rect">
            <a:avLst/>
          </a:prstGeom>
        </p:spPr>
        <p:txBody>
          <a:bodyPr wrap="square">
            <a:spAutoFit/>
          </a:bodyPr>
          <a:lstStyle/>
          <a:p>
            <a:pPr lvl="0" indent="457200" algn="just" fontAlgn="base">
              <a:spcBef>
                <a:spcPct val="0"/>
              </a:spcBef>
              <a:spcAft>
                <a:spcPct val="0"/>
              </a:spcAft>
            </a:pPr>
            <a:r>
              <a:rPr lang="ro-RO" sz="1400" i="1" dirty="0" smtClean="0">
                <a:solidFill>
                  <a:schemeClr val="bg2">
                    <a:lumMod val="50000"/>
                  </a:schemeClr>
                </a:solidFill>
                <a:latin typeface="Cambria Math" pitchFamily="18" charset="0"/>
                <a:ea typeface="Cambria Math" pitchFamily="18" charset="0"/>
                <a:cs typeface="Times New Roman" pitchFamily="18" charset="0"/>
              </a:rPr>
              <a:t>Grădinița,, </a:t>
            </a:r>
            <a:r>
              <a:rPr lang="en-US" sz="1400" i="1" dirty="0" smtClean="0">
                <a:solidFill>
                  <a:schemeClr val="bg2">
                    <a:lumMod val="50000"/>
                  </a:schemeClr>
                </a:solidFill>
                <a:latin typeface="Cambria Math" pitchFamily="18" charset="0"/>
                <a:ea typeface="Cambria Math" pitchFamily="18" charset="0"/>
                <a:cs typeface="Times New Roman" pitchFamily="18" charset="0"/>
              </a:rPr>
              <a:t>MIHAI EMINESCU’’ promovează următoarele </a:t>
            </a:r>
            <a:r>
              <a:rPr lang="en-US" sz="1400" b="1" i="1" dirty="0" err="1" smtClean="0">
                <a:solidFill>
                  <a:schemeClr val="bg2">
                    <a:lumMod val="50000"/>
                  </a:schemeClr>
                </a:solidFill>
                <a:latin typeface="Cambria Math" pitchFamily="18" charset="0"/>
                <a:ea typeface="Cambria Math" pitchFamily="18" charset="0"/>
                <a:cs typeface="Times New Roman" pitchFamily="18" charset="0"/>
              </a:rPr>
              <a:t>principii</a:t>
            </a:r>
            <a:r>
              <a:rPr lang="en-US" sz="1400" b="1" i="1" dirty="0" smtClean="0">
                <a:solidFill>
                  <a:schemeClr val="bg2">
                    <a:lumMod val="50000"/>
                  </a:schemeClr>
                </a:solidFill>
                <a:latin typeface="Cambria Math" pitchFamily="18" charset="0"/>
                <a:ea typeface="Cambria Math" pitchFamily="18" charset="0"/>
                <a:cs typeface="Times New Roman" pitchFamily="18" charset="0"/>
              </a:rPr>
              <a:t> de bază ale </a:t>
            </a:r>
            <a:r>
              <a:rPr lang="en-US" sz="1400" b="1" i="1" dirty="0" err="1" smtClean="0">
                <a:solidFill>
                  <a:schemeClr val="bg2">
                    <a:lumMod val="50000"/>
                  </a:schemeClr>
                </a:solidFill>
                <a:latin typeface="Cambria Math" pitchFamily="18" charset="0"/>
                <a:ea typeface="Cambria Math" pitchFamily="18" charset="0"/>
                <a:cs typeface="Times New Roman" pitchFamily="18" charset="0"/>
              </a:rPr>
              <a:t>managementului</a:t>
            </a:r>
            <a:r>
              <a:rPr lang="en-US" sz="1400" b="1" i="1" dirty="0" smtClean="0">
                <a:solidFill>
                  <a:schemeClr val="bg2">
                    <a:lumMod val="50000"/>
                  </a:schemeClr>
                </a:solidFill>
                <a:latin typeface="Cambria Math" pitchFamily="18" charset="0"/>
                <a:ea typeface="Cambria Math" pitchFamily="18" charset="0"/>
                <a:cs typeface="Times New Roman" pitchFamily="18" charset="0"/>
              </a:rPr>
              <a:t> calității,</a:t>
            </a:r>
            <a:r>
              <a:rPr lang="en-US" sz="1400" i="1" dirty="0" smtClean="0">
                <a:solidFill>
                  <a:schemeClr val="bg2">
                    <a:lumMod val="50000"/>
                  </a:schemeClr>
                </a:solidFill>
                <a:latin typeface="Cambria Math" pitchFamily="18" charset="0"/>
                <a:ea typeface="Cambria Math" pitchFamily="18" charset="0"/>
                <a:cs typeface="Times New Roman" pitchFamily="18" charset="0"/>
              </a:rPr>
              <a:t> în acord cu </a:t>
            </a:r>
            <a:r>
              <a:rPr lang="en-US" sz="1400" i="1" dirty="0" err="1" smtClean="0">
                <a:solidFill>
                  <a:schemeClr val="bg2">
                    <a:lumMod val="50000"/>
                  </a:schemeClr>
                </a:solidFill>
                <a:latin typeface="Cambria Math" pitchFamily="18" charset="0"/>
                <a:ea typeface="Cambria Math" pitchFamily="18" charset="0"/>
                <a:cs typeface="Times New Roman" pitchFamily="18" charset="0"/>
              </a:rPr>
              <a:t>tendințele</a:t>
            </a:r>
            <a:r>
              <a:rPr lang="en-US" sz="1400" i="1" dirty="0" smtClean="0">
                <a:solidFill>
                  <a:schemeClr val="bg2">
                    <a:lumMod val="50000"/>
                  </a:schemeClr>
                </a:solidFill>
                <a:latin typeface="Cambria Math" pitchFamily="18" charset="0"/>
                <a:ea typeface="Cambria Math" pitchFamily="18" charset="0"/>
                <a:cs typeface="Times New Roman" pitchFamily="18" charset="0"/>
              </a:rPr>
              <a:t> </a:t>
            </a:r>
            <a:r>
              <a:rPr lang="en-US" sz="1400" i="1" dirty="0" err="1" smtClean="0">
                <a:solidFill>
                  <a:schemeClr val="bg2">
                    <a:lumMod val="50000"/>
                  </a:schemeClr>
                </a:solidFill>
                <a:latin typeface="Cambria Math" pitchFamily="18" charset="0"/>
                <a:ea typeface="Cambria Math" pitchFamily="18" charset="0"/>
                <a:cs typeface="Times New Roman" pitchFamily="18" charset="0"/>
              </a:rPr>
              <a:t>actuale</a:t>
            </a:r>
            <a:r>
              <a:rPr lang="en-US" sz="1400" i="1" dirty="0" smtClean="0">
                <a:solidFill>
                  <a:schemeClr val="bg2">
                    <a:lumMod val="50000"/>
                  </a:schemeClr>
                </a:solidFill>
                <a:latin typeface="Cambria Math" pitchFamily="18" charset="0"/>
                <a:ea typeface="Cambria Math" pitchFamily="18" charset="0"/>
                <a:cs typeface="Times New Roman" pitchFamily="18" charset="0"/>
              </a:rPr>
              <a:t> la nivel european</a:t>
            </a:r>
            <a:r>
              <a:rPr lang="ro-RO" sz="1400" i="1" dirty="0" smtClean="0">
                <a:solidFill>
                  <a:schemeClr val="bg2">
                    <a:lumMod val="50000"/>
                  </a:schemeClr>
                </a:solidFill>
                <a:latin typeface="Cambria Math" pitchFamily="18" charset="0"/>
                <a:ea typeface="Cambria Math" pitchFamily="18" charset="0"/>
                <a:cs typeface="Times New Roman" pitchFamily="18" charset="0"/>
              </a:rPr>
              <a:t>:</a:t>
            </a:r>
          </a:p>
          <a:p>
            <a:pPr lvl="0" indent="457200" algn="just" fontAlgn="base">
              <a:spcBef>
                <a:spcPct val="0"/>
              </a:spcBef>
              <a:spcAft>
                <a:spcPct val="0"/>
              </a:spcAft>
            </a:pPr>
            <a:r>
              <a:rPr lang="ro-RO" sz="1400" b="1" dirty="0" smtClean="0">
                <a:solidFill>
                  <a:schemeClr val="bg2">
                    <a:lumMod val="50000"/>
                  </a:schemeClr>
                </a:solidFill>
                <a:latin typeface="Cambria Math" pitchFamily="18" charset="0"/>
                <a:ea typeface="Cambria Math" pitchFamily="18" charset="0"/>
                <a:cs typeface="Times New Roman" pitchFamily="18" charset="0"/>
              </a:rPr>
              <a:t>1. FOCALIZAREA PE CLIENT </a:t>
            </a:r>
          </a:p>
          <a:p>
            <a:pPr lvl="0" indent="457200" algn="just" fontAlgn="base">
              <a:spcBef>
                <a:spcPct val="0"/>
              </a:spcBef>
              <a:spcAft>
                <a:spcPct val="0"/>
              </a:spcAft>
            </a:pPr>
            <a:r>
              <a:rPr lang="ro-RO" sz="1400" dirty="0" smtClean="0">
                <a:solidFill>
                  <a:schemeClr val="bg2">
                    <a:lumMod val="50000"/>
                  </a:schemeClr>
                </a:solidFill>
                <a:latin typeface="Cambria Math" pitchFamily="18" charset="0"/>
                <a:ea typeface="Cambria Math" pitchFamily="18" charset="0"/>
                <a:cs typeface="Times New Roman" pitchFamily="18" charset="0"/>
              </a:rPr>
              <a:t> Fiind unitate de învățământ preșcolar, trebuie să se înțeleagă nevoile curente și de viitor, să se îndeplinească cererile atât ale beneficiarilor direcți cât și cele ale beneficiarilor indirecți și, pe cât posibil, să se depășească așteptările acestora.</a:t>
            </a:r>
            <a:endParaRPr lang="ro-RO" sz="1400" dirty="0" smtClean="0">
              <a:solidFill>
                <a:schemeClr val="bg2">
                  <a:lumMod val="50000"/>
                </a:schemeClr>
              </a:solidFill>
              <a:latin typeface="Cambria Math" pitchFamily="18" charset="0"/>
              <a:ea typeface="Cambria Math" pitchFamily="18" charset="0"/>
            </a:endParaRPr>
          </a:p>
          <a:p>
            <a:pPr lvl="0" algn="just" eaLnBrk="0" fontAlgn="base" hangingPunct="0">
              <a:spcBef>
                <a:spcPct val="0"/>
              </a:spcBef>
              <a:spcAft>
                <a:spcPct val="0"/>
              </a:spcAft>
            </a:pPr>
            <a:r>
              <a:rPr lang="ro-RO" sz="1400" dirty="0" smtClean="0">
                <a:solidFill>
                  <a:schemeClr val="bg2">
                    <a:lumMod val="50000"/>
                  </a:schemeClr>
                </a:solidFill>
                <a:latin typeface="Cambria Math" pitchFamily="18" charset="0"/>
                <a:ea typeface="Cambria Math" pitchFamily="18" charset="0"/>
                <a:cs typeface="Times New Roman" pitchFamily="18" charset="0"/>
              </a:rPr>
              <a:t>                 În acest sens, am avut în atenție</a:t>
            </a:r>
            <a:r>
              <a:rPr lang="en-US" sz="1400" dirty="0" smtClean="0">
                <a:solidFill>
                  <a:schemeClr val="bg2">
                    <a:lumMod val="50000"/>
                  </a:schemeClr>
                </a:solidFill>
                <a:latin typeface="Cambria Math" pitchFamily="18" charset="0"/>
                <a:ea typeface="Cambria Math" pitchFamily="18" charset="0"/>
                <a:cs typeface="Times New Roman" pitchFamily="18" charset="0"/>
              </a:rPr>
              <a:t>:</a:t>
            </a:r>
            <a:endParaRPr lang="ro-RO" sz="1400" dirty="0" smtClean="0">
              <a:solidFill>
                <a:schemeClr val="bg2">
                  <a:lumMod val="50000"/>
                </a:schemeClr>
              </a:solidFill>
              <a:latin typeface="Cambria Math" pitchFamily="18" charset="0"/>
              <a:ea typeface="Cambria Math" pitchFamily="18" charset="0"/>
            </a:endParaRPr>
          </a:p>
          <a:p>
            <a:pPr lvl="0" algn="just" eaLnBrk="0" fontAlgn="base" hangingPunct="0">
              <a:spcBef>
                <a:spcPct val="0"/>
              </a:spcBef>
              <a:spcAft>
                <a:spcPct val="0"/>
              </a:spcAft>
              <a:buFontTx/>
              <a:buChar char="•"/>
            </a:pPr>
            <a:r>
              <a:rPr lang="ro-RO" sz="1400" dirty="0" smtClean="0">
                <a:solidFill>
                  <a:schemeClr val="bg2">
                    <a:lumMod val="50000"/>
                  </a:schemeClr>
                </a:solidFill>
                <a:latin typeface="Cambria Math" pitchFamily="18" charset="0"/>
                <a:ea typeface="Cambria Math" pitchFamily="18" charset="0"/>
                <a:cs typeface="Times New Roman" pitchFamily="18" charset="0"/>
              </a:rPr>
              <a:t>îmbunătățirea mecanismelor de cunoaștere a nevoilor clienților (preșcolarilor) și beneficiarilor  indirecți (părinții) – întâlniri periodice cu părinții și cu alți membrii ai administrației locale, aplicarea de chestionare, sondaje de opinie, interviuri individuale sau de focus-grup.</a:t>
            </a:r>
            <a:endParaRPr lang="ro-RO" sz="1400" dirty="0" smtClean="0">
              <a:solidFill>
                <a:schemeClr val="bg2">
                  <a:lumMod val="50000"/>
                </a:schemeClr>
              </a:solidFill>
              <a:latin typeface="Cambria Math" pitchFamily="18" charset="0"/>
              <a:ea typeface="Cambria Math" pitchFamily="18" charset="0"/>
            </a:endParaRPr>
          </a:p>
          <a:p>
            <a:pPr lvl="0" algn="just" eaLnBrk="0" fontAlgn="base" hangingPunct="0">
              <a:spcBef>
                <a:spcPct val="0"/>
              </a:spcBef>
              <a:spcAft>
                <a:spcPct val="0"/>
              </a:spcAft>
              <a:buFontTx/>
              <a:buChar char="•"/>
            </a:pPr>
            <a:r>
              <a:rPr lang="ro-RO" sz="1400" dirty="0" smtClean="0">
                <a:solidFill>
                  <a:schemeClr val="bg2">
                    <a:lumMod val="50000"/>
                  </a:schemeClr>
                </a:solidFill>
                <a:latin typeface="Cambria Math" pitchFamily="18" charset="0"/>
                <a:ea typeface="Cambria Math" pitchFamily="18" charset="0"/>
                <a:cs typeface="Times New Roman" pitchFamily="18" charset="0"/>
              </a:rPr>
              <a:t>stabilirea scopurilor și obiectivelor dezvoltării, pornind de la nevoile identificate și elaborarea documentelor programatice.</a:t>
            </a:r>
            <a:endParaRPr lang="ro-RO" sz="1400" dirty="0" smtClean="0">
              <a:solidFill>
                <a:schemeClr val="bg2">
                  <a:lumMod val="50000"/>
                </a:schemeClr>
              </a:solidFill>
              <a:latin typeface="Cambria Math" pitchFamily="18" charset="0"/>
              <a:ea typeface="Cambria Math" pitchFamily="18" charset="0"/>
            </a:endParaRPr>
          </a:p>
          <a:p>
            <a:pPr lvl="0" algn="just" eaLnBrk="0" fontAlgn="base" hangingPunct="0">
              <a:spcBef>
                <a:spcPct val="0"/>
              </a:spcBef>
              <a:spcAft>
                <a:spcPct val="0"/>
              </a:spcAft>
              <a:buFontTx/>
              <a:buChar char="•"/>
            </a:pPr>
            <a:r>
              <a:rPr lang="ro-RO" sz="1400" dirty="0" smtClean="0">
                <a:solidFill>
                  <a:schemeClr val="bg2">
                    <a:lumMod val="50000"/>
                  </a:schemeClr>
                </a:solidFill>
                <a:latin typeface="Cambria Math" pitchFamily="18" charset="0"/>
                <a:ea typeface="Cambria Math" pitchFamily="18" charset="0"/>
                <a:cs typeface="Times New Roman" pitchFamily="18" charset="0"/>
              </a:rPr>
              <a:t>crearea unor mecanisme de comunicare a nevoilor identificate la nivelul întregii unități.</a:t>
            </a:r>
            <a:endParaRPr lang="ro-RO" sz="1400" dirty="0" smtClean="0">
              <a:solidFill>
                <a:schemeClr val="bg2">
                  <a:lumMod val="50000"/>
                </a:schemeClr>
              </a:solidFill>
              <a:latin typeface="Cambria Math" pitchFamily="18" charset="0"/>
              <a:ea typeface="Cambria Math" pitchFamily="18" charset="0"/>
            </a:endParaRPr>
          </a:p>
        </p:txBody>
      </p:sp>
    </p:spTree>
    <p:extLst>
      <p:ext uri="{BB962C8B-B14F-4D97-AF65-F5344CB8AC3E}">
        <p14:creationId xmlns="" xmlns:p14="http://schemas.microsoft.com/office/powerpoint/2010/main" val="346041902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imagine 2"/>
          <p:cNvSpPr>
            <a:spLocks noGrp="1"/>
          </p:cNvSpPr>
          <p:nvPr>
            <p:ph type="pic" sz="quarter" idx="18"/>
          </p:nvPr>
        </p:nvSpPr>
        <p:spPr/>
      </p:sp>
      <p:pic>
        <p:nvPicPr>
          <p:cNvPr id="8" name="Substituent imagine 7" descr="DSC00294.JPG"/>
          <p:cNvPicPr>
            <a:picLocks noGrp="1" noChangeAspect="1"/>
          </p:cNvPicPr>
          <p:nvPr>
            <p:ph type="pic" sz="quarter" idx="19"/>
          </p:nvPr>
        </p:nvPicPr>
        <p:blipFill>
          <a:blip r:embed="rId2" cstate="print"/>
          <a:srcRect l="1291" r="129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Substituent conținut 2"/>
          <p:cNvSpPr txBox="1">
            <a:spLocks/>
          </p:cNvSpPr>
          <p:nvPr/>
        </p:nvSpPr>
        <p:spPr>
          <a:xfrm>
            <a:off x="785814" y="927100"/>
            <a:ext cx="4002086" cy="4952999"/>
          </a:xfrm>
          <a:prstGeom prst="rect">
            <a:avLst/>
          </a:prstGeom>
        </p:spPr>
        <p:txBody>
          <a:bodyPr vert="horz" lIns="91440" tIns="45720" rIns="91440" bIns="45720" rtlCol="0" anchor="ctr">
            <a:normAutofit fontScale="85000" lnSpcReduction="10000"/>
          </a:bodyPr>
          <a:lstStyle/>
          <a:p>
            <a:pPr marL="0" marR="0" lvl="0" indent="0" algn="just"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lang="ro-RO" sz="1700" b="1" dirty="0" smtClean="0">
              <a:solidFill>
                <a:schemeClr val="bg2">
                  <a:lumMod val="50000"/>
                </a:schemeClr>
              </a:solidFill>
              <a:latin typeface="Cambria Math" pitchFamily="18" charset="0"/>
              <a:ea typeface="Cambria Math" pitchFamily="18" charset="0"/>
            </a:endParaRPr>
          </a:p>
          <a:p>
            <a:pPr marL="0" marR="0" lvl="0" indent="0" algn="just"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ro-RO" sz="1700" b="1" dirty="0" smtClean="0">
                <a:solidFill>
                  <a:schemeClr val="bg2">
                    <a:lumMod val="50000"/>
                  </a:schemeClr>
                </a:solidFill>
                <a:latin typeface="Cambria Math" pitchFamily="18" charset="0"/>
                <a:ea typeface="Cambria Math" pitchFamily="18" charset="0"/>
              </a:rPr>
              <a:t>2.   C</a:t>
            </a:r>
            <a:r>
              <a:rPr kumimoji="0" lang="ro-RO" sz="1700" b="1"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ONDUCEREA (LEADERSHIP), </a:t>
            </a:r>
            <a:r>
              <a:rPr lang="ro-RO" sz="1700" dirty="0" smtClean="0">
                <a:solidFill>
                  <a:schemeClr val="bg2">
                    <a:lumMod val="50000"/>
                  </a:schemeClr>
                </a:solidFill>
                <a:latin typeface="Cambria Math" pitchFamily="18" charset="0"/>
                <a:ea typeface="Cambria Math" pitchFamily="18" charset="0"/>
              </a:rPr>
              <a:t> </a:t>
            </a:r>
            <a:r>
              <a:rPr kumimoji="0" lang="ro-RO" sz="17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presupune</a:t>
            </a:r>
            <a:r>
              <a:rPr kumimoji="0" lang="en-US" sz="17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a:t>
            </a:r>
            <a:endParaRPr kumimoji="0" lang="ro-RO" sz="17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endParaRPr>
          </a:p>
          <a:p>
            <a:pPr marL="0" marR="0" lvl="0" indent="0" algn="just" defTabSz="914400" rtl="0" eaLnBrk="1" fontAlgn="auto" latinLnBrk="0" hangingPunct="1">
              <a:lnSpc>
                <a:spcPct val="120000"/>
              </a:lnSpc>
              <a:spcBef>
                <a:spcPts val="0"/>
              </a:spcBef>
              <a:spcAft>
                <a:spcPts val="0"/>
              </a:spcAft>
              <a:buClrTx/>
              <a:buSzTx/>
              <a:buFont typeface="Wingdings" pitchFamily="2" charset="2"/>
              <a:buChar char="§"/>
              <a:tabLst/>
              <a:defRPr/>
            </a:pPr>
            <a:r>
              <a:rPr kumimoji="0" lang="ro-RO" sz="17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stabilirea unei viziuni clare privind viitorul grădiniței</a:t>
            </a:r>
          </a:p>
          <a:p>
            <a:pPr marL="0" marR="0" lvl="0" indent="0" algn="just" defTabSz="914400" rtl="0" eaLnBrk="1" fontAlgn="auto" latinLnBrk="0" hangingPunct="1">
              <a:lnSpc>
                <a:spcPct val="120000"/>
              </a:lnSpc>
              <a:spcBef>
                <a:spcPts val="0"/>
              </a:spcBef>
              <a:spcAft>
                <a:spcPts val="0"/>
              </a:spcAft>
              <a:buClrTx/>
              <a:buSzTx/>
              <a:buFont typeface="Wingdings" pitchFamily="2" charset="2"/>
              <a:buChar char="§"/>
              <a:tabLst/>
              <a:defRPr/>
            </a:pPr>
            <a:r>
              <a:rPr kumimoji="0" lang="ro-RO" sz="17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atitudine </a:t>
            </a:r>
            <a:r>
              <a:rPr kumimoji="0" lang="ro-RO" sz="1700" b="0" i="0" u="none" strike="noStrike" kern="1200" cap="none" spc="0" normalizeH="0" baseline="0" noProof="0" dirty="0" err="1" smtClean="0">
                <a:ln>
                  <a:noFill/>
                </a:ln>
                <a:solidFill>
                  <a:schemeClr val="bg2">
                    <a:lumMod val="50000"/>
                  </a:schemeClr>
                </a:solidFill>
                <a:effectLst/>
                <a:uLnTx/>
                <a:uFillTx/>
                <a:latin typeface="Cambria Math" pitchFamily="18" charset="0"/>
                <a:ea typeface="Cambria Math" pitchFamily="18" charset="0"/>
                <a:cs typeface="+mn-cs"/>
              </a:rPr>
              <a:t>proactivă</a:t>
            </a:r>
            <a:r>
              <a:rPr lang="ro-RO" sz="1700" dirty="0" smtClean="0">
                <a:solidFill>
                  <a:schemeClr val="bg2">
                    <a:lumMod val="50000"/>
                  </a:schemeClr>
                </a:solidFill>
                <a:latin typeface="Cambria Math" pitchFamily="18" charset="0"/>
                <a:ea typeface="Cambria Math" pitchFamily="18" charset="0"/>
              </a:rPr>
              <a:t> </a:t>
            </a:r>
            <a:r>
              <a:rPr kumimoji="0" lang="ro-RO" sz="17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și exemplul personal</a:t>
            </a:r>
          </a:p>
          <a:p>
            <a:pPr marL="0" marR="0" lvl="0" indent="0" algn="just" defTabSz="914400" rtl="0" eaLnBrk="1" fontAlgn="auto" latinLnBrk="0" hangingPunct="1">
              <a:lnSpc>
                <a:spcPct val="120000"/>
              </a:lnSpc>
              <a:spcBef>
                <a:spcPts val="0"/>
              </a:spcBef>
              <a:spcAft>
                <a:spcPts val="0"/>
              </a:spcAft>
              <a:buClrTx/>
              <a:buSzTx/>
              <a:buFont typeface="Wingdings" pitchFamily="2" charset="2"/>
              <a:buChar char="§"/>
              <a:tabLst/>
              <a:defRPr/>
            </a:pPr>
            <a:r>
              <a:rPr kumimoji="0" lang="ro-RO" sz="17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înțelegerea schimbărilor intervenite în mediul extern și răspuns la aceste schimbări</a:t>
            </a:r>
          </a:p>
          <a:p>
            <a:pPr marL="0" marR="0" lvl="0" indent="0" algn="just" defTabSz="914400" rtl="0" eaLnBrk="1" fontAlgn="auto" latinLnBrk="0" hangingPunct="1">
              <a:lnSpc>
                <a:spcPct val="120000"/>
              </a:lnSpc>
              <a:spcBef>
                <a:spcPts val="0"/>
              </a:spcBef>
              <a:spcAft>
                <a:spcPts val="0"/>
              </a:spcAft>
              <a:buClrTx/>
              <a:buSzTx/>
              <a:buFont typeface="Wingdings" pitchFamily="2" charset="2"/>
              <a:buChar char="§"/>
              <a:tabLst/>
              <a:defRPr/>
            </a:pPr>
            <a:r>
              <a:rPr kumimoji="0" lang="ro-RO" sz="17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asigurarea unui climat de încredere între salariații Grădiniței ,,MIHAI EMINESCU”</a:t>
            </a:r>
            <a:endParaRPr lang="ro-RO" sz="1700" dirty="0" smtClean="0">
              <a:solidFill>
                <a:schemeClr val="bg2">
                  <a:lumMod val="50000"/>
                </a:schemeClr>
              </a:solidFill>
              <a:latin typeface="Cambria Math" pitchFamily="18" charset="0"/>
              <a:ea typeface="Cambria Math" pitchFamily="18" charset="0"/>
            </a:endParaRPr>
          </a:p>
          <a:p>
            <a:pPr marL="0" marR="0" lvl="0" indent="0" algn="just" defTabSz="914400" rtl="0" eaLnBrk="1" fontAlgn="auto" latinLnBrk="0" hangingPunct="1">
              <a:lnSpc>
                <a:spcPct val="120000"/>
              </a:lnSpc>
              <a:spcBef>
                <a:spcPts val="0"/>
              </a:spcBef>
              <a:spcAft>
                <a:spcPts val="0"/>
              </a:spcAft>
              <a:buClrTx/>
              <a:buSzTx/>
              <a:buFont typeface="Wingdings" pitchFamily="2" charset="2"/>
              <a:buChar char="§"/>
              <a:tabLst/>
              <a:defRPr/>
            </a:pPr>
            <a:r>
              <a:rPr kumimoji="0" lang="ro-RO" sz="17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încurajarea și recunoașterea contribuției fiecărei persoane</a:t>
            </a:r>
          </a:p>
          <a:p>
            <a:pPr marL="0" marR="0" lvl="0" indent="0" algn="just" defTabSz="914400" rtl="0" eaLnBrk="1" fontAlgn="auto" latinLnBrk="0" hangingPunct="1">
              <a:lnSpc>
                <a:spcPct val="120000"/>
              </a:lnSpc>
              <a:spcBef>
                <a:spcPts val="0"/>
              </a:spcBef>
              <a:spcAft>
                <a:spcPts val="0"/>
              </a:spcAft>
              <a:buClrTx/>
              <a:buSzTx/>
              <a:buFont typeface="Wingdings" pitchFamily="2" charset="2"/>
              <a:buChar char="§"/>
              <a:tabLst/>
              <a:defRPr/>
            </a:pPr>
            <a:r>
              <a:rPr kumimoji="0" lang="ro-RO" sz="17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promovarea unei comunicări deschise și oneste.</a:t>
            </a:r>
          </a:p>
          <a:p>
            <a:pPr marL="0" marR="0" lvl="0" indent="0" algn="just"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ro-RO" sz="17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         În acest sens, managerul Grădiniței </a:t>
            </a:r>
            <a:r>
              <a:rPr kumimoji="0" lang="en-US" sz="17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,,MIHAI EMINESCU’’</a:t>
            </a:r>
            <a:r>
              <a:rPr kumimoji="0" lang="ro-RO" sz="1700" b="0" i="0" u="none" strike="noStrike" kern="1200" cap="none" spc="0" normalizeH="0" noProof="0" dirty="0" smtClean="0">
                <a:ln>
                  <a:noFill/>
                </a:ln>
                <a:solidFill>
                  <a:schemeClr val="bg2">
                    <a:lumMod val="50000"/>
                  </a:schemeClr>
                </a:solidFill>
                <a:effectLst/>
                <a:uLnTx/>
                <a:uFillTx/>
                <a:latin typeface="Cambria Math" pitchFamily="18" charset="0"/>
                <a:ea typeface="Cambria Math" pitchFamily="18" charset="0"/>
                <a:cs typeface="+mn-cs"/>
              </a:rPr>
              <a:t> </a:t>
            </a:r>
            <a:r>
              <a:rPr kumimoji="0" lang="ro-RO" sz="17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 </a:t>
            </a:r>
            <a:r>
              <a:rPr lang="ro-RO" sz="1700" dirty="0" smtClean="0">
                <a:solidFill>
                  <a:schemeClr val="bg2">
                    <a:lumMod val="50000"/>
                  </a:schemeClr>
                </a:solidFill>
                <a:latin typeface="Cambria Math" pitchFamily="18" charset="0"/>
                <a:ea typeface="Cambria Math" pitchFamily="18" charset="0"/>
              </a:rPr>
              <a:t>a avut în vedere</a:t>
            </a:r>
            <a:r>
              <a:rPr kumimoji="0" lang="ro-RO" sz="17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 să</a:t>
            </a:r>
            <a:r>
              <a:rPr kumimoji="0" lang="en-US" sz="17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a:t>
            </a:r>
            <a:endParaRPr kumimoji="0" lang="ro-RO" sz="17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endParaRPr>
          </a:p>
          <a:p>
            <a:pPr marL="0" marR="0" lvl="0" indent="0" algn="just" defTabSz="914400" rtl="0" eaLnBrk="1" fontAlgn="auto" latinLnBrk="0" hangingPunct="1">
              <a:lnSpc>
                <a:spcPct val="120000"/>
              </a:lnSpc>
              <a:spcBef>
                <a:spcPts val="0"/>
              </a:spcBef>
              <a:spcAft>
                <a:spcPts val="0"/>
              </a:spcAft>
              <a:buClrTx/>
              <a:buSzTx/>
              <a:buFont typeface="Cambria Math" pitchFamily="18" charset="0"/>
              <a:buChar char="◌"/>
              <a:tabLst/>
              <a:defRPr/>
            </a:pPr>
            <a:r>
              <a:rPr kumimoji="0" lang="ro-RO" sz="17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 asigure unitatea scopurilor și direcția de evoluție a unității de învățământ</a:t>
            </a:r>
          </a:p>
          <a:p>
            <a:pPr marL="0" marR="0" lvl="0" indent="0" algn="just" defTabSz="914400" rtl="0" eaLnBrk="1" fontAlgn="auto" latinLnBrk="0" hangingPunct="1">
              <a:lnSpc>
                <a:spcPct val="120000"/>
              </a:lnSpc>
              <a:spcBef>
                <a:spcPts val="0"/>
              </a:spcBef>
              <a:spcAft>
                <a:spcPts val="0"/>
              </a:spcAft>
              <a:buClrTx/>
              <a:buSzTx/>
              <a:buFont typeface="Cambria Math" pitchFamily="18" charset="0"/>
              <a:buChar char="◌"/>
              <a:tabLst/>
              <a:defRPr/>
            </a:pPr>
            <a:r>
              <a:rPr lang="ro-RO" sz="1700" dirty="0" smtClean="0">
                <a:solidFill>
                  <a:schemeClr val="bg2">
                    <a:lumMod val="50000"/>
                  </a:schemeClr>
                </a:solidFill>
                <a:latin typeface="Cambria Math" pitchFamily="18" charset="0"/>
                <a:ea typeface="Cambria Math" pitchFamily="18" charset="0"/>
              </a:rPr>
              <a:t> </a:t>
            </a:r>
            <a:r>
              <a:rPr kumimoji="0" lang="ro-RO" sz="17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creeze și să mențină un mediu intern propice participării tuturor celor interesați (cadre didactice, părinți, practică pedagogică) și realizării obiectivelor unității de învățământ.</a:t>
            </a:r>
          </a:p>
          <a:p>
            <a:pPr marL="0" marR="0" lvl="0" indent="0" algn="l" defTabSz="914400" rtl="0" eaLnBrk="1" fontAlgn="auto" latinLnBrk="0" hangingPunct="1">
              <a:lnSpc>
                <a:spcPct val="100000"/>
              </a:lnSpc>
              <a:spcBef>
                <a:spcPts val="1600"/>
              </a:spcBef>
              <a:spcAft>
                <a:spcPts val="0"/>
              </a:spcAft>
              <a:buClrTx/>
              <a:buSzTx/>
              <a:buFont typeface="Arial" panose="020B0604020202020204" pitchFamily="34" charset="0"/>
              <a:buNone/>
              <a:tabLst/>
              <a:defRPr/>
            </a:pPr>
            <a:endParaRPr kumimoji="0" lang="ro-RO" sz="1600" b="0" i="0" u="none" strike="noStrike" kern="1200" cap="none" spc="0" normalizeH="0" baseline="0" noProof="0" dirty="0">
              <a:ln>
                <a:noFill/>
              </a:ln>
              <a:solidFill>
                <a:schemeClr val="tx1"/>
              </a:solidFill>
              <a:effectLst/>
              <a:uLnTx/>
              <a:uFillTx/>
              <a:latin typeface="+mn-lt"/>
              <a:ea typeface="+mn-ea"/>
              <a:cs typeface="+mn-cs"/>
            </a:endParaRPr>
          </a:p>
        </p:txBody>
      </p:sp>
      <p:pic>
        <p:nvPicPr>
          <p:cNvPr id="91138" name="Picture 2"/>
          <p:cNvPicPr>
            <a:picLocks noChangeAspect="1" noChangeArrowheads="1"/>
          </p:cNvPicPr>
          <p:nvPr/>
        </p:nvPicPr>
        <p:blipFill>
          <a:blip r:embed="rId3" cstate="print"/>
          <a:srcRect/>
          <a:stretch>
            <a:fillRect/>
          </a:stretch>
        </p:blipFill>
        <p:spPr bwMode="auto">
          <a:xfrm>
            <a:off x="5577840" y="500091"/>
            <a:ext cx="2913017" cy="2267402"/>
          </a:xfrm>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ubstituent imagine 7" descr="SANY0048.JPG"/>
          <p:cNvPicPr>
            <a:picLocks noGrp="1" noChangeAspect="1"/>
          </p:cNvPicPr>
          <p:nvPr>
            <p:ph type="pic" sz="quarter" idx="18"/>
          </p:nvPr>
        </p:nvPicPr>
        <p:blipFill>
          <a:blip r:embed="rId2" cstate="print"/>
          <a:srcRect l="1291" r="129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Substituent imagine 8" descr="Picture 049.jpg"/>
          <p:cNvPicPr>
            <a:picLocks noGrp="1" noChangeAspect="1"/>
          </p:cNvPicPr>
          <p:nvPr>
            <p:ph type="pic" sz="quarter" idx="19"/>
          </p:nvPr>
        </p:nvPicPr>
        <p:blipFill>
          <a:blip r:embed="rId3" cstate="print"/>
          <a:srcRect l="1291" r="129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Dreptunghi 6"/>
          <p:cNvSpPr/>
          <p:nvPr/>
        </p:nvSpPr>
        <p:spPr>
          <a:xfrm>
            <a:off x="825500" y="938243"/>
            <a:ext cx="3962400" cy="4401205"/>
          </a:xfrm>
          <a:prstGeom prst="rect">
            <a:avLst/>
          </a:prstGeom>
        </p:spPr>
        <p:txBody>
          <a:bodyPr wrap="square">
            <a:spAutoFit/>
          </a:bodyPr>
          <a:lstStyle/>
          <a:p>
            <a:pPr algn="just">
              <a:buNone/>
            </a:pPr>
            <a:endParaRPr lang="ro-RO" sz="1400" b="1" dirty="0" smtClean="0">
              <a:solidFill>
                <a:schemeClr val="bg2">
                  <a:lumMod val="50000"/>
                </a:schemeClr>
              </a:solidFill>
              <a:latin typeface="Cambria Math" pitchFamily="18" charset="0"/>
              <a:ea typeface="Cambria Math" pitchFamily="18" charset="0"/>
            </a:endParaRPr>
          </a:p>
          <a:p>
            <a:pPr algn="just">
              <a:buNone/>
            </a:pPr>
            <a:r>
              <a:rPr lang="ro-RO" sz="1400" b="1" dirty="0" smtClean="0">
                <a:solidFill>
                  <a:schemeClr val="bg2">
                    <a:lumMod val="50000"/>
                  </a:schemeClr>
                </a:solidFill>
                <a:latin typeface="Cambria Math" pitchFamily="18" charset="0"/>
                <a:ea typeface="Cambria Math" pitchFamily="18" charset="0"/>
              </a:rPr>
              <a:t>3. IMPLICAREA RESURSEI UMANE,</a:t>
            </a:r>
            <a:r>
              <a:rPr lang="ro-RO" sz="1400" dirty="0" smtClean="0">
                <a:solidFill>
                  <a:schemeClr val="bg2">
                    <a:lumMod val="50000"/>
                  </a:schemeClr>
                </a:solidFill>
                <a:latin typeface="Cambria Math" pitchFamily="18" charset="0"/>
                <a:ea typeface="Cambria Math" pitchFamily="18" charset="0"/>
              </a:rPr>
              <a:t> presupune ca, întreaga resursă umană care își desfășoară activitatea la nivelul unității de învățământ, pe compartimente, să își folosească în beneficiul acesteia, toate competențele și să fie interesată de calitatea educației și serviciilor pe care le oferă beneficiarilor direcți – preșcolarii și anume:</a:t>
            </a:r>
          </a:p>
          <a:p>
            <a:pPr lvl="0" algn="just">
              <a:buFont typeface="Cambria Math" pitchFamily="18" charset="0"/>
              <a:buChar char="⋇"/>
            </a:pPr>
            <a:r>
              <a:rPr lang="ro-RO" sz="1400" dirty="0" smtClean="0">
                <a:solidFill>
                  <a:schemeClr val="bg2">
                    <a:lumMod val="50000"/>
                  </a:schemeClr>
                </a:solidFill>
                <a:latin typeface="Cambria Math" pitchFamily="18" charset="0"/>
                <a:ea typeface="Cambria Math" pitchFamily="18" charset="0"/>
              </a:rPr>
              <a:t> punerea în valoare a competențelor, cunoștințelor și experienței în relația cu clienților (preșcolarilor) și beneficiarilor  indirecți (părinții)</a:t>
            </a:r>
          </a:p>
          <a:p>
            <a:pPr lvl="0" algn="just">
              <a:buFont typeface="Cambria Math" pitchFamily="18" charset="0"/>
              <a:buChar char="⋇"/>
            </a:pPr>
            <a:r>
              <a:rPr lang="ro-RO" sz="1400" dirty="0" smtClean="0">
                <a:solidFill>
                  <a:schemeClr val="bg2">
                    <a:lumMod val="50000"/>
                  </a:schemeClr>
                </a:solidFill>
                <a:latin typeface="Cambria Math" pitchFamily="18" charset="0"/>
                <a:ea typeface="Cambria Math" pitchFamily="18" charset="0"/>
              </a:rPr>
              <a:t>împărtășirea cunoștințelor și a experienței în cadrul colectivului grădiniței</a:t>
            </a:r>
          </a:p>
          <a:p>
            <a:pPr lvl="0" algn="just">
              <a:buFont typeface="Cambria Math" pitchFamily="18" charset="0"/>
              <a:buChar char="⋇"/>
            </a:pPr>
            <a:r>
              <a:rPr lang="ro-RO" sz="1400" dirty="0" smtClean="0">
                <a:solidFill>
                  <a:schemeClr val="bg2">
                    <a:lumMod val="50000"/>
                  </a:schemeClr>
                </a:solidFill>
                <a:latin typeface="Cambria Math" pitchFamily="18" charset="0"/>
                <a:ea typeface="Cambria Math" pitchFamily="18" charset="0"/>
              </a:rPr>
              <a:t>asumarea răspunderii pentru rezolvarea problemelor</a:t>
            </a:r>
          </a:p>
          <a:p>
            <a:pPr lvl="0" algn="just">
              <a:buFont typeface="Cambria Math" pitchFamily="18" charset="0"/>
              <a:buChar char="⋇"/>
            </a:pPr>
            <a:r>
              <a:rPr lang="ro-RO" sz="1400" dirty="0" smtClean="0">
                <a:solidFill>
                  <a:schemeClr val="bg2">
                    <a:lumMod val="50000"/>
                  </a:schemeClr>
                </a:solidFill>
                <a:latin typeface="Cambria Math" pitchFamily="18" charset="0"/>
                <a:ea typeface="Cambria Math" pitchFamily="18" charset="0"/>
              </a:rPr>
              <a:t>implicarea activă în identificarea oportunităților de îmbunătățire </a:t>
            </a:r>
          </a:p>
          <a:p>
            <a:pPr lvl="0" algn="just">
              <a:buFont typeface="Cambria Math" pitchFamily="18" charset="0"/>
              <a:buChar char="⋇"/>
            </a:pPr>
            <a:r>
              <a:rPr lang="ro-RO" sz="1400" dirty="0" smtClean="0">
                <a:solidFill>
                  <a:schemeClr val="bg2">
                    <a:lumMod val="50000"/>
                  </a:schemeClr>
                </a:solidFill>
                <a:latin typeface="Cambria Math" pitchFamily="18" charset="0"/>
                <a:ea typeface="Cambria Math" pitchFamily="18" charset="0"/>
              </a:rPr>
              <a:t>dezvoltarea unui spirit creativ, în definirea viitoarelor obiective</a:t>
            </a:r>
            <a:endParaRPr lang="ro-RO" sz="1400" dirty="0">
              <a:solidFill>
                <a:schemeClr val="bg2">
                  <a:lumMod val="50000"/>
                </a:schemeClr>
              </a:solidFill>
              <a:latin typeface="Cambria Math" pitchFamily="18" charset="0"/>
              <a:ea typeface="Cambria Math"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u 1"/>
          <p:cNvSpPr>
            <a:spLocks noGrp="1"/>
          </p:cNvSpPr>
          <p:nvPr>
            <p:ph type="ctrTitle"/>
          </p:nvPr>
        </p:nvSpPr>
        <p:spPr>
          <a:xfrm>
            <a:off x="2107794" y="344904"/>
            <a:ext cx="8984974" cy="3538330"/>
          </a:xfrm>
        </p:spPr>
        <p:txBody>
          <a:bodyPr>
            <a:normAutofit/>
          </a:bodyPr>
          <a:lstStyle/>
          <a:p>
            <a:pPr algn="ctr"/>
            <a:r>
              <a:rPr lang="ro-RO" b="1" dirty="0" smtClean="0">
                <a:solidFill>
                  <a:schemeClr val="bg2">
                    <a:lumMod val="50000"/>
                  </a:schemeClr>
                </a:solidFill>
                <a:effectLst>
                  <a:outerShdw blurRad="38100" dist="38100" dir="2700000" algn="tl">
                    <a:srgbClr val="000000">
                      <a:alpha val="43137"/>
                    </a:srgbClr>
                  </a:outerShdw>
                </a:effectLst>
                <a:latin typeface="Cambria Math" pitchFamily="18" charset="0"/>
                <a:ea typeface="Cambria Math" pitchFamily="18" charset="0"/>
              </a:rPr>
              <a:t>CALITATE  </a:t>
            </a:r>
            <a:br>
              <a:rPr lang="ro-RO" b="1" dirty="0" smtClean="0">
                <a:solidFill>
                  <a:schemeClr val="bg2">
                    <a:lumMod val="50000"/>
                  </a:schemeClr>
                </a:solidFill>
                <a:effectLst>
                  <a:outerShdw blurRad="38100" dist="38100" dir="2700000" algn="tl">
                    <a:srgbClr val="000000">
                      <a:alpha val="43137"/>
                    </a:srgbClr>
                  </a:outerShdw>
                </a:effectLst>
                <a:latin typeface="Cambria Math" pitchFamily="18" charset="0"/>
                <a:ea typeface="Cambria Math" pitchFamily="18" charset="0"/>
              </a:rPr>
            </a:br>
            <a:r>
              <a:rPr lang="ro-RO" b="1" dirty="0" smtClean="0">
                <a:solidFill>
                  <a:schemeClr val="bg2">
                    <a:lumMod val="50000"/>
                  </a:schemeClr>
                </a:solidFill>
                <a:effectLst>
                  <a:outerShdw blurRad="38100" dist="38100" dir="2700000" algn="tl">
                    <a:srgbClr val="000000">
                      <a:alpha val="43137"/>
                    </a:srgbClr>
                  </a:outerShdw>
                </a:effectLst>
                <a:latin typeface="Cambria Math" pitchFamily="18" charset="0"/>
                <a:ea typeface="Cambria Math" pitchFamily="18" charset="0"/>
              </a:rPr>
              <a:t>ÎN SISTEMUL </a:t>
            </a:r>
            <a:br>
              <a:rPr lang="ro-RO" b="1" dirty="0" smtClean="0">
                <a:solidFill>
                  <a:schemeClr val="bg2">
                    <a:lumMod val="50000"/>
                  </a:schemeClr>
                </a:solidFill>
                <a:effectLst>
                  <a:outerShdw blurRad="38100" dist="38100" dir="2700000" algn="tl">
                    <a:srgbClr val="000000">
                      <a:alpha val="43137"/>
                    </a:srgbClr>
                  </a:outerShdw>
                </a:effectLst>
                <a:latin typeface="Cambria Math" pitchFamily="18" charset="0"/>
                <a:ea typeface="Cambria Math" pitchFamily="18" charset="0"/>
              </a:rPr>
            </a:br>
            <a:r>
              <a:rPr lang="ro-RO" b="1" dirty="0" smtClean="0">
                <a:solidFill>
                  <a:schemeClr val="bg2">
                    <a:lumMod val="50000"/>
                  </a:schemeClr>
                </a:solidFill>
                <a:effectLst>
                  <a:outerShdw blurRad="38100" dist="38100" dir="2700000" algn="tl">
                    <a:srgbClr val="000000">
                      <a:alpha val="43137"/>
                    </a:srgbClr>
                  </a:outerShdw>
                </a:effectLst>
                <a:latin typeface="Cambria Math" pitchFamily="18" charset="0"/>
                <a:ea typeface="Cambria Math" pitchFamily="18" charset="0"/>
              </a:rPr>
              <a:t>DE ÎNVĂŢĂMÂNT PREŞCOLAR</a:t>
            </a:r>
            <a:r>
              <a:rPr lang="ro-RO" sz="4800" b="1" dirty="0" smtClean="0">
                <a:effectLst>
                  <a:outerShdw blurRad="38100" dist="38100" dir="2700000" algn="tl">
                    <a:srgbClr val="000000">
                      <a:alpha val="43137"/>
                    </a:srgbClr>
                  </a:outerShdw>
                </a:effectLst>
                <a:latin typeface="Cambria Math" pitchFamily="18" charset="0"/>
                <a:ea typeface="Cambria Math" pitchFamily="18" charset="0"/>
              </a:rPr>
              <a:t/>
            </a:r>
            <a:br>
              <a:rPr lang="ro-RO" sz="4800" b="1" dirty="0" smtClean="0">
                <a:effectLst>
                  <a:outerShdw blurRad="38100" dist="38100" dir="2700000" algn="tl">
                    <a:srgbClr val="000000">
                      <a:alpha val="43137"/>
                    </a:srgbClr>
                  </a:outerShdw>
                </a:effectLst>
                <a:latin typeface="Cambria Math" pitchFamily="18" charset="0"/>
                <a:ea typeface="Cambria Math" pitchFamily="18" charset="0"/>
              </a:rPr>
            </a:br>
            <a:endParaRPr lang="ro-RO" sz="4800" b="1" dirty="0">
              <a:effectLst>
                <a:outerShdw blurRad="38100" dist="38100" dir="2700000" algn="tl">
                  <a:srgbClr val="000000">
                    <a:alpha val="43137"/>
                  </a:srgbClr>
                </a:outerShdw>
              </a:effectLst>
              <a:latin typeface="Cambria Math" pitchFamily="18" charset="0"/>
              <a:ea typeface="Cambria Math" pitchFamily="18" charset="0"/>
            </a:endParaRPr>
          </a:p>
        </p:txBody>
      </p:sp>
      <p:sp>
        <p:nvSpPr>
          <p:cNvPr id="3" name="Dreptunghi 2"/>
          <p:cNvSpPr/>
          <p:nvPr/>
        </p:nvSpPr>
        <p:spPr>
          <a:xfrm>
            <a:off x="4748463" y="3171599"/>
            <a:ext cx="7218947" cy="2246769"/>
          </a:xfrm>
          <a:prstGeom prst="rect">
            <a:avLst/>
          </a:prstGeom>
        </p:spPr>
        <p:txBody>
          <a:bodyPr wrap="square">
            <a:spAutoFit/>
          </a:bodyPr>
          <a:lstStyle/>
          <a:p>
            <a:pPr algn="ctr"/>
            <a:r>
              <a:rPr lang="en-US" sz="2800" b="1" dirty="0" smtClean="0">
                <a:solidFill>
                  <a:schemeClr val="bg2">
                    <a:lumMod val="50000"/>
                  </a:schemeClr>
                </a:solidFill>
                <a:effectLst>
                  <a:outerShdw blurRad="38100" dist="38100" dir="2700000" algn="tl">
                    <a:srgbClr val="000000">
                      <a:alpha val="43137"/>
                    </a:srgbClr>
                  </a:outerShdw>
                </a:effectLst>
                <a:latin typeface="Cambria Math" pitchFamily="18" charset="0"/>
                <a:ea typeface="Cambria Math" pitchFamily="18" charset="0"/>
              </a:rPr>
              <a:t>MOTTO:</a:t>
            </a:r>
            <a:r>
              <a:rPr lang="en-US" sz="2800" dirty="0" smtClean="0">
                <a:solidFill>
                  <a:schemeClr val="bg2">
                    <a:lumMod val="50000"/>
                  </a:schemeClr>
                </a:solidFill>
                <a:effectLst>
                  <a:outerShdw blurRad="38100" dist="38100" dir="2700000" algn="tl">
                    <a:srgbClr val="000000">
                      <a:alpha val="43137"/>
                    </a:srgbClr>
                  </a:outerShdw>
                </a:effectLst>
                <a:latin typeface="Cambria Math" pitchFamily="18" charset="0"/>
                <a:ea typeface="Cambria Math" pitchFamily="18" charset="0"/>
              </a:rPr>
              <a:t/>
            </a:r>
            <a:br>
              <a:rPr lang="en-US" sz="2800" dirty="0" smtClean="0">
                <a:solidFill>
                  <a:schemeClr val="bg2">
                    <a:lumMod val="50000"/>
                  </a:schemeClr>
                </a:solidFill>
                <a:effectLst>
                  <a:outerShdw blurRad="38100" dist="38100" dir="2700000" algn="tl">
                    <a:srgbClr val="000000">
                      <a:alpha val="43137"/>
                    </a:srgbClr>
                  </a:outerShdw>
                </a:effectLst>
                <a:latin typeface="Cambria Math" pitchFamily="18" charset="0"/>
                <a:ea typeface="Cambria Math" pitchFamily="18" charset="0"/>
              </a:rPr>
            </a:br>
            <a:r>
              <a:rPr lang="en-US" sz="2800" b="1" dirty="0" smtClean="0">
                <a:solidFill>
                  <a:schemeClr val="bg2">
                    <a:lumMod val="50000"/>
                  </a:schemeClr>
                </a:solidFill>
                <a:effectLst>
                  <a:outerShdw blurRad="38100" dist="38100" dir="2700000" algn="tl">
                    <a:srgbClr val="000000">
                      <a:alpha val="43137"/>
                    </a:srgbClr>
                  </a:outerShdw>
                </a:effectLst>
                <a:latin typeface="Cambria Math" pitchFamily="18" charset="0"/>
                <a:ea typeface="Cambria Math" pitchFamily="18" charset="0"/>
              </a:rPr>
              <a:t>,,Să </a:t>
            </a:r>
            <a:r>
              <a:rPr lang="en-US" sz="2800" b="1" dirty="0" err="1" smtClean="0">
                <a:solidFill>
                  <a:schemeClr val="bg2">
                    <a:lumMod val="50000"/>
                  </a:schemeClr>
                </a:solidFill>
                <a:effectLst>
                  <a:outerShdw blurRad="38100" dist="38100" dir="2700000" algn="tl">
                    <a:srgbClr val="000000">
                      <a:alpha val="43137"/>
                    </a:srgbClr>
                  </a:outerShdw>
                </a:effectLst>
                <a:latin typeface="Cambria Math" pitchFamily="18" charset="0"/>
                <a:ea typeface="Cambria Math" pitchFamily="18" charset="0"/>
              </a:rPr>
              <a:t>formezi</a:t>
            </a:r>
            <a:r>
              <a:rPr lang="en-US" sz="2800" b="1" dirty="0" smtClean="0">
                <a:solidFill>
                  <a:schemeClr val="bg2">
                    <a:lumMod val="50000"/>
                  </a:schemeClr>
                </a:solidFill>
                <a:effectLst>
                  <a:outerShdw blurRad="38100" dist="38100" dir="2700000" algn="tl">
                    <a:srgbClr val="000000">
                      <a:alpha val="43137"/>
                    </a:srgbClr>
                  </a:outerShdw>
                </a:effectLst>
                <a:latin typeface="Cambria Math" pitchFamily="18" charset="0"/>
                <a:ea typeface="Cambria Math" pitchFamily="18" charset="0"/>
              </a:rPr>
              <a:t> o echipă, este doar începutul,</a:t>
            </a:r>
            <a:r>
              <a:rPr lang="en-US" sz="2800" dirty="0" smtClean="0">
                <a:solidFill>
                  <a:schemeClr val="bg2">
                    <a:lumMod val="50000"/>
                  </a:schemeClr>
                </a:solidFill>
                <a:effectLst>
                  <a:outerShdw blurRad="38100" dist="38100" dir="2700000" algn="tl">
                    <a:srgbClr val="000000">
                      <a:alpha val="43137"/>
                    </a:srgbClr>
                  </a:outerShdw>
                </a:effectLst>
                <a:latin typeface="Cambria Math" pitchFamily="18" charset="0"/>
                <a:ea typeface="Cambria Math" pitchFamily="18" charset="0"/>
              </a:rPr>
              <a:t/>
            </a:r>
            <a:br>
              <a:rPr lang="en-US" sz="2800" dirty="0" smtClean="0">
                <a:solidFill>
                  <a:schemeClr val="bg2">
                    <a:lumMod val="50000"/>
                  </a:schemeClr>
                </a:solidFill>
                <a:effectLst>
                  <a:outerShdw blurRad="38100" dist="38100" dir="2700000" algn="tl">
                    <a:srgbClr val="000000">
                      <a:alpha val="43137"/>
                    </a:srgbClr>
                  </a:outerShdw>
                </a:effectLst>
                <a:latin typeface="Cambria Math" pitchFamily="18" charset="0"/>
                <a:ea typeface="Cambria Math" pitchFamily="18" charset="0"/>
              </a:rPr>
            </a:br>
            <a:r>
              <a:rPr lang="en-US" sz="2800" b="1" dirty="0" smtClean="0">
                <a:solidFill>
                  <a:schemeClr val="bg2">
                    <a:lumMod val="50000"/>
                  </a:schemeClr>
                </a:solidFill>
                <a:effectLst>
                  <a:outerShdw blurRad="38100" dist="38100" dir="2700000" algn="tl">
                    <a:srgbClr val="000000">
                      <a:alpha val="43137"/>
                    </a:srgbClr>
                  </a:outerShdw>
                </a:effectLst>
                <a:latin typeface="Cambria Math" pitchFamily="18" charset="0"/>
                <a:ea typeface="Cambria Math" pitchFamily="18" charset="0"/>
              </a:rPr>
              <a:t>Să rămâi împreună, înseamnă </a:t>
            </a:r>
            <a:r>
              <a:rPr lang="en-US" sz="2800" b="1" dirty="0" err="1" smtClean="0">
                <a:solidFill>
                  <a:schemeClr val="bg2">
                    <a:lumMod val="50000"/>
                  </a:schemeClr>
                </a:solidFill>
                <a:effectLst>
                  <a:outerShdw blurRad="38100" dist="38100" dir="2700000" algn="tl">
                    <a:srgbClr val="000000">
                      <a:alpha val="43137"/>
                    </a:srgbClr>
                  </a:outerShdw>
                </a:effectLst>
                <a:latin typeface="Cambria Math" pitchFamily="18" charset="0"/>
                <a:ea typeface="Cambria Math" pitchFamily="18" charset="0"/>
              </a:rPr>
              <a:t>progresul</a:t>
            </a:r>
            <a:r>
              <a:rPr lang="en-US" sz="2800" b="1" dirty="0" smtClean="0">
                <a:solidFill>
                  <a:schemeClr val="bg2">
                    <a:lumMod val="50000"/>
                  </a:schemeClr>
                </a:solidFill>
                <a:effectLst>
                  <a:outerShdw blurRad="38100" dist="38100" dir="2700000" algn="tl">
                    <a:srgbClr val="000000">
                      <a:alpha val="43137"/>
                    </a:srgbClr>
                  </a:outerShdw>
                </a:effectLst>
                <a:latin typeface="Cambria Math" pitchFamily="18" charset="0"/>
                <a:ea typeface="Cambria Math" pitchFamily="18" charset="0"/>
              </a:rPr>
              <a:t>,</a:t>
            </a:r>
            <a:r>
              <a:rPr lang="en-US" sz="2800" dirty="0" smtClean="0">
                <a:solidFill>
                  <a:schemeClr val="bg2">
                    <a:lumMod val="50000"/>
                  </a:schemeClr>
                </a:solidFill>
                <a:effectLst>
                  <a:outerShdw blurRad="38100" dist="38100" dir="2700000" algn="tl">
                    <a:srgbClr val="000000">
                      <a:alpha val="43137"/>
                    </a:srgbClr>
                  </a:outerShdw>
                </a:effectLst>
                <a:latin typeface="Cambria Math" pitchFamily="18" charset="0"/>
                <a:ea typeface="Cambria Math" pitchFamily="18" charset="0"/>
              </a:rPr>
              <a:t/>
            </a:r>
            <a:br>
              <a:rPr lang="en-US" sz="2800" dirty="0" smtClean="0">
                <a:solidFill>
                  <a:schemeClr val="bg2">
                    <a:lumMod val="50000"/>
                  </a:schemeClr>
                </a:solidFill>
                <a:effectLst>
                  <a:outerShdw blurRad="38100" dist="38100" dir="2700000" algn="tl">
                    <a:srgbClr val="000000">
                      <a:alpha val="43137"/>
                    </a:srgbClr>
                  </a:outerShdw>
                </a:effectLst>
                <a:latin typeface="Cambria Math" pitchFamily="18" charset="0"/>
                <a:ea typeface="Cambria Math" pitchFamily="18" charset="0"/>
              </a:rPr>
            </a:br>
            <a:r>
              <a:rPr lang="en-US" sz="2800" b="1" dirty="0" smtClean="0">
                <a:solidFill>
                  <a:schemeClr val="bg2">
                    <a:lumMod val="50000"/>
                  </a:schemeClr>
                </a:solidFill>
                <a:effectLst>
                  <a:outerShdw blurRad="38100" dist="38100" dir="2700000" algn="tl">
                    <a:srgbClr val="000000">
                      <a:alpha val="43137"/>
                    </a:srgbClr>
                  </a:outerShdw>
                </a:effectLst>
                <a:latin typeface="Cambria Math" pitchFamily="18" charset="0"/>
                <a:ea typeface="Cambria Math" pitchFamily="18" charset="0"/>
              </a:rPr>
              <a:t>Să </a:t>
            </a:r>
            <a:r>
              <a:rPr lang="en-US" sz="2800" b="1" dirty="0" err="1" smtClean="0">
                <a:solidFill>
                  <a:schemeClr val="bg2">
                    <a:lumMod val="50000"/>
                  </a:schemeClr>
                </a:solidFill>
                <a:effectLst>
                  <a:outerShdw blurRad="38100" dist="38100" dir="2700000" algn="tl">
                    <a:srgbClr val="000000">
                      <a:alpha val="43137"/>
                    </a:srgbClr>
                  </a:outerShdw>
                </a:effectLst>
                <a:latin typeface="Cambria Math" pitchFamily="18" charset="0"/>
                <a:ea typeface="Cambria Math" pitchFamily="18" charset="0"/>
              </a:rPr>
              <a:t>lucrezi</a:t>
            </a:r>
            <a:r>
              <a:rPr lang="en-US" sz="2800" b="1" dirty="0" smtClean="0">
                <a:solidFill>
                  <a:schemeClr val="bg2">
                    <a:lumMod val="50000"/>
                  </a:schemeClr>
                </a:solidFill>
                <a:effectLst>
                  <a:outerShdw blurRad="38100" dist="38100" dir="2700000" algn="tl">
                    <a:srgbClr val="000000">
                      <a:alpha val="43137"/>
                    </a:srgbClr>
                  </a:outerShdw>
                </a:effectLst>
                <a:latin typeface="Cambria Math" pitchFamily="18" charset="0"/>
                <a:ea typeface="Cambria Math" pitchFamily="18" charset="0"/>
              </a:rPr>
              <a:t> împreună, aduce succesul!’’</a:t>
            </a:r>
            <a:r>
              <a:rPr lang="en-US" sz="2800" dirty="0" smtClean="0">
                <a:solidFill>
                  <a:schemeClr val="bg2">
                    <a:lumMod val="50000"/>
                  </a:schemeClr>
                </a:solidFill>
                <a:effectLst>
                  <a:outerShdw blurRad="38100" dist="38100" dir="2700000" algn="tl">
                    <a:srgbClr val="000000">
                      <a:alpha val="43137"/>
                    </a:srgbClr>
                  </a:outerShdw>
                </a:effectLst>
                <a:latin typeface="Cambria Math" pitchFamily="18" charset="0"/>
                <a:ea typeface="Cambria Math" pitchFamily="18" charset="0"/>
              </a:rPr>
              <a:t/>
            </a:r>
            <a:br>
              <a:rPr lang="en-US" sz="2800" dirty="0" smtClean="0">
                <a:solidFill>
                  <a:schemeClr val="bg2">
                    <a:lumMod val="50000"/>
                  </a:schemeClr>
                </a:solidFill>
                <a:effectLst>
                  <a:outerShdw blurRad="38100" dist="38100" dir="2700000" algn="tl">
                    <a:srgbClr val="000000">
                      <a:alpha val="43137"/>
                    </a:srgbClr>
                  </a:outerShdw>
                </a:effectLst>
                <a:latin typeface="Cambria Math" pitchFamily="18" charset="0"/>
                <a:ea typeface="Cambria Math" pitchFamily="18" charset="0"/>
              </a:rPr>
            </a:br>
            <a:r>
              <a:rPr lang="en-US" sz="2800" b="1" dirty="0" smtClean="0">
                <a:solidFill>
                  <a:schemeClr val="bg2">
                    <a:lumMod val="50000"/>
                  </a:schemeClr>
                </a:solidFill>
                <a:effectLst>
                  <a:outerShdw blurRad="38100" dist="38100" dir="2700000" algn="tl">
                    <a:srgbClr val="000000">
                      <a:alpha val="43137"/>
                    </a:srgbClr>
                  </a:outerShdw>
                </a:effectLst>
                <a:latin typeface="Cambria Math" pitchFamily="18" charset="0"/>
                <a:ea typeface="Cambria Math" pitchFamily="18" charset="0"/>
              </a:rPr>
              <a:t>Henry Ford</a:t>
            </a:r>
            <a:endParaRPr lang="ro-RO" sz="2800" dirty="0">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76967509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stituent conținut 2"/>
          <p:cNvSpPr txBox="1">
            <a:spLocks/>
          </p:cNvSpPr>
          <p:nvPr/>
        </p:nvSpPr>
        <p:spPr>
          <a:xfrm>
            <a:off x="800100" y="914399"/>
            <a:ext cx="4004656" cy="4738255"/>
          </a:xfrm>
          <a:prstGeom prst="rect">
            <a:avLst/>
          </a:prstGeom>
        </p:spPr>
        <p:txBody>
          <a:bodyPr>
            <a:normAutofit fontScale="92500"/>
          </a:bodyPr>
          <a:lstStyle/>
          <a:p>
            <a:pPr marR="0" lvl="0" indent="233363" algn="just" defTabSz="914400" rtl="0" eaLnBrk="1" fontAlgn="auto" latinLnBrk="0" hangingPunct="1">
              <a:lnSpc>
                <a:spcPct val="100000"/>
              </a:lnSpc>
              <a:spcBef>
                <a:spcPts val="0"/>
              </a:spcBef>
              <a:spcAft>
                <a:spcPts val="0"/>
              </a:spcAft>
              <a:buClrTx/>
              <a:buSzTx/>
              <a:tabLst/>
              <a:defRPr/>
            </a:pPr>
            <a:endParaRPr lang="ro-RO" sz="1500" b="1" dirty="0" smtClean="0">
              <a:solidFill>
                <a:schemeClr val="bg2">
                  <a:lumMod val="50000"/>
                </a:schemeClr>
              </a:solidFill>
              <a:latin typeface="Cambria Math" pitchFamily="18" charset="0"/>
              <a:ea typeface="Cambria Math" pitchFamily="18" charset="0"/>
            </a:endParaRPr>
          </a:p>
          <a:p>
            <a:pPr marR="0" lvl="0" indent="233363" algn="just" defTabSz="914400" rtl="0" eaLnBrk="1" fontAlgn="auto" latinLnBrk="0" hangingPunct="1">
              <a:lnSpc>
                <a:spcPct val="100000"/>
              </a:lnSpc>
              <a:spcBef>
                <a:spcPts val="0"/>
              </a:spcBef>
              <a:spcAft>
                <a:spcPts val="0"/>
              </a:spcAft>
              <a:buClrTx/>
              <a:buSzTx/>
              <a:tabLst/>
              <a:defRPr/>
            </a:pPr>
            <a:r>
              <a:rPr lang="ro-RO" b="1" dirty="0" smtClean="0">
                <a:solidFill>
                  <a:schemeClr val="bg2">
                    <a:lumMod val="50000"/>
                  </a:schemeClr>
                </a:solidFill>
                <a:latin typeface="Cambria Math" pitchFamily="18" charset="0"/>
                <a:ea typeface="Cambria Math" pitchFamily="18" charset="0"/>
              </a:rPr>
              <a:t>4. </a:t>
            </a:r>
            <a:r>
              <a:rPr kumimoji="0" lang="ro-RO" b="1"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ABORDAREA PROCESUALĂ A TUTUROR ACTIVITĂȚILOR</a:t>
            </a:r>
            <a:endParaRPr kumimoji="0" lang="ro-RO"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endParaRPr>
          </a:p>
          <a:p>
            <a:pPr marR="0" lvl="0" algn="just" defTabSz="914400" rtl="0" eaLnBrk="1" fontAlgn="auto" latinLnBrk="0" hangingPunct="1">
              <a:lnSpc>
                <a:spcPct val="100000"/>
              </a:lnSpc>
              <a:spcBef>
                <a:spcPts val="0"/>
              </a:spcBef>
              <a:spcAft>
                <a:spcPts val="0"/>
              </a:spcAft>
              <a:buClrTx/>
              <a:buSzTx/>
              <a:tabLst/>
              <a:defRPr/>
            </a:pPr>
            <a:r>
              <a:rPr lang="ro-RO" dirty="0" smtClean="0">
                <a:solidFill>
                  <a:schemeClr val="bg2">
                    <a:lumMod val="50000"/>
                  </a:schemeClr>
                </a:solidFill>
                <a:latin typeface="Cambria Math" pitchFamily="18" charset="0"/>
                <a:ea typeface="Cambria Math" pitchFamily="18" charset="0"/>
              </a:rPr>
              <a:t>        </a:t>
            </a:r>
            <a:r>
              <a:rPr kumimoji="0" lang="ro-RO"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Pentru obținerea rezultatelor</a:t>
            </a:r>
            <a:r>
              <a:rPr lang="ro-RO" dirty="0" smtClean="0">
                <a:solidFill>
                  <a:schemeClr val="bg2">
                    <a:lumMod val="50000"/>
                  </a:schemeClr>
                </a:solidFill>
                <a:latin typeface="Cambria Math" pitchFamily="18" charset="0"/>
                <a:ea typeface="Cambria Math" pitchFamily="18" charset="0"/>
              </a:rPr>
              <a:t> </a:t>
            </a:r>
            <a:r>
              <a:rPr kumimoji="0" lang="ro-RO"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dorite, s-a impus o abordare unitară a</a:t>
            </a:r>
            <a:r>
              <a:rPr kumimoji="0" lang="ro-RO" b="0" i="0" u="none" strike="noStrike" kern="1200" cap="none" spc="0" normalizeH="0" noProof="0" dirty="0" smtClean="0">
                <a:ln>
                  <a:noFill/>
                </a:ln>
                <a:solidFill>
                  <a:schemeClr val="bg2">
                    <a:lumMod val="50000"/>
                  </a:schemeClr>
                </a:solidFill>
                <a:effectLst/>
                <a:uLnTx/>
                <a:uFillTx/>
                <a:latin typeface="Cambria Math" pitchFamily="18" charset="0"/>
                <a:ea typeface="Cambria Math" pitchFamily="18" charset="0"/>
                <a:cs typeface="+mn-cs"/>
              </a:rPr>
              <a:t> </a:t>
            </a:r>
            <a:r>
              <a:rPr kumimoji="0" lang="ro-RO"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activităților și a resurselor necesare. Aceasta s-a realizat prin:</a:t>
            </a:r>
          </a:p>
          <a:p>
            <a:pPr marL="92075" marR="0" lvl="0" indent="-92075"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ro-RO"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identificarea și evaluarea datelor de intrare și ieșire ale tuturor activităților</a:t>
            </a:r>
          </a:p>
          <a:p>
            <a:pPr marL="92075" marR="0" lvl="0" indent="-9207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o-RO" dirty="0" smtClean="0">
                <a:solidFill>
                  <a:schemeClr val="bg2">
                    <a:lumMod val="50000"/>
                  </a:schemeClr>
                </a:solidFill>
                <a:latin typeface="Cambria Math" pitchFamily="18" charset="0"/>
                <a:ea typeface="Cambria Math" pitchFamily="18" charset="0"/>
              </a:rPr>
              <a:t>i</a:t>
            </a:r>
            <a:r>
              <a:rPr kumimoji="0" lang="ro-RO" b="0" i="0" u="none" strike="noStrike" kern="1200" cap="none" spc="0" normalizeH="0" baseline="0" noProof="0" dirty="0" err="1" smtClean="0">
                <a:ln>
                  <a:noFill/>
                </a:ln>
                <a:solidFill>
                  <a:schemeClr val="bg2">
                    <a:lumMod val="50000"/>
                  </a:schemeClr>
                </a:solidFill>
                <a:effectLst/>
                <a:uLnTx/>
                <a:uFillTx/>
                <a:latin typeface="Cambria Math" pitchFamily="18" charset="0"/>
                <a:ea typeface="Cambria Math" pitchFamily="18" charset="0"/>
                <a:cs typeface="+mn-cs"/>
              </a:rPr>
              <a:t>dentificarea</a:t>
            </a:r>
            <a:r>
              <a:rPr kumimoji="0" lang="ro-RO" b="0" i="0" u="none" strike="noStrike" kern="1200" cap="none" spc="0" normalizeH="0" noProof="0" dirty="0" smtClean="0">
                <a:ln>
                  <a:noFill/>
                </a:ln>
                <a:solidFill>
                  <a:schemeClr val="bg2">
                    <a:lumMod val="50000"/>
                  </a:schemeClr>
                </a:solidFill>
                <a:effectLst/>
                <a:uLnTx/>
                <a:uFillTx/>
                <a:latin typeface="Cambria Math" pitchFamily="18" charset="0"/>
                <a:ea typeface="Cambria Math" pitchFamily="18" charset="0"/>
                <a:cs typeface="+mn-cs"/>
              </a:rPr>
              <a:t> </a:t>
            </a:r>
            <a:r>
              <a:rPr kumimoji="0" lang="ro-RO"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interferențelor activităților cu entitățile funcționale</a:t>
            </a:r>
          </a:p>
          <a:p>
            <a:pPr marL="92075" marR="0" lvl="0" indent="-9207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o-RO"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evaluarea riscurilor posibile, a consecințelor și impactului activităților asupra clienților (preșcolarilor)  și beneficiarilor  indirecți (părinții)</a:t>
            </a:r>
          </a:p>
          <a:p>
            <a:pPr marL="92075" marR="0" lvl="0" indent="-9207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o-RO"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stabilirea clară a responsabilităților și autorității privind managementul proceselor.</a:t>
            </a:r>
          </a:p>
          <a:p>
            <a:pPr marL="347472" marR="0" lvl="0" indent="-34747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o-RO"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92162" name="Picture 2"/>
          <p:cNvPicPr>
            <a:picLocks noChangeAspect="1" noChangeArrowheads="1"/>
          </p:cNvPicPr>
          <p:nvPr/>
        </p:nvPicPr>
        <p:blipFill>
          <a:blip r:embed="rId2"/>
          <a:srcRect/>
          <a:stretch>
            <a:fillRect/>
          </a:stretch>
        </p:blipFill>
        <p:spPr bwMode="auto">
          <a:xfrm>
            <a:off x="5455920" y="439783"/>
            <a:ext cx="3139440" cy="2434045"/>
          </a:xfrm>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2165" name="Picture 5"/>
          <p:cNvPicPr>
            <a:picLocks noChangeAspect="1" noChangeArrowheads="1"/>
          </p:cNvPicPr>
          <p:nvPr/>
        </p:nvPicPr>
        <p:blipFill>
          <a:blip r:embed="rId3"/>
          <a:srcRect/>
          <a:stretch>
            <a:fillRect/>
          </a:stretch>
        </p:blipFill>
        <p:spPr bwMode="auto">
          <a:xfrm>
            <a:off x="5468983" y="3587931"/>
            <a:ext cx="3087188" cy="2434045"/>
          </a:xfrm>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stituent conținut 2"/>
          <p:cNvSpPr txBox="1">
            <a:spLocks/>
          </p:cNvSpPr>
          <p:nvPr/>
        </p:nvSpPr>
        <p:spPr>
          <a:xfrm>
            <a:off x="783770" y="847898"/>
            <a:ext cx="4010299" cy="4729941"/>
          </a:xfrm>
          <a:prstGeom prst="rect">
            <a:avLst/>
          </a:prstGeom>
        </p:spPr>
        <p:txBody>
          <a:bodyPr>
            <a:noAutofit/>
          </a:bodyPr>
          <a:lstStyle/>
          <a:p>
            <a:pPr marL="347472" marR="0" lvl="0" indent="-347472" algn="l"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r>
              <a:rPr lang="ro-RO" sz="1600" b="1" dirty="0" smtClean="0">
                <a:solidFill>
                  <a:schemeClr val="bg2">
                    <a:lumMod val="50000"/>
                  </a:schemeClr>
                </a:solidFill>
                <a:latin typeface="Cambria Math" pitchFamily="18" charset="0"/>
                <a:ea typeface="Cambria Math" pitchFamily="18" charset="0"/>
              </a:rPr>
              <a:t>5.     </a:t>
            </a:r>
            <a:r>
              <a:rPr kumimoji="0" lang="ro-RO" sz="1600" b="1"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ABORDAREA SISTEMICĂ A CONDUCERII </a:t>
            </a:r>
            <a:endParaRPr kumimoji="0" lang="ro-RO" sz="16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endParaRPr>
          </a:p>
          <a:p>
            <a:pPr marR="0" lvl="0" algn="just" defTabSz="914400" rtl="0" eaLnBrk="1" fontAlgn="auto" latinLnBrk="0" hangingPunct="1">
              <a:lnSpc>
                <a:spcPct val="100000"/>
              </a:lnSpc>
              <a:spcAft>
                <a:spcPts val="0"/>
              </a:spcAft>
              <a:buClrTx/>
              <a:buSzTx/>
              <a:tabLst/>
              <a:defRPr/>
            </a:pPr>
            <a:r>
              <a:rPr lang="ro-RO" sz="1600" dirty="0" smtClean="0">
                <a:solidFill>
                  <a:schemeClr val="bg2">
                    <a:lumMod val="50000"/>
                  </a:schemeClr>
                </a:solidFill>
                <a:latin typeface="Cambria Math" pitchFamily="18" charset="0"/>
                <a:ea typeface="Cambria Math" pitchFamily="18" charset="0"/>
              </a:rPr>
              <a:t>   </a:t>
            </a:r>
            <a:r>
              <a:rPr kumimoji="0" lang="ro-RO" sz="16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Identificarea, înțelegerea și managementul proceselor de către factorii implicați în calitatea educației, din perspectiva sistemică, s-a</a:t>
            </a:r>
            <a:r>
              <a:rPr kumimoji="0" lang="ro-RO" sz="1600" b="0" i="0" u="none" strike="noStrike" kern="1200" cap="none" spc="0" normalizeH="0" noProof="0" dirty="0" smtClean="0">
                <a:ln>
                  <a:noFill/>
                </a:ln>
                <a:solidFill>
                  <a:schemeClr val="bg2">
                    <a:lumMod val="50000"/>
                  </a:schemeClr>
                </a:solidFill>
                <a:effectLst/>
                <a:uLnTx/>
                <a:uFillTx/>
                <a:latin typeface="Cambria Math" pitchFamily="18" charset="0"/>
                <a:ea typeface="Cambria Math" pitchFamily="18" charset="0"/>
                <a:cs typeface="+mn-cs"/>
              </a:rPr>
              <a:t> </a:t>
            </a:r>
            <a:r>
              <a:rPr kumimoji="0" lang="ro-RO" sz="16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făcut prin:</a:t>
            </a:r>
          </a:p>
          <a:p>
            <a:pPr marR="0" lvl="0" algn="just" defTabSz="914400" rtl="0" eaLnBrk="1" fontAlgn="auto" latinLnBrk="0" hangingPunct="1">
              <a:lnSpc>
                <a:spcPct val="100000"/>
              </a:lnSpc>
              <a:spcAft>
                <a:spcPts val="0"/>
              </a:spcAft>
              <a:buClrTx/>
              <a:buSzTx/>
              <a:buFont typeface="Arial" panose="020B0604020202020204" pitchFamily="34" charset="0"/>
              <a:buChar char="•"/>
              <a:tabLst/>
              <a:defRPr/>
            </a:pPr>
            <a:r>
              <a:rPr kumimoji="0" lang="ro-RO" sz="16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integrarea proceselor care intervin în relația cu clienții (preșcolarii) și beneficiarii  indirecți (părinții), cu cele corespunzătoare activităților din interiorul grădiniței (începând cu definirea cerințelor referitoare la conducere, identificarea și asigurarea resurselor necesare, desfășurarea proceselor, până la evaluarea și analiza rezultatelor).</a:t>
            </a:r>
          </a:p>
          <a:p>
            <a:pPr marR="0" lvl="0" algn="just" defTabSz="914400" rtl="0" eaLnBrk="1" fontAlgn="auto" latinLnBrk="0" hangingPunct="1">
              <a:lnSpc>
                <a:spcPct val="100000"/>
              </a:lnSpc>
              <a:spcAft>
                <a:spcPts val="0"/>
              </a:spcAft>
              <a:buClrTx/>
              <a:buSzTx/>
              <a:buFont typeface="Arial" panose="020B0604020202020204" pitchFamily="34" charset="0"/>
              <a:buChar char="•"/>
              <a:tabLst/>
              <a:defRPr/>
            </a:pPr>
            <a:r>
              <a:rPr lang="ro-RO" sz="1600" dirty="0" smtClean="0">
                <a:solidFill>
                  <a:schemeClr val="bg2">
                    <a:lumMod val="50000"/>
                  </a:schemeClr>
                </a:solidFill>
                <a:latin typeface="Cambria Math" pitchFamily="18" charset="0"/>
                <a:ea typeface="Cambria Math" pitchFamily="18" charset="0"/>
              </a:rPr>
              <a:t> e</a:t>
            </a:r>
            <a:r>
              <a:rPr kumimoji="0" lang="ro-RO" sz="1600" b="0" i="0" u="none" strike="noStrike" kern="1200" cap="none" spc="0" normalizeH="0" baseline="0" noProof="0" dirty="0" err="1" smtClean="0">
                <a:ln>
                  <a:noFill/>
                </a:ln>
                <a:solidFill>
                  <a:schemeClr val="bg2">
                    <a:lumMod val="50000"/>
                  </a:schemeClr>
                </a:solidFill>
                <a:effectLst/>
                <a:uLnTx/>
                <a:uFillTx/>
                <a:latin typeface="Cambria Math" pitchFamily="18" charset="0"/>
                <a:ea typeface="Cambria Math" pitchFamily="18" charset="0"/>
                <a:cs typeface="+mn-cs"/>
              </a:rPr>
              <a:t>valuarea</a:t>
            </a:r>
            <a:r>
              <a:rPr kumimoji="0" lang="ro-RO" sz="16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 și analiza rezultatelor </a:t>
            </a:r>
            <a:r>
              <a:rPr lang="ro-RO" sz="1600" dirty="0" smtClean="0">
                <a:solidFill>
                  <a:schemeClr val="bg2">
                    <a:lumMod val="50000"/>
                  </a:schemeClr>
                </a:solidFill>
                <a:latin typeface="Cambria Math" pitchFamily="18" charset="0"/>
                <a:ea typeface="Cambria Math" pitchFamily="18" charset="0"/>
              </a:rPr>
              <a:t>s-a</a:t>
            </a:r>
            <a:r>
              <a:rPr kumimoji="0" lang="ro-RO" sz="16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 efectuat</a:t>
            </a:r>
            <a:r>
              <a:rPr kumimoji="0" lang="ro-RO" sz="1600" b="0" i="0" u="none" strike="noStrike" kern="1200" cap="none" spc="0" normalizeH="0" noProof="0" dirty="0" smtClean="0">
                <a:ln>
                  <a:noFill/>
                </a:ln>
                <a:solidFill>
                  <a:schemeClr val="bg2">
                    <a:lumMod val="50000"/>
                  </a:schemeClr>
                </a:solidFill>
                <a:effectLst/>
                <a:uLnTx/>
                <a:uFillTx/>
                <a:latin typeface="Cambria Math" pitchFamily="18" charset="0"/>
                <a:ea typeface="Cambria Math" pitchFamily="18" charset="0"/>
                <a:cs typeface="+mn-cs"/>
              </a:rPr>
              <a:t> </a:t>
            </a:r>
            <a:r>
              <a:rPr kumimoji="0" lang="ro-RO" sz="16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de către directorul grădiniței, în scopul identificării posibilităților de îmbunătățire a calității serviciilor de educație, îngrijire și protecție a preșcolarilor</a:t>
            </a:r>
            <a:endParaRPr kumimoji="0" lang="ro-RO" sz="1600" b="0" i="0" u="none" strike="noStrike" kern="1200" cap="none" spc="0" normalizeH="0" baseline="0" noProof="0" dirty="0">
              <a:ln>
                <a:noFill/>
              </a:ln>
              <a:solidFill>
                <a:schemeClr val="bg2">
                  <a:lumMod val="50000"/>
                </a:schemeClr>
              </a:solidFill>
              <a:effectLst/>
              <a:uLnTx/>
              <a:uFillTx/>
              <a:latin typeface="Cambria Math" pitchFamily="18" charset="0"/>
              <a:ea typeface="Cambria Math" pitchFamily="18" charset="0"/>
              <a:cs typeface="+mn-cs"/>
            </a:endParaRPr>
          </a:p>
        </p:txBody>
      </p:sp>
      <p:pic>
        <p:nvPicPr>
          <p:cNvPr id="11" name="Substituent imagine 10" descr="20140317_102952.jpg"/>
          <p:cNvPicPr>
            <a:picLocks noGrp="1" noChangeAspect="1"/>
          </p:cNvPicPr>
          <p:nvPr>
            <p:ph type="pic" sz="quarter" idx="18"/>
          </p:nvPr>
        </p:nvPicPr>
        <p:blipFill>
          <a:blip r:embed="rId2" cstate="print"/>
          <a:srcRect l="1291" r="129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2401" name="Picture 1"/>
          <p:cNvPicPr>
            <a:picLocks noGrp="1" noChangeAspect="1" noChangeArrowheads="1"/>
          </p:cNvPicPr>
          <p:nvPr>
            <p:ph type="pic" sz="quarter" idx="19"/>
          </p:nvPr>
        </p:nvPicPr>
        <p:blipFill>
          <a:blip r:embed="rId3"/>
          <a:srcRect l="1257" r="1257"/>
          <a:stretch>
            <a:fillRect/>
          </a:stretch>
        </p:blipFill>
        <p:spPr bwMode="auto">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stituent conținut 2"/>
          <p:cNvSpPr txBox="1">
            <a:spLocks/>
          </p:cNvSpPr>
          <p:nvPr/>
        </p:nvSpPr>
        <p:spPr>
          <a:xfrm>
            <a:off x="681644" y="849086"/>
            <a:ext cx="4203865" cy="4767943"/>
          </a:xfrm>
          <a:prstGeom prst="rect">
            <a:avLst/>
          </a:prstGeom>
        </p:spPr>
        <p:txBody>
          <a:bodyPr>
            <a:normAutofit/>
          </a:bodyPr>
          <a:lstStyle/>
          <a:p>
            <a:pPr marR="0" lvl="0" algn="just" defTabSz="914400" rtl="0" eaLnBrk="1" fontAlgn="auto" latinLnBrk="0" hangingPunct="1">
              <a:lnSpc>
                <a:spcPct val="100000"/>
              </a:lnSpc>
              <a:spcBef>
                <a:spcPts val="0"/>
              </a:spcBef>
              <a:spcAft>
                <a:spcPts val="0"/>
              </a:spcAft>
              <a:buClrTx/>
              <a:buSzTx/>
              <a:tabLst/>
              <a:defRPr/>
            </a:pPr>
            <a:r>
              <a:rPr lang="ro-RO" sz="1400" b="1" dirty="0" smtClean="0">
                <a:solidFill>
                  <a:schemeClr val="bg2">
                    <a:lumMod val="50000"/>
                  </a:schemeClr>
                </a:solidFill>
                <a:latin typeface="Cambria Math" pitchFamily="18" charset="0"/>
                <a:ea typeface="Cambria Math" pitchFamily="18" charset="0"/>
              </a:rPr>
              <a:t>6.  </a:t>
            </a:r>
            <a:r>
              <a:rPr kumimoji="0" lang="ro-RO" sz="1400" b="1"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Î</a:t>
            </a:r>
            <a:r>
              <a:rPr kumimoji="0" lang="ro-RO" sz="1600" b="1"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MBUNĂTĂȚIREA CONTINUĂ A CALITĂȚII SERVICIILOR EDUCAȚIEI, A</a:t>
            </a:r>
            <a:r>
              <a:rPr kumimoji="0" lang="ro-RO" sz="1600" b="1" i="0" u="none" strike="noStrike" kern="1200" cap="none" spc="0" normalizeH="0" noProof="0" dirty="0" smtClean="0">
                <a:ln>
                  <a:noFill/>
                </a:ln>
                <a:solidFill>
                  <a:schemeClr val="bg2">
                    <a:lumMod val="50000"/>
                  </a:schemeClr>
                </a:solidFill>
                <a:effectLst/>
                <a:uLnTx/>
                <a:uFillTx/>
                <a:latin typeface="Cambria Math" pitchFamily="18" charset="0"/>
                <a:ea typeface="Cambria Math" pitchFamily="18" charset="0"/>
                <a:cs typeface="+mn-cs"/>
              </a:rPr>
              <a:t> </a:t>
            </a:r>
            <a:r>
              <a:rPr kumimoji="0" lang="ro-RO" sz="1600" b="1"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PERFORMANȚELOR, </a:t>
            </a:r>
            <a:r>
              <a:rPr kumimoji="0" lang="ro-RO" sz="16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a constituit și</a:t>
            </a:r>
            <a:r>
              <a:rPr kumimoji="0" lang="ro-RO" sz="1600" b="0" i="0" u="none" strike="noStrike" kern="1200" cap="none" spc="0" normalizeH="0" noProof="0" dirty="0" smtClean="0">
                <a:ln>
                  <a:noFill/>
                </a:ln>
                <a:solidFill>
                  <a:schemeClr val="bg2">
                    <a:lumMod val="50000"/>
                  </a:schemeClr>
                </a:solidFill>
                <a:effectLst/>
                <a:uLnTx/>
                <a:uFillTx/>
                <a:latin typeface="Cambria Math" pitchFamily="18" charset="0"/>
                <a:ea typeface="Cambria Math" pitchFamily="18" charset="0"/>
                <a:cs typeface="+mn-cs"/>
              </a:rPr>
              <a:t> constituie </a:t>
            </a:r>
            <a:r>
              <a:rPr kumimoji="0" lang="ro-RO" sz="16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obiectivul permanent al managerului grădiniței , și se va realiza prin:</a:t>
            </a:r>
          </a:p>
          <a:p>
            <a:pPr marR="0" lvl="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o-RO" sz="16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îmbunătățirea continuă a performanțelor grădiniței, prin programe și proiecte educaționale derulate  </a:t>
            </a:r>
          </a:p>
          <a:p>
            <a:pPr marR="0" lvl="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o-RO" sz="16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evaluarea periodică a criteriilor de evaluare stabilite, pentru a identifica zonele în care trebuie făcute îmbunătățiri</a:t>
            </a:r>
          </a:p>
          <a:p>
            <a:pPr marR="0" lvl="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ro-RO" sz="16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promovarea activităților de prevenire</a:t>
            </a:r>
          </a:p>
          <a:p>
            <a:pPr marR="0" lvl="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o-RO" sz="16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asigurarea unui mediu educațional , a unor servicii de educație, îngrijire și protecție a preșcolarilor, de calitate </a:t>
            </a:r>
          </a:p>
          <a:p>
            <a:pPr marR="0" lvl="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o-RO" sz="16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recunoașterea contribuției fiecărui membru al Grădiniței </a:t>
            </a:r>
            <a:r>
              <a:rPr kumimoji="0" lang="en-US" sz="16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,,MIHAI EMINESCU’’, </a:t>
            </a:r>
            <a:r>
              <a:rPr kumimoji="0" lang="en-US" sz="1600" b="0" i="0" u="none" strike="noStrike" kern="1200" cap="none" spc="0" normalizeH="0" baseline="0" noProof="0" dirty="0" err="1" smtClean="0">
                <a:ln>
                  <a:noFill/>
                </a:ln>
                <a:solidFill>
                  <a:schemeClr val="bg2">
                    <a:lumMod val="50000"/>
                  </a:schemeClr>
                </a:solidFill>
                <a:effectLst/>
                <a:uLnTx/>
                <a:uFillTx/>
                <a:latin typeface="Cambria Math" pitchFamily="18" charset="0"/>
                <a:ea typeface="Cambria Math" pitchFamily="18" charset="0"/>
                <a:cs typeface="+mn-cs"/>
              </a:rPr>
              <a:t>în</a:t>
            </a:r>
            <a:r>
              <a:rPr kumimoji="0" lang="en-US" sz="16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 </a:t>
            </a:r>
            <a:r>
              <a:rPr kumimoji="0" lang="en-US" sz="1600" b="0" i="0" u="none" strike="noStrike" kern="1200" cap="none" spc="0" normalizeH="0" baseline="0" noProof="0" dirty="0" err="1" smtClean="0">
                <a:ln>
                  <a:noFill/>
                </a:ln>
                <a:solidFill>
                  <a:schemeClr val="bg2">
                    <a:lumMod val="50000"/>
                  </a:schemeClr>
                </a:solidFill>
                <a:effectLst/>
                <a:uLnTx/>
                <a:uFillTx/>
                <a:latin typeface="Cambria Math" pitchFamily="18" charset="0"/>
                <a:ea typeface="Cambria Math" pitchFamily="18" charset="0"/>
                <a:cs typeface="+mn-cs"/>
              </a:rPr>
              <a:t>ceea</a:t>
            </a:r>
            <a:r>
              <a:rPr kumimoji="0" lang="en-US" sz="16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 </a:t>
            </a:r>
            <a:r>
              <a:rPr kumimoji="0" lang="en-US" sz="1600" b="0" i="0" u="none" strike="noStrike" kern="1200" cap="none" spc="0" normalizeH="0" baseline="0" noProof="0" dirty="0" err="1" smtClean="0">
                <a:ln>
                  <a:noFill/>
                </a:ln>
                <a:solidFill>
                  <a:schemeClr val="bg2">
                    <a:lumMod val="50000"/>
                  </a:schemeClr>
                </a:solidFill>
                <a:effectLst/>
                <a:uLnTx/>
                <a:uFillTx/>
                <a:latin typeface="Cambria Math" pitchFamily="18" charset="0"/>
                <a:ea typeface="Cambria Math" pitchFamily="18" charset="0"/>
                <a:cs typeface="+mn-cs"/>
              </a:rPr>
              <a:t>ce</a:t>
            </a:r>
            <a:r>
              <a:rPr kumimoji="0" lang="en-US" sz="16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 </a:t>
            </a:r>
            <a:r>
              <a:rPr kumimoji="0" lang="en-US" sz="1600" b="0" i="0" u="none" strike="noStrike" kern="1200" cap="none" spc="0" normalizeH="0" baseline="0" noProof="0" dirty="0" err="1" smtClean="0">
                <a:ln>
                  <a:noFill/>
                </a:ln>
                <a:solidFill>
                  <a:schemeClr val="bg2">
                    <a:lumMod val="50000"/>
                  </a:schemeClr>
                </a:solidFill>
                <a:effectLst/>
                <a:uLnTx/>
                <a:uFillTx/>
                <a:latin typeface="Cambria Math" pitchFamily="18" charset="0"/>
                <a:ea typeface="Cambria Math" pitchFamily="18" charset="0"/>
                <a:cs typeface="+mn-cs"/>
              </a:rPr>
              <a:t>privește</a:t>
            </a:r>
            <a:r>
              <a:rPr kumimoji="0" lang="en-US" sz="16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 </a:t>
            </a:r>
            <a:r>
              <a:rPr kumimoji="0" lang="en-US" sz="1600" b="0" i="0" u="none" strike="noStrike" kern="1200" cap="none" spc="0" normalizeH="0" baseline="0" noProof="0" dirty="0" err="1" smtClean="0">
                <a:ln>
                  <a:noFill/>
                </a:ln>
                <a:solidFill>
                  <a:schemeClr val="bg2">
                    <a:lumMod val="50000"/>
                  </a:schemeClr>
                </a:solidFill>
                <a:effectLst/>
                <a:uLnTx/>
                <a:uFillTx/>
                <a:latin typeface="Cambria Math" pitchFamily="18" charset="0"/>
                <a:ea typeface="Cambria Math" pitchFamily="18" charset="0"/>
                <a:cs typeface="+mn-cs"/>
              </a:rPr>
              <a:t>îmbunătățirea</a:t>
            </a:r>
            <a:r>
              <a:rPr kumimoji="0" lang="en-US" sz="16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 </a:t>
            </a:r>
            <a:r>
              <a:rPr kumimoji="0" lang="en-US" sz="1600" b="0" i="0" u="none" strike="noStrike" kern="1200" cap="none" spc="0" normalizeH="0" baseline="0" noProof="0" dirty="0" err="1" smtClean="0">
                <a:ln>
                  <a:noFill/>
                </a:ln>
                <a:solidFill>
                  <a:schemeClr val="bg2">
                    <a:lumMod val="50000"/>
                  </a:schemeClr>
                </a:solidFill>
                <a:effectLst/>
                <a:uLnTx/>
                <a:uFillTx/>
                <a:latin typeface="Cambria Math" pitchFamily="18" charset="0"/>
                <a:ea typeface="Cambria Math" pitchFamily="18" charset="0"/>
                <a:cs typeface="+mn-cs"/>
              </a:rPr>
              <a:t>continuă</a:t>
            </a:r>
            <a:r>
              <a:rPr kumimoji="0" lang="en-US" sz="16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 a </a:t>
            </a:r>
            <a:r>
              <a:rPr kumimoji="0" lang="en-US" sz="1600" b="0" i="0" u="none" strike="noStrike" kern="1200" cap="none" spc="0" normalizeH="0" baseline="0" noProof="0" dirty="0" err="1" smtClean="0">
                <a:ln>
                  <a:noFill/>
                </a:ln>
                <a:solidFill>
                  <a:schemeClr val="bg2">
                    <a:lumMod val="50000"/>
                  </a:schemeClr>
                </a:solidFill>
                <a:effectLst/>
                <a:uLnTx/>
                <a:uFillTx/>
                <a:latin typeface="Cambria Math" pitchFamily="18" charset="0"/>
                <a:ea typeface="Cambria Math" pitchFamily="18" charset="0"/>
                <a:cs typeface="+mn-cs"/>
              </a:rPr>
              <a:t>proceselor</a:t>
            </a:r>
            <a:r>
              <a:rPr kumimoji="0" lang="en-US" sz="16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 </a:t>
            </a:r>
            <a:r>
              <a:rPr kumimoji="0" lang="en-US" sz="1600" b="0" i="0" u="none" strike="noStrike" kern="1200" cap="none" spc="0" normalizeH="0" baseline="0" noProof="0" dirty="0" err="1" smtClean="0">
                <a:ln>
                  <a:noFill/>
                </a:ln>
                <a:solidFill>
                  <a:schemeClr val="bg2">
                    <a:lumMod val="50000"/>
                  </a:schemeClr>
                </a:solidFill>
                <a:effectLst/>
                <a:uLnTx/>
                <a:uFillTx/>
                <a:latin typeface="Cambria Math" pitchFamily="18" charset="0"/>
                <a:ea typeface="Cambria Math" pitchFamily="18" charset="0"/>
                <a:cs typeface="+mn-cs"/>
              </a:rPr>
              <a:t>grădiniței</a:t>
            </a:r>
            <a:r>
              <a:rPr kumimoji="0" lang="en-US" sz="16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rPr>
              <a:t>.</a:t>
            </a:r>
            <a:endParaRPr kumimoji="0" lang="ro-RO" sz="16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n-cs"/>
            </a:endParaRPr>
          </a:p>
          <a:p>
            <a:pPr marL="347472" marR="0" lvl="0" indent="-347472"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endParaRPr kumimoji="0" lang="ro-RO"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Substituent imagine 10" descr="20140317_104137.jpg"/>
          <p:cNvPicPr>
            <a:picLocks noGrp="1" noChangeAspect="1"/>
          </p:cNvPicPr>
          <p:nvPr>
            <p:ph type="pic" sz="quarter" idx="19"/>
          </p:nvPr>
        </p:nvPicPr>
        <p:blipFill>
          <a:blip r:embed="rId2" cstate="print"/>
          <a:srcRect l="4547" r="4547"/>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Substituent imagine 15" descr="20140317_102755.jpg"/>
          <p:cNvPicPr>
            <a:picLocks noGrp="1" noChangeAspect="1"/>
          </p:cNvPicPr>
          <p:nvPr>
            <p:ph type="pic" sz="quarter" idx="18"/>
          </p:nvPr>
        </p:nvPicPr>
        <p:blipFill>
          <a:blip r:embed="rId3" cstate="print"/>
          <a:srcRect l="1225" r="1225"/>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ubstituent imagine 6" descr="130315_gala_spuvv_0241.jpg"/>
          <p:cNvPicPr>
            <a:picLocks noGrp="1" noChangeAspect="1"/>
          </p:cNvPicPr>
          <p:nvPr>
            <p:ph type="pic" sz="quarter" idx="18"/>
          </p:nvPr>
        </p:nvPicPr>
        <p:blipFill>
          <a:blip r:embed="rId2" cstate="print"/>
          <a:srcRect l="6703" r="6703"/>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Substituent imagine 7" descr="DSC_0645.JPG"/>
          <p:cNvPicPr>
            <a:picLocks noGrp="1" noChangeAspect="1"/>
          </p:cNvPicPr>
          <p:nvPr>
            <p:ph type="pic" sz="quarter" idx="19"/>
          </p:nvPr>
        </p:nvPicPr>
        <p:blipFill>
          <a:blip r:embed="rId3" cstate="print"/>
          <a:srcRect l="6524" r="6524"/>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Substituent conținut 2"/>
          <p:cNvSpPr txBox="1">
            <a:spLocks/>
          </p:cNvSpPr>
          <p:nvPr/>
        </p:nvSpPr>
        <p:spPr>
          <a:xfrm>
            <a:off x="743394" y="632757"/>
            <a:ext cx="4061362" cy="5069774"/>
          </a:xfrm>
          <a:prstGeom prst="rect">
            <a:avLst/>
          </a:prstGeom>
        </p:spPr>
        <p:txBody>
          <a:bodyPr>
            <a:noAutofit/>
          </a:bodyPr>
          <a:lstStyle/>
          <a:p>
            <a:pPr marL="347472" marR="0" lvl="0" indent="-347472" algn="just" defTabSz="914400" rtl="0" eaLnBrk="1" fontAlgn="auto" latinLnBrk="0" hangingPunct="1">
              <a:lnSpc>
                <a:spcPct val="100000"/>
              </a:lnSpc>
              <a:spcAft>
                <a:spcPts val="0"/>
              </a:spcAft>
              <a:buClrTx/>
              <a:buSzTx/>
              <a:buFont typeface="Arial" panose="020B0604020202020204" pitchFamily="34" charset="0"/>
              <a:buNone/>
              <a:tabLst/>
              <a:defRPr/>
            </a:pPr>
            <a:endParaRPr kumimoji="0" lang="ro-RO" sz="1600" b="1"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endParaRPr>
          </a:p>
          <a:p>
            <a:pPr marR="0" lvl="0" algn="just" defTabSz="914400" rtl="0" eaLnBrk="1" fontAlgn="auto" latinLnBrk="0" hangingPunct="1">
              <a:lnSpc>
                <a:spcPct val="100000"/>
              </a:lnSpc>
              <a:spcAft>
                <a:spcPts val="0"/>
              </a:spcAft>
              <a:buClrTx/>
              <a:buSzTx/>
              <a:buFont typeface="Arial" panose="020B0604020202020204" pitchFamily="34" charset="0"/>
              <a:buNone/>
              <a:tabLst/>
              <a:defRPr/>
            </a:pPr>
            <a:r>
              <a:rPr lang="ro-RO" sz="1600" b="1" dirty="0" smtClean="0">
                <a:solidFill>
                  <a:schemeClr val="bg2">
                    <a:lumMod val="50000"/>
                  </a:schemeClr>
                </a:solidFill>
                <a:latin typeface="Cambria Math" pitchFamily="18" charset="0"/>
                <a:ea typeface="Cambria Math" pitchFamily="18" charset="0"/>
              </a:rPr>
              <a:t>7. </a:t>
            </a:r>
            <a:r>
              <a:rPr kumimoji="0" lang="ro-RO" sz="1400" b="1"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rPr>
              <a:t>ABORDAREA FACTUALĂ A PROCESULUI DECIZIONAL</a:t>
            </a:r>
            <a:endParaRPr kumimoji="0" lang="ro-RO" sz="14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endParaRPr>
          </a:p>
          <a:p>
            <a:pPr marR="0" lvl="0" algn="just" defTabSz="914400" rtl="0" eaLnBrk="1" fontAlgn="auto" latinLnBrk="0" hangingPunct="1">
              <a:lnSpc>
                <a:spcPct val="100000"/>
              </a:lnSpc>
              <a:spcAft>
                <a:spcPts val="0"/>
              </a:spcAft>
              <a:buClrTx/>
              <a:buSzTx/>
              <a:tabLst/>
              <a:defRPr/>
            </a:pPr>
            <a:r>
              <a:rPr lang="ro-RO" sz="1400" dirty="0" smtClean="0">
                <a:solidFill>
                  <a:schemeClr val="bg2">
                    <a:lumMod val="50000"/>
                  </a:schemeClr>
                </a:solidFill>
                <a:latin typeface="Cambria Math" pitchFamily="18" charset="0"/>
                <a:ea typeface="Cambria Math" pitchFamily="18" charset="0"/>
              </a:rPr>
              <a:t>        </a:t>
            </a:r>
            <a:r>
              <a:rPr kumimoji="0" lang="ro-RO" sz="14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rPr>
              <a:t>După o analiză obiectivă și concretă a datelor și informațiilor disponibile, s-au luat toate deciziile, la nivelul unității de învățământ. Argumentarea cu date a deciziilor conducerii grădiniței, se face prin:</a:t>
            </a:r>
          </a:p>
          <a:p>
            <a:pPr marR="0" lvl="0" algn="just" defTabSz="914400" rtl="0" eaLnBrk="1" fontAlgn="auto" latinLnBrk="0" hangingPunct="1">
              <a:lnSpc>
                <a:spcPct val="100000"/>
              </a:lnSpc>
              <a:spcAft>
                <a:spcPts val="0"/>
              </a:spcAft>
              <a:buClrTx/>
              <a:buSzTx/>
              <a:buFont typeface="Arial" panose="020B0604020202020204" pitchFamily="34" charset="0"/>
              <a:buChar char="•"/>
              <a:tabLst/>
              <a:defRPr/>
            </a:pPr>
            <a:r>
              <a:rPr kumimoji="0" lang="ro-RO" sz="14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rPr>
              <a:t>asigurarea unui sistem performant de colectare a datelor și informațiilor considerate relevante pentru obiectivele stabilite </a:t>
            </a:r>
          </a:p>
          <a:p>
            <a:pPr marR="0" lvl="0" algn="just" defTabSz="914400" rtl="0" eaLnBrk="1" fontAlgn="auto" latinLnBrk="0" hangingPunct="1">
              <a:lnSpc>
                <a:spcPct val="100000"/>
              </a:lnSpc>
              <a:spcAft>
                <a:spcPts val="0"/>
              </a:spcAft>
              <a:buClrTx/>
              <a:buSzTx/>
              <a:buFont typeface="Arial" panose="020B0604020202020204" pitchFamily="34" charset="0"/>
              <a:buChar char="•"/>
              <a:tabLst/>
              <a:defRPr/>
            </a:pPr>
            <a:r>
              <a:rPr kumimoji="0" lang="ro-RO" sz="14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rPr>
              <a:t>luarea măsurilor necesare pentru ca datele și informațiile să fie suficient de clare, disponibile și accesibile </a:t>
            </a:r>
          </a:p>
          <a:p>
            <a:pPr marR="0" lvl="0" algn="just" defTabSz="914400" rtl="0" eaLnBrk="1" fontAlgn="auto" latinLnBrk="0" hangingPunct="1">
              <a:lnSpc>
                <a:spcPct val="100000"/>
              </a:lnSpc>
              <a:spcAft>
                <a:spcPts val="0"/>
              </a:spcAft>
              <a:buClrTx/>
              <a:buSzTx/>
              <a:buFont typeface="Arial" panose="020B0604020202020204" pitchFamily="34" charset="0"/>
              <a:buChar char="•"/>
              <a:tabLst/>
              <a:defRPr/>
            </a:pPr>
            <a:r>
              <a:rPr kumimoji="0" lang="ro-RO" sz="14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rPr>
              <a:t>analiza datelor și informațiilor utilizând metode corespunzătoare.</a:t>
            </a:r>
            <a:endParaRPr kumimoji="0" lang="ro-RO" sz="1600" b="1"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endParaRPr>
          </a:p>
          <a:p>
            <a:pPr marR="0" lvl="0" algn="just" defTabSz="914400" rtl="0" eaLnBrk="1" fontAlgn="auto" latinLnBrk="0" hangingPunct="1">
              <a:lnSpc>
                <a:spcPct val="100000"/>
              </a:lnSpc>
              <a:spcAft>
                <a:spcPts val="0"/>
              </a:spcAft>
              <a:buClrTx/>
              <a:buSzTx/>
              <a:tabLst/>
              <a:defRPr/>
            </a:pPr>
            <a:r>
              <a:rPr kumimoji="0" lang="ro-RO" sz="1600" b="1"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rPr>
              <a:t>8.</a:t>
            </a:r>
            <a:r>
              <a:rPr kumimoji="0" lang="ro-RO" sz="1600" b="1" i="0" u="none" strike="noStrike" kern="1200" cap="none" spc="0" normalizeH="0" noProof="0" dirty="0" smtClean="0">
                <a:ln>
                  <a:noFill/>
                </a:ln>
                <a:solidFill>
                  <a:schemeClr val="bg2">
                    <a:lumMod val="50000"/>
                  </a:schemeClr>
                </a:solidFill>
                <a:effectLst/>
                <a:uLnTx/>
                <a:uFillTx/>
                <a:latin typeface="Cambria Math" pitchFamily="18" charset="0"/>
                <a:ea typeface="Cambria Math" pitchFamily="18" charset="0"/>
              </a:rPr>
              <a:t> </a:t>
            </a:r>
            <a:r>
              <a:rPr kumimoji="0" lang="ro-RO" sz="1400" b="1"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rPr>
              <a:t>RELAȚII RECIPROC AVANTAJOASE ÎNTRE FURNIZORI ȘI BENEFICIARI</a:t>
            </a:r>
            <a:endParaRPr kumimoji="0" lang="ro-RO" sz="14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endParaRPr>
          </a:p>
          <a:p>
            <a:pPr marR="0" lvl="0" algn="just" defTabSz="914400" rtl="0" eaLnBrk="1" fontAlgn="auto" latinLnBrk="0" hangingPunct="1">
              <a:lnSpc>
                <a:spcPct val="100000"/>
              </a:lnSpc>
              <a:spcAft>
                <a:spcPts val="0"/>
              </a:spcAft>
              <a:buClrTx/>
              <a:buSzTx/>
              <a:tabLst/>
              <a:defRPr/>
            </a:pPr>
            <a:r>
              <a:rPr kumimoji="0" lang="ro-RO" sz="1400" b="0" i="0" u="none" strike="noStrike" kern="1200" cap="none" spc="0" normalizeH="0" noProof="0" dirty="0" smtClean="0">
                <a:ln>
                  <a:noFill/>
                </a:ln>
                <a:solidFill>
                  <a:schemeClr val="bg2">
                    <a:lumMod val="50000"/>
                  </a:schemeClr>
                </a:solidFill>
                <a:effectLst/>
                <a:uLnTx/>
                <a:uFillTx/>
                <a:latin typeface="Cambria Math" pitchFamily="18" charset="0"/>
                <a:ea typeface="Cambria Math" pitchFamily="18" charset="0"/>
              </a:rPr>
              <a:t>            </a:t>
            </a:r>
            <a:r>
              <a:rPr kumimoji="0" lang="ro-RO" sz="14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rPr>
              <a:t>Grădinița </a:t>
            </a:r>
            <a:r>
              <a:rPr kumimoji="0" lang="en-US" sz="14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rPr>
              <a:t>,,MIHAI EMINESCU’’</a:t>
            </a:r>
            <a:r>
              <a:rPr kumimoji="0" lang="ro-RO" sz="14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rPr>
              <a:t>  și partenerii săi, se află permanent într-o relație de interdependență,</a:t>
            </a:r>
            <a:r>
              <a:rPr kumimoji="0" lang="ro-RO" sz="1400" b="0" i="0" u="none" strike="noStrike" kern="1200" cap="none" spc="0" normalizeH="0" noProof="0" dirty="0" smtClean="0">
                <a:ln>
                  <a:noFill/>
                </a:ln>
                <a:solidFill>
                  <a:schemeClr val="bg2">
                    <a:lumMod val="50000"/>
                  </a:schemeClr>
                </a:solidFill>
                <a:effectLst/>
                <a:uLnTx/>
                <a:uFillTx/>
                <a:latin typeface="Cambria Math" pitchFamily="18" charset="0"/>
                <a:ea typeface="Cambria Math" pitchFamily="18" charset="0"/>
              </a:rPr>
              <a:t> </a:t>
            </a:r>
            <a:r>
              <a:rPr kumimoji="0" lang="ro-RO" sz="14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rPr>
              <a:t>pentru a</a:t>
            </a:r>
            <a:r>
              <a:rPr kumimoji="0" lang="ro-RO" sz="1400" b="0" i="0" u="none" strike="noStrike" kern="1200" cap="none" spc="0" normalizeH="0" noProof="0" dirty="0" smtClean="0">
                <a:ln>
                  <a:noFill/>
                </a:ln>
                <a:solidFill>
                  <a:schemeClr val="bg2">
                    <a:lumMod val="50000"/>
                  </a:schemeClr>
                </a:solidFill>
                <a:effectLst/>
                <a:uLnTx/>
                <a:uFillTx/>
                <a:latin typeface="Cambria Math" pitchFamily="18" charset="0"/>
                <a:ea typeface="Cambria Math" pitchFamily="18" charset="0"/>
              </a:rPr>
              <a:t> </a:t>
            </a:r>
            <a:r>
              <a:rPr kumimoji="0" lang="ro-RO" sz="14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rPr>
              <a:t>fi</a:t>
            </a:r>
            <a:r>
              <a:rPr kumimoji="0" lang="ro-RO" sz="1400" b="0" i="0" u="none" strike="noStrike" kern="1200" cap="none" spc="0" normalizeH="0" noProof="0" dirty="0" smtClean="0">
                <a:ln>
                  <a:noFill/>
                </a:ln>
                <a:solidFill>
                  <a:schemeClr val="bg2">
                    <a:lumMod val="50000"/>
                  </a:schemeClr>
                </a:solidFill>
                <a:effectLst/>
                <a:uLnTx/>
                <a:uFillTx/>
                <a:latin typeface="Cambria Math" pitchFamily="18" charset="0"/>
                <a:ea typeface="Cambria Math" pitchFamily="18" charset="0"/>
              </a:rPr>
              <a:t> </a:t>
            </a:r>
            <a:r>
              <a:rPr kumimoji="0" lang="ro-RO" sz="14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rPr>
              <a:t>stimulată capacitatea instituțională de a crea valori.</a:t>
            </a: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713874" y="2387181"/>
            <a:ext cx="10764252" cy="4339650"/>
          </a:xfrm>
          <a:prstGeom prst="rect">
            <a:avLst/>
          </a:prstGeom>
          <a:noFill/>
          <a:ln w="9525">
            <a:noFill/>
            <a:miter lim="800000"/>
            <a:headEnd/>
            <a:tailEnd/>
          </a:ln>
        </p:spPr>
        <p:txBody>
          <a:bodyPr wrap="square">
            <a:spAutoFit/>
          </a:bodyPr>
          <a:lstStyle/>
          <a:p>
            <a:pPr algn="just"/>
            <a:r>
              <a:rPr lang="ro-RO" sz="3200" dirty="0" smtClean="0">
                <a:latin typeface="Calibri" pitchFamily="34" charset="0"/>
              </a:rPr>
              <a:t>	</a:t>
            </a:r>
            <a:r>
              <a:rPr lang="ro-RO" i="1" dirty="0" smtClean="0">
                <a:solidFill>
                  <a:schemeClr val="bg2">
                    <a:lumMod val="50000"/>
                  </a:schemeClr>
                </a:solidFill>
                <a:latin typeface="Cambria Math" pitchFamily="18" charset="0"/>
                <a:ea typeface="Cambria Math" pitchFamily="18" charset="0"/>
              </a:rPr>
              <a:t>Echipa </a:t>
            </a:r>
            <a:r>
              <a:rPr lang="ro-RO" i="1" dirty="0">
                <a:solidFill>
                  <a:schemeClr val="bg2">
                    <a:lumMod val="50000"/>
                  </a:schemeClr>
                </a:solidFill>
                <a:latin typeface="Cambria Math" pitchFamily="18" charset="0"/>
                <a:ea typeface="Cambria Math" pitchFamily="18" charset="0"/>
              </a:rPr>
              <a:t>managerială </a:t>
            </a:r>
            <a:r>
              <a:rPr lang="ro-RO" i="1" dirty="0" smtClean="0">
                <a:solidFill>
                  <a:schemeClr val="bg2">
                    <a:lumMod val="50000"/>
                  </a:schemeClr>
                </a:solidFill>
                <a:latin typeface="Cambria Math" pitchFamily="18" charset="0"/>
                <a:ea typeface="Cambria Math" pitchFamily="18" charset="0"/>
              </a:rPr>
              <a:t>a definit, </a:t>
            </a:r>
            <a:r>
              <a:rPr lang="ro-RO" i="1" dirty="0">
                <a:solidFill>
                  <a:schemeClr val="bg2">
                    <a:lumMod val="50000"/>
                  </a:schemeClr>
                </a:solidFill>
                <a:latin typeface="Cambria Math" pitchFamily="18" charset="0"/>
                <a:ea typeface="Cambria Math" pitchFamily="18" charset="0"/>
              </a:rPr>
              <a:t>încă din momentul </a:t>
            </a:r>
            <a:r>
              <a:rPr lang="ro-RO" i="1" dirty="0" smtClean="0">
                <a:solidFill>
                  <a:schemeClr val="bg2">
                    <a:lumMod val="50000"/>
                  </a:schemeClr>
                </a:solidFill>
                <a:latin typeface="Cambria Math" pitchFamily="18" charset="0"/>
                <a:ea typeface="Cambria Math" pitchFamily="18" charset="0"/>
              </a:rPr>
              <a:t>constituirii, </a:t>
            </a:r>
            <a:r>
              <a:rPr lang="ro-RO" i="1" dirty="0">
                <a:solidFill>
                  <a:schemeClr val="bg2">
                    <a:lumMod val="50000"/>
                  </a:schemeClr>
                </a:solidFill>
                <a:latin typeface="Cambria Math" pitchFamily="18" charset="0"/>
                <a:ea typeface="Cambria Math" pitchFamily="18" charset="0"/>
              </a:rPr>
              <a:t>direcțiile de acțiune, modalitățile de implicare, tipurile de servicii și strategiile concrete în vederea </a:t>
            </a:r>
            <a:r>
              <a:rPr lang="ro-RO" i="1" dirty="0" smtClean="0">
                <a:solidFill>
                  <a:schemeClr val="bg2">
                    <a:lumMod val="50000"/>
                  </a:schemeClr>
                </a:solidFill>
                <a:latin typeface="Cambria Math" pitchFamily="18" charset="0"/>
                <a:ea typeface="Cambria Math" pitchFamily="18" charset="0"/>
              </a:rPr>
              <a:t>realizării </a:t>
            </a:r>
            <a:r>
              <a:rPr lang="ro-RO" i="1" dirty="0">
                <a:solidFill>
                  <a:schemeClr val="bg2">
                    <a:lumMod val="50000"/>
                  </a:schemeClr>
                </a:solidFill>
                <a:latin typeface="Cambria Math" pitchFamily="18" charset="0"/>
                <a:ea typeface="Cambria Math" pitchFamily="18" charset="0"/>
              </a:rPr>
              <a:t>obiectivelor Serviciilor pentru Copii și Familii</a:t>
            </a:r>
            <a:r>
              <a:rPr lang="ro-RO" i="1" dirty="0" smtClean="0">
                <a:solidFill>
                  <a:schemeClr val="bg2">
                    <a:lumMod val="50000"/>
                  </a:schemeClr>
                </a:solidFill>
                <a:latin typeface="Cambria Math" pitchFamily="18" charset="0"/>
                <a:ea typeface="Cambria Math" pitchFamily="18" charset="0"/>
              </a:rPr>
              <a:t>.</a:t>
            </a:r>
          </a:p>
          <a:p>
            <a:pPr algn="just"/>
            <a:endParaRPr lang="ro-RO" sz="1600" i="1" dirty="0" smtClean="0">
              <a:solidFill>
                <a:schemeClr val="bg2">
                  <a:lumMod val="50000"/>
                </a:schemeClr>
              </a:solidFill>
              <a:latin typeface="Cambria Math" pitchFamily="18" charset="0"/>
              <a:ea typeface="Cambria Math" pitchFamily="18" charset="0"/>
            </a:endParaRPr>
          </a:p>
          <a:p>
            <a:pPr algn="just"/>
            <a:endParaRPr lang="ro-RO" sz="1600" i="1" dirty="0" smtClean="0">
              <a:solidFill>
                <a:schemeClr val="bg2">
                  <a:lumMod val="50000"/>
                </a:schemeClr>
              </a:solidFill>
              <a:latin typeface="Cambria Math" pitchFamily="18" charset="0"/>
              <a:ea typeface="Cambria Math" pitchFamily="18" charset="0"/>
            </a:endParaRPr>
          </a:p>
          <a:p>
            <a:pPr algn="just"/>
            <a:endParaRPr lang="ro-RO" sz="1600" i="1" dirty="0" smtClean="0">
              <a:solidFill>
                <a:schemeClr val="bg2">
                  <a:lumMod val="50000"/>
                </a:schemeClr>
              </a:solidFill>
              <a:latin typeface="Cambria Math" pitchFamily="18" charset="0"/>
              <a:ea typeface="Cambria Math" pitchFamily="18" charset="0"/>
            </a:endParaRPr>
          </a:p>
          <a:p>
            <a:pPr algn="just"/>
            <a:endParaRPr lang="ro-RO" sz="1600" i="1" dirty="0" smtClean="0">
              <a:solidFill>
                <a:schemeClr val="bg2">
                  <a:lumMod val="50000"/>
                </a:schemeClr>
              </a:solidFill>
              <a:latin typeface="Cambria Math" pitchFamily="18" charset="0"/>
              <a:ea typeface="Cambria Math" pitchFamily="18" charset="0"/>
            </a:endParaRPr>
          </a:p>
          <a:p>
            <a:pPr algn="just"/>
            <a:endParaRPr lang="ro-RO" sz="1600" i="1" dirty="0" smtClean="0">
              <a:solidFill>
                <a:schemeClr val="bg2">
                  <a:lumMod val="50000"/>
                </a:schemeClr>
              </a:solidFill>
              <a:latin typeface="Cambria Math" pitchFamily="18" charset="0"/>
              <a:ea typeface="Cambria Math" pitchFamily="18" charset="0"/>
            </a:endParaRPr>
          </a:p>
          <a:p>
            <a:pPr algn="just"/>
            <a:endParaRPr lang="ro-RO" sz="1600" i="1" dirty="0" smtClean="0">
              <a:solidFill>
                <a:schemeClr val="bg2">
                  <a:lumMod val="50000"/>
                </a:schemeClr>
              </a:solidFill>
              <a:latin typeface="Cambria Math" pitchFamily="18" charset="0"/>
              <a:ea typeface="Cambria Math" pitchFamily="18" charset="0"/>
            </a:endParaRPr>
          </a:p>
          <a:p>
            <a:pPr algn="just"/>
            <a:endParaRPr lang="ro-RO" sz="1600" dirty="0" smtClean="0">
              <a:solidFill>
                <a:schemeClr val="bg2">
                  <a:lumMod val="50000"/>
                </a:schemeClr>
              </a:solidFill>
              <a:latin typeface="Cambria Math" pitchFamily="18" charset="0"/>
              <a:ea typeface="Cambria Math" pitchFamily="18" charset="0"/>
            </a:endParaRPr>
          </a:p>
          <a:p>
            <a:pPr algn="just"/>
            <a:endParaRPr lang="ro-RO" sz="1600" dirty="0" smtClean="0">
              <a:solidFill>
                <a:schemeClr val="bg2">
                  <a:lumMod val="50000"/>
                </a:schemeClr>
              </a:solidFill>
              <a:latin typeface="Cambria Math" pitchFamily="18" charset="0"/>
              <a:ea typeface="Cambria Math" pitchFamily="18" charset="0"/>
            </a:endParaRPr>
          </a:p>
          <a:p>
            <a:pPr algn="just"/>
            <a:endParaRPr lang="ro-RO" sz="1600" dirty="0" smtClean="0">
              <a:solidFill>
                <a:schemeClr val="bg2">
                  <a:lumMod val="50000"/>
                </a:schemeClr>
              </a:solidFill>
              <a:latin typeface="Cambria Math" pitchFamily="18" charset="0"/>
              <a:ea typeface="Cambria Math" pitchFamily="18" charset="0"/>
            </a:endParaRPr>
          </a:p>
          <a:p>
            <a:pPr algn="just"/>
            <a:endParaRPr lang="ro-RO" sz="1600" dirty="0" smtClean="0">
              <a:solidFill>
                <a:schemeClr val="bg2">
                  <a:lumMod val="50000"/>
                </a:schemeClr>
              </a:solidFill>
              <a:latin typeface="Cambria Math" pitchFamily="18" charset="0"/>
              <a:ea typeface="Cambria Math" pitchFamily="18" charset="0"/>
            </a:endParaRPr>
          </a:p>
          <a:p>
            <a:pPr algn="just"/>
            <a:endParaRPr lang="ro-RO" sz="1600" dirty="0" smtClean="0">
              <a:solidFill>
                <a:schemeClr val="bg2">
                  <a:lumMod val="50000"/>
                </a:schemeClr>
              </a:solidFill>
              <a:latin typeface="Cambria Math" pitchFamily="18" charset="0"/>
              <a:ea typeface="Cambria Math" pitchFamily="18" charset="0"/>
            </a:endParaRPr>
          </a:p>
          <a:p>
            <a:pPr algn="just"/>
            <a:endParaRPr lang="ro-RO" sz="1600" dirty="0" smtClean="0">
              <a:solidFill>
                <a:schemeClr val="bg2">
                  <a:lumMod val="50000"/>
                </a:schemeClr>
              </a:solidFill>
              <a:latin typeface="Cambria Math" pitchFamily="18" charset="0"/>
              <a:ea typeface="Cambria Math" pitchFamily="18" charset="0"/>
            </a:endParaRPr>
          </a:p>
          <a:p>
            <a:pPr algn="just"/>
            <a:endParaRPr lang="ro-RO" sz="1600" dirty="0">
              <a:solidFill>
                <a:schemeClr val="bg2">
                  <a:lumMod val="50000"/>
                </a:schemeClr>
              </a:solidFill>
              <a:latin typeface="Cambria Math" pitchFamily="18" charset="0"/>
              <a:ea typeface="Cambria Math" pitchFamily="18" charset="0"/>
            </a:endParaRPr>
          </a:p>
        </p:txBody>
      </p:sp>
      <p:sp>
        <p:nvSpPr>
          <p:cNvPr id="6" name="Dreptunghi 5"/>
          <p:cNvSpPr/>
          <p:nvPr/>
        </p:nvSpPr>
        <p:spPr>
          <a:xfrm>
            <a:off x="1596338" y="1734529"/>
            <a:ext cx="9197788" cy="461665"/>
          </a:xfrm>
          <a:prstGeom prst="rect">
            <a:avLst/>
          </a:prstGeom>
        </p:spPr>
        <p:txBody>
          <a:bodyPr wrap="square">
            <a:spAutoFit/>
          </a:bodyPr>
          <a:lstStyle/>
          <a:p>
            <a:pPr algn="ctr"/>
            <a:r>
              <a:rPr lang="ro-RO" sz="2400" b="1" i="1" dirty="0" smtClean="0">
                <a:solidFill>
                  <a:schemeClr val="bg2">
                    <a:lumMod val="50000"/>
                  </a:schemeClr>
                </a:solidFill>
                <a:effectLst>
                  <a:outerShdw blurRad="38100" dist="38100" dir="2700000" algn="tl">
                    <a:srgbClr val="000000">
                      <a:alpha val="43137"/>
                    </a:srgbClr>
                  </a:outerShdw>
                </a:effectLst>
                <a:latin typeface="Cambria Math" pitchFamily="18" charset="0"/>
                <a:ea typeface="Cambria Math" pitchFamily="18" charset="0"/>
              </a:rPr>
              <a:t>2. ORGANISMUL DE CONDUCERE</a:t>
            </a:r>
            <a:endParaRPr lang="ro-RO" sz="2400" b="1" i="1" dirty="0">
              <a:effectLst>
                <a:outerShdw blurRad="38100" dist="38100" dir="2700000" algn="tl">
                  <a:srgbClr val="000000">
                    <a:alpha val="43137"/>
                  </a:srgbClr>
                </a:outerShdw>
              </a:effectLst>
            </a:endParaRPr>
          </a:p>
        </p:txBody>
      </p:sp>
      <p:sp>
        <p:nvSpPr>
          <p:cNvPr id="56321" name="Rectangle 1"/>
          <p:cNvSpPr>
            <a:spLocks noChangeArrowheads="1"/>
          </p:cNvSpPr>
          <p:nvPr/>
        </p:nvSpPr>
        <p:spPr bwMode="auto">
          <a:xfrm>
            <a:off x="697832" y="3384884"/>
            <a:ext cx="10796336"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kumimoji="0" lang="ro-RO" sz="1600" b="0" i="0" u="none" strike="noStrike" cap="none" normalizeH="0" baseline="0" dirty="0" smtClean="0">
                <a:ln>
                  <a:noFill/>
                </a:ln>
                <a:solidFill>
                  <a:schemeClr val="bg2">
                    <a:lumMod val="50000"/>
                  </a:schemeClr>
                </a:solidFill>
                <a:effectLst/>
                <a:latin typeface="Cambria Math" pitchFamily="18" charset="0"/>
                <a:ea typeface="Cambria Math" pitchFamily="18" charset="0"/>
                <a:cs typeface="Times New Roman" pitchFamily="18" charset="0"/>
              </a:rPr>
              <a:t>	</a:t>
            </a:r>
            <a:r>
              <a:rPr kumimoji="0" lang="ro-RO" b="0" i="1" u="none" strike="noStrike" cap="none" normalizeH="0" baseline="0" dirty="0" smtClean="0">
                <a:ln>
                  <a:noFill/>
                </a:ln>
                <a:solidFill>
                  <a:schemeClr val="bg2">
                    <a:lumMod val="50000"/>
                  </a:schemeClr>
                </a:solidFill>
                <a:effectLst/>
                <a:latin typeface="Cambria Math" pitchFamily="18" charset="0"/>
                <a:ea typeface="Cambria Math" pitchFamily="18" charset="0"/>
                <a:cs typeface="Times New Roman" pitchFamily="18" charset="0"/>
              </a:rPr>
              <a:t>Întreaga activitate managerială a </a:t>
            </a:r>
            <a:r>
              <a:rPr kumimoji="0" lang="en-US" b="0" i="1" u="none" strike="noStrike" cap="none" normalizeH="0" baseline="0" dirty="0" smtClean="0">
                <a:ln>
                  <a:noFill/>
                </a:ln>
                <a:solidFill>
                  <a:schemeClr val="bg2">
                    <a:lumMod val="50000"/>
                  </a:schemeClr>
                </a:solidFill>
                <a:effectLst/>
                <a:latin typeface="Cambria Math" pitchFamily="18" charset="0"/>
                <a:ea typeface="Cambria Math" pitchFamily="18" charset="0"/>
                <a:cs typeface="Times New Roman" pitchFamily="18" charset="0"/>
              </a:rPr>
              <a:t>Grădiniţei ,,Mihai Eminescu’’, Tg-Jiu, Gorj, a  </a:t>
            </a:r>
            <a:r>
              <a:rPr kumimoji="0" lang="ro-RO" b="0" i="1" u="none" strike="noStrike" cap="none" normalizeH="0" baseline="0" dirty="0" smtClean="0">
                <a:ln>
                  <a:noFill/>
                </a:ln>
                <a:solidFill>
                  <a:schemeClr val="bg2">
                    <a:lumMod val="50000"/>
                  </a:schemeClr>
                </a:solidFill>
                <a:effectLst/>
                <a:latin typeface="Cambria Math" pitchFamily="18" charset="0"/>
                <a:ea typeface="Cambria Math" pitchFamily="18" charset="0"/>
                <a:cs typeface="Times New Roman" pitchFamily="18" charset="0"/>
              </a:rPr>
              <a:t>avut și are ca </a:t>
            </a:r>
            <a:r>
              <a:rPr kumimoji="0" lang="ro-RO" b="1" i="1" u="none" strike="noStrike" cap="none" normalizeH="0" baseline="0" dirty="0" smtClean="0">
                <a:ln>
                  <a:noFill/>
                </a:ln>
                <a:solidFill>
                  <a:schemeClr val="bg2">
                    <a:lumMod val="50000"/>
                  </a:schemeClr>
                </a:solidFill>
                <a:effectLst/>
                <a:latin typeface="Cambria Math" pitchFamily="18" charset="0"/>
                <a:ea typeface="Cambria Math" pitchFamily="18" charset="0"/>
                <a:cs typeface="Times New Roman" pitchFamily="18" charset="0"/>
              </a:rPr>
              <a:t>obiectiv general realizarea unui serviciu educațional de calitate.</a:t>
            </a:r>
            <a:endParaRPr kumimoji="0" lang="ro-RO" b="1" i="1" u="none" strike="noStrike" cap="none" normalizeH="0" baseline="0" dirty="0" smtClean="0">
              <a:ln>
                <a:noFill/>
              </a:ln>
              <a:solidFill>
                <a:schemeClr val="bg2">
                  <a:lumMod val="50000"/>
                </a:schemeClr>
              </a:solidFill>
              <a:effectLst/>
              <a:latin typeface="Cambria Math" pitchFamily="18" charset="0"/>
              <a:ea typeface="Cambria Math" pitchFamily="18" charset="0"/>
            </a:endParaRPr>
          </a:p>
          <a:p>
            <a:pPr marL="0" marR="0" lvl="0" indent="0" algn="just" defTabSz="914400" rtl="0" eaLnBrk="0" fontAlgn="base" latinLnBrk="0" hangingPunct="0">
              <a:lnSpc>
                <a:spcPct val="100000"/>
              </a:lnSpc>
              <a:spcBef>
                <a:spcPct val="0"/>
              </a:spcBef>
              <a:spcAft>
                <a:spcPct val="0"/>
              </a:spcAft>
              <a:buClrTx/>
              <a:buSzTx/>
              <a:tabLst/>
            </a:pPr>
            <a:r>
              <a:rPr kumimoji="0" lang="ro-RO" b="0" i="1" u="none" strike="noStrike" cap="none" normalizeH="0" baseline="0" dirty="0" smtClean="0">
                <a:ln>
                  <a:noFill/>
                </a:ln>
                <a:solidFill>
                  <a:schemeClr val="bg2">
                    <a:lumMod val="50000"/>
                  </a:schemeClr>
                </a:solidFill>
                <a:effectLst/>
                <a:latin typeface="Cambria Math" pitchFamily="18" charset="0"/>
                <a:ea typeface="Cambria Math" pitchFamily="18" charset="0"/>
                <a:cs typeface="Times New Roman" pitchFamily="18" charset="0"/>
              </a:rPr>
              <a:t>	Pentru realizarea calității în educație, întreaga activitate managerială a fost concepută și realizată în vederea </a:t>
            </a:r>
            <a:r>
              <a:rPr kumimoji="0" lang="ro-RO" b="1" i="1" u="none" strike="noStrike" cap="none" normalizeH="0" baseline="0" dirty="0" smtClean="0">
                <a:ln>
                  <a:noFill/>
                </a:ln>
                <a:solidFill>
                  <a:schemeClr val="bg2">
                    <a:lumMod val="50000"/>
                  </a:schemeClr>
                </a:solidFill>
                <a:effectLst/>
                <a:latin typeface="Cambria Math" pitchFamily="18" charset="0"/>
                <a:ea typeface="Cambria Math" pitchFamily="18" charset="0"/>
                <a:cs typeface="Times New Roman" pitchFamily="18" charset="0"/>
              </a:rPr>
              <a:t>optimizării procesului instructiv-educativ, creșterii eficienței manageriale, metodice și profesionale a cadrelor didactice. </a:t>
            </a:r>
            <a:endParaRPr kumimoji="0" lang="ro-RO" b="1" i="1" u="none" strike="noStrike" cap="none" normalizeH="0" baseline="0" dirty="0" smtClean="0">
              <a:ln>
                <a:noFill/>
              </a:ln>
              <a:solidFill>
                <a:schemeClr val="bg2">
                  <a:lumMod val="50000"/>
                </a:schemeClr>
              </a:solidFill>
              <a:effectLst/>
              <a:latin typeface="Cambria Math" pitchFamily="18" charset="0"/>
              <a:ea typeface="Cambria Math"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a:spLocks noGrp="1"/>
          </p:cNvSpPr>
          <p:nvPr>
            <p:ph idx="1"/>
          </p:nvPr>
        </p:nvSpPr>
        <p:spPr>
          <a:xfrm>
            <a:off x="593558" y="1203159"/>
            <a:ext cx="10812379" cy="5654842"/>
          </a:xfrm>
        </p:spPr>
        <p:txBody>
          <a:bodyPr>
            <a:normAutofit fontScale="62500" lnSpcReduction="20000"/>
          </a:bodyPr>
          <a:lstStyle/>
          <a:p>
            <a:pPr marL="0" lvl="0" indent="0" algn="just" fontAlgn="base">
              <a:spcBef>
                <a:spcPct val="0"/>
              </a:spcBef>
              <a:spcAft>
                <a:spcPct val="0"/>
              </a:spcAft>
              <a:buNone/>
            </a:pPr>
            <a:r>
              <a:rPr lang="ro-RO" dirty="0" smtClean="0">
                <a:solidFill>
                  <a:schemeClr val="bg2">
                    <a:lumMod val="50000"/>
                  </a:schemeClr>
                </a:solidFill>
                <a:latin typeface="Cambria Math" pitchFamily="18" charset="0"/>
                <a:ea typeface="Cambria Math" pitchFamily="18" charset="0"/>
                <a:cs typeface="Times New Roman" pitchFamily="18" charset="0"/>
              </a:rPr>
              <a:t>	</a:t>
            </a:r>
            <a:r>
              <a:rPr lang="ro-RO" sz="2900" dirty="0" smtClean="0">
                <a:solidFill>
                  <a:schemeClr val="bg2">
                    <a:lumMod val="50000"/>
                  </a:schemeClr>
                </a:solidFill>
                <a:latin typeface="Cambria Math" pitchFamily="18" charset="0"/>
                <a:ea typeface="Cambria Math" pitchFamily="18" charset="0"/>
                <a:cs typeface="Times New Roman" pitchFamily="18" charset="0"/>
              </a:rPr>
              <a:t>În acest sens, au fost elaborate </a:t>
            </a:r>
            <a:r>
              <a:rPr lang="ro-RO" sz="2900" b="1" dirty="0" smtClean="0">
                <a:solidFill>
                  <a:srgbClr val="0070C0"/>
                </a:solidFill>
                <a:latin typeface="Cambria Math" pitchFamily="18" charset="0"/>
                <a:ea typeface="Cambria Math" pitchFamily="18" charset="0"/>
                <a:cs typeface="Times New Roman" pitchFamily="18" charset="0"/>
              </a:rPr>
              <a:t>DOCUMENTELE DE PROIECTARE MANAGERIALĂ</a:t>
            </a:r>
            <a:r>
              <a:rPr lang="ro-RO" sz="2900" dirty="0" smtClean="0">
                <a:solidFill>
                  <a:schemeClr val="bg2">
                    <a:lumMod val="50000"/>
                  </a:schemeClr>
                </a:solidFill>
                <a:latin typeface="Cambria Math" pitchFamily="18" charset="0"/>
                <a:ea typeface="Cambria Math" pitchFamily="18" charset="0"/>
                <a:cs typeface="Times New Roman" pitchFamily="18" charset="0"/>
              </a:rPr>
              <a:t>:</a:t>
            </a:r>
          </a:p>
          <a:p>
            <a:pPr marL="0" lvl="0" indent="0" algn="just" fontAlgn="base">
              <a:spcBef>
                <a:spcPct val="0"/>
              </a:spcBef>
              <a:spcAft>
                <a:spcPct val="0"/>
              </a:spcAft>
              <a:buNone/>
            </a:pPr>
            <a:endParaRPr lang="ro-RO" sz="2900" dirty="0" smtClean="0">
              <a:solidFill>
                <a:schemeClr val="bg2">
                  <a:lumMod val="50000"/>
                </a:schemeClr>
              </a:solidFill>
              <a:latin typeface="Cambria Math" pitchFamily="18" charset="0"/>
              <a:ea typeface="Cambria Math" pitchFamily="18" charset="0"/>
            </a:endParaRPr>
          </a:p>
          <a:p>
            <a:pPr marL="0" lvl="0" indent="0" algn="just" eaLnBrk="0" fontAlgn="base" hangingPunct="0">
              <a:spcBef>
                <a:spcPct val="0"/>
              </a:spcBef>
              <a:spcAft>
                <a:spcPct val="0"/>
              </a:spcAft>
              <a:buFont typeface="Wingdings" pitchFamily="2" charset="2"/>
              <a:buChar char=""/>
            </a:pPr>
            <a:r>
              <a:rPr lang="en-US" sz="2900" i="1" dirty="0" smtClean="0">
                <a:solidFill>
                  <a:schemeClr val="bg2">
                    <a:lumMod val="50000"/>
                  </a:schemeClr>
                </a:solidFill>
                <a:latin typeface="Cambria Math" pitchFamily="18" charset="0"/>
                <a:ea typeface="Cambria Math" pitchFamily="18" charset="0"/>
                <a:cs typeface="Times New Roman" pitchFamily="18" charset="0"/>
              </a:rPr>
              <a:t>Regulamentul de Ordine </a:t>
            </a:r>
            <a:r>
              <a:rPr lang="en-US" sz="2900" i="1" dirty="0" err="1" smtClean="0">
                <a:solidFill>
                  <a:schemeClr val="bg2">
                    <a:lumMod val="50000"/>
                  </a:schemeClr>
                </a:solidFill>
                <a:latin typeface="Cambria Math" pitchFamily="18" charset="0"/>
                <a:ea typeface="Cambria Math" pitchFamily="18" charset="0"/>
                <a:cs typeface="Times New Roman" pitchFamily="18" charset="0"/>
              </a:rPr>
              <a:t>Interioară</a:t>
            </a:r>
            <a:r>
              <a:rPr lang="en-US" sz="2900" i="1" dirty="0" smtClean="0">
                <a:solidFill>
                  <a:schemeClr val="bg2">
                    <a:lumMod val="50000"/>
                  </a:schemeClr>
                </a:solidFill>
                <a:latin typeface="Cambria Math" pitchFamily="18" charset="0"/>
                <a:ea typeface="Cambria Math" pitchFamily="18" charset="0"/>
                <a:cs typeface="Times New Roman" pitchFamily="18" charset="0"/>
              </a:rPr>
              <a:t> al grădiniței;</a:t>
            </a:r>
            <a:endParaRPr lang="ro-RO" sz="2900" i="1" dirty="0" smtClean="0">
              <a:solidFill>
                <a:schemeClr val="bg2">
                  <a:lumMod val="50000"/>
                </a:schemeClr>
              </a:solidFill>
              <a:latin typeface="Cambria Math" pitchFamily="18" charset="0"/>
              <a:ea typeface="Cambria Math" pitchFamily="18" charset="0"/>
              <a:cs typeface="Times New Roman" pitchFamily="18" charset="0"/>
            </a:endParaRPr>
          </a:p>
          <a:p>
            <a:pPr marL="0" lvl="0" indent="0" algn="just" eaLnBrk="0" fontAlgn="base" hangingPunct="0">
              <a:spcBef>
                <a:spcPct val="0"/>
              </a:spcBef>
              <a:spcAft>
                <a:spcPct val="0"/>
              </a:spcAft>
              <a:buFont typeface="Wingdings" pitchFamily="2" charset="2"/>
              <a:buChar char=""/>
            </a:pPr>
            <a:r>
              <a:rPr lang="en-US" sz="2900" i="1" dirty="0" smtClean="0">
                <a:solidFill>
                  <a:schemeClr val="bg2">
                    <a:lumMod val="50000"/>
                  </a:schemeClr>
                </a:solidFill>
                <a:latin typeface="Cambria Math" pitchFamily="18" charset="0"/>
                <a:ea typeface="Cambria Math" pitchFamily="18" charset="0"/>
                <a:cs typeface="Times New Roman" pitchFamily="18" charset="0"/>
              </a:rPr>
              <a:t>Programul managerial </a:t>
            </a:r>
            <a:r>
              <a:rPr lang="en-US" sz="2900" i="1" dirty="0" err="1" smtClean="0">
                <a:solidFill>
                  <a:schemeClr val="bg2">
                    <a:lumMod val="50000"/>
                  </a:schemeClr>
                </a:solidFill>
                <a:latin typeface="Cambria Math" pitchFamily="18" charset="0"/>
                <a:ea typeface="Cambria Math" pitchFamily="18" charset="0"/>
                <a:cs typeface="Times New Roman" pitchFamily="18" charset="0"/>
              </a:rPr>
              <a:t>unic</a:t>
            </a:r>
            <a:r>
              <a:rPr lang="en-US" sz="2900" i="1" dirty="0" smtClean="0">
                <a:solidFill>
                  <a:schemeClr val="bg2">
                    <a:lumMod val="50000"/>
                  </a:schemeClr>
                </a:solidFill>
                <a:latin typeface="Cambria Math" pitchFamily="18" charset="0"/>
                <a:ea typeface="Cambria Math" pitchFamily="18" charset="0"/>
                <a:cs typeface="Times New Roman" pitchFamily="18" charset="0"/>
              </a:rPr>
              <a:t>, pentru anul școlar 2013-2014;</a:t>
            </a:r>
            <a:endParaRPr lang="ro-RO" sz="2900" i="1" dirty="0" smtClean="0">
              <a:solidFill>
                <a:schemeClr val="bg2">
                  <a:lumMod val="50000"/>
                </a:schemeClr>
              </a:solidFill>
              <a:latin typeface="Cambria Math" pitchFamily="18" charset="0"/>
              <a:ea typeface="Cambria Math" pitchFamily="18" charset="0"/>
              <a:cs typeface="Times New Roman" pitchFamily="18" charset="0"/>
            </a:endParaRPr>
          </a:p>
          <a:p>
            <a:pPr marL="0" lvl="0" indent="0" algn="just" eaLnBrk="0" fontAlgn="base" hangingPunct="0">
              <a:spcBef>
                <a:spcPct val="0"/>
              </a:spcBef>
              <a:spcAft>
                <a:spcPct val="0"/>
              </a:spcAft>
              <a:buFont typeface="Wingdings" pitchFamily="2" charset="2"/>
              <a:buChar char=""/>
            </a:pPr>
            <a:r>
              <a:rPr lang="en-US" sz="2900" i="1" dirty="0" smtClean="0">
                <a:solidFill>
                  <a:schemeClr val="bg2">
                    <a:lumMod val="50000"/>
                  </a:schemeClr>
                </a:solidFill>
                <a:latin typeface="Cambria Math" pitchFamily="18" charset="0"/>
                <a:ea typeface="Cambria Math" pitchFamily="18" charset="0"/>
                <a:cs typeface="Times New Roman" pitchFamily="18" charset="0"/>
              </a:rPr>
              <a:t>Programul managerial pentru </a:t>
            </a:r>
            <a:r>
              <a:rPr lang="en-US" sz="2900" i="1" dirty="0" err="1" smtClean="0">
                <a:solidFill>
                  <a:schemeClr val="bg2">
                    <a:lumMod val="50000"/>
                  </a:schemeClr>
                </a:solidFill>
                <a:latin typeface="Cambria Math" pitchFamily="18" charset="0"/>
                <a:ea typeface="Cambria Math" pitchFamily="18" charset="0"/>
                <a:cs typeface="Times New Roman" pitchFamily="18" charset="0"/>
              </a:rPr>
              <a:t>semestrul</a:t>
            </a:r>
            <a:r>
              <a:rPr lang="en-US" sz="2900" i="1" dirty="0" smtClean="0">
                <a:solidFill>
                  <a:schemeClr val="bg2">
                    <a:lumMod val="50000"/>
                  </a:schemeClr>
                </a:solidFill>
                <a:latin typeface="Cambria Math" pitchFamily="18" charset="0"/>
                <a:ea typeface="Cambria Math" pitchFamily="18" charset="0"/>
                <a:cs typeface="Times New Roman" pitchFamily="18" charset="0"/>
              </a:rPr>
              <a:t> I şi pentru </a:t>
            </a:r>
            <a:r>
              <a:rPr lang="en-US" sz="2900" i="1" dirty="0" err="1" smtClean="0">
                <a:solidFill>
                  <a:schemeClr val="bg2">
                    <a:lumMod val="50000"/>
                  </a:schemeClr>
                </a:solidFill>
                <a:latin typeface="Cambria Math" pitchFamily="18" charset="0"/>
                <a:ea typeface="Cambria Math" pitchFamily="18" charset="0"/>
                <a:cs typeface="Times New Roman" pitchFamily="18" charset="0"/>
              </a:rPr>
              <a:t>semestrul</a:t>
            </a:r>
            <a:r>
              <a:rPr lang="en-US" sz="2900" i="1" dirty="0" smtClean="0">
                <a:solidFill>
                  <a:schemeClr val="bg2">
                    <a:lumMod val="50000"/>
                  </a:schemeClr>
                </a:solidFill>
                <a:latin typeface="Cambria Math" pitchFamily="18" charset="0"/>
                <a:ea typeface="Cambria Math" pitchFamily="18" charset="0"/>
                <a:cs typeface="Times New Roman" pitchFamily="18" charset="0"/>
              </a:rPr>
              <a:t> al II-lea, al anului școlar 2013-2014</a:t>
            </a:r>
            <a:endParaRPr lang="ro-RO" sz="2900" i="1" dirty="0" smtClean="0">
              <a:solidFill>
                <a:schemeClr val="bg2">
                  <a:lumMod val="50000"/>
                </a:schemeClr>
              </a:solidFill>
              <a:latin typeface="Cambria Math" pitchFamily="18" charset="0"/>
              <a:ea typeface="Cambria Math" pitchFamily="18" charset="0"/>
              <a:cs typeface="Times New Roman" pitchFamily="18" charset="0"/>
            </a:endParaRPr>
          </a:p>
          <a:p>
            <a:pPr marL="0" lvl="0" indent="0" algn="just" eaLnBrk="0" fontAlgn="base" hangingPunct="0">
              <a:spcBef>
                <a:spcPct val="0"/>
              </a:spcBef>
              <a:spcAft>
                <a:spcPct val="0"/>
              </a:spcAft>
              <a:buFont typeface="Wingdings" pitchFamily="2" charset="2"/>
              <a:buChar char=""/>
            </a:pPr>
            <a:r>
              <a:rPr lang="en-US" sz="2900" i="1" dirty="0" smtClean="0">
                <a:solidFill>
                  <a:schemeClr val="bg2">
                    <a:lumMod val="50000"/>
                  </a:schemeClr>
                </a:solidFill>
                <a:latin typeface="Cambria Math" pitchFamily="18" charset="0"/>
                <a:ea typeface="Cambria Math" pitchFamily="18" charset="0"/>
                <a:cs typeface="Times New Roman" pitchFamily="18" charset="0"/>
              </a:rPr>
              <a:t>Strategiile de realizare a Programului managerial pentru anul școlar 2013-2014;</a:t>
            </a:r>
            <a:endParaRPr lang="ro-RO" sz="2900" i="1" dirty="0" smtClean="0">
              <a:solidFill>
                <a:schemeClr val="bg2">
                  <a:lumMod val="50000"/>
                </a:schemeClr>
              </a:solidFill>
              <a:latin typeface="Cambria Math" pitchFamily="18" charset="0"/>
              <a:ea typeface="Cambria Math" pitchFamily="18" charset="0"/>
              <a:cs typeface="Times New Roman" pitchFamily="18" charset="0"/>
            </a:endParaRPr>
          </a:p>
          <a:p>
            <a:pPr marL="0" lvl="0" indent="0" algn="just" eaLnBrk="0" fontAlgn="base" hangingPunct="0">
              <a:spcBef>
                <a:spcPct val="0"/>
              </a:spcBef>
              <a:spcAft>
                <a:spcPct val="0"/>
              </a:spcAft>
              <a:buFont typeface="Wingdings" pitchFamily="2" charset="2"/>
              <a:buChar char=""/>
            </a:pPr>
            <a:r>
              <a:rPr lang="ro-RO" sz="2900" i="1" dirty="0" smtClean="0">
                <a:solidFill>
                  <a:schemeClr val="bg2">
                    <a:lumMod val="50000"/>
                  </a:schemeClr>
                </a:solidFill>
                <a:latin typeface="Cambria Math" pitchFamily="18" charset="0"/>
                <a:ea typeface="Cambria Math" pitchFamily="18" charset="0"/>
                <a:cs typeface="Times New Roman" pitchFamily="18" charset="0"/>
              </a:rPr>
              <a:t>P</a:t>
            </a:r>
            <a:r>
              <a:rPr lang="en-US" sz="2900" i="1" dirty="0" err="1" smtClean="0">
                <a:solidFill>
                  <a:schemeClr val="bg2">
                    <a:lumMod val="50000"/>
                  </a:schemeClr>
                </a:solidFill>
                <a:latin typeface="Cambria Math" pitchFamily="18" charset="0"/>
                <a:ea typeface="Cambria Math" pitchFamily="18" charset="0"/>
                <a:cs typeface="Times New Roman" pitchFamily="18" charset="0"/>
              </a:rPr>
              <a:t>lanul</a:t>
            </a:r>
            <a:r>
              <a:rPr lang="en-US" sz="2900" i="1" dirty="0" smtClean="0">
                <a:solidFill>
                  <a:schemeClr val="bg2">
                    <a:lumMod val="50000"/>
                  </a:schemeClr>
                </a:solidFill>
                <a:latin typeface="Cambria Math" pitchFamily="18" charset="0"/>
                <a:ea typeface="Cambria Math" pitchFamily="18" charset="0"/>
                <a:cs typeface="Times New Roman" pitchFamily="18" charset="0"/>
              </a:rPr>
              <a:t> de muncă privind activitatea de </a:t>
            </a:r>
            <a:r>
              <a:rPr lang="en-US" sz="2900" i="1" dirty="0" err="1" smtClean="0">
                <a:solidFill>
                  <a:schemeClr val="bg2">
                    <a:lumMod val="50000"/>
                  </a:schemeClr>
                </a:solidFill>
                <a:latin typeface="Cambria Math" pitchFamily="18" charset="0"/>
                <a:ea typeface="Cambria Math" pitchFamily="18" charset="0"/>
                <a:cs typeface="Times New Roman" pitchFamily="18" charset="0"/>
              </a:rPr>
              <a:t>îndrumare</a:t>
            </a:r>
            <a:r>
              <a:rPr lang="en-US" sz="2900" i="1" dirty="0" smtClean="0">
                <a:solidFill>
                  <a:schemeClr val="bg2">
                    <a:lumMod val="50000"/>
                  </a:schemeClr>
                </a:solidFill>
                <a:latin typeface="Cambria Math" pitchFamily="18" charset="0"/>
                <a:ea typeface="Cambria Math" pitchFamily="18" charset="0"/>
                <a:cs typeface="Times New Roman" pitchFamily="18" charset="0"/>
              </a:rPr>
              <a:t> și control pe </a:t>
            </a:r>
            <a:r>
              <a:rPr lang="en-US" sz="2900" i="1" dirty="0" err="1" smtClean="0">
                <a:solidFill>
                  <a:schemeClr val="bg2">
                    <a:lumMod val="50000"/>
                  </a:schemeClr>
                </a:solidFill>
                <a:latin typeface="Cambria Math" pitchFamily="18" charset="0"/>
                <a:ea typeface="Cambria Math" pitchFamily="18" charset="0"/>
                <a:cs typeface="Times New Roman" pitchFamily="18" charset="0"/>
              </a:rPr>
              <a:t>semestrul</a:t>
            </a:r>
            <a:r>
              <a:rPr lang="en-US" sz="2900" i="1" dirty="0" smtClean="0">
                <a:solidFill>
                  <a:schemeClr val="bg2">
                    <a:lumMod val="50000"/>
                  </a:schemeClr>
                </a:solidFill>
                <a:latin typeface="Cambria Math" pitchFamily="18" charset="0"/>
                <a:ea typeface="Cambria Math" pitchFamily="18" charset="0"/>
                <a:cs typeface="Times New Roman" pitchFamily="18" charset="0"/>
              </a:rPr>
              <a:t> I şi </a:t>
            </a:r>
            <a:r>
              <a:rPr lang="en-US" sz="2900" i="1" dirty="0" err="1" smtClean="0">
                <a:solidFill>
                  <a:schemeClr val="bg2">
                    <a:lumMod val="50000"/>
                  </a:schemeClr>
                </a:solidFill>
                <a:latin typeface="Cambria Math" pitchFamily="18" charset="0"/>
                <a:ea typeface="Cambria Math" pitchFamily="18" charset="0"/>
                <a:cs typeface="Times New Roman" pitchFamily="18" charset="0"/>
              </a:rPr>
              <a:t>semestrul</a:t>
            </a:r>
            <a:r>
              <a:rPr lang="en-US" sz="2900" i="1" dirty="0" smtClean="0">
                <a:solidFill>
                  <a:schemeClr val="bg2">
                    <a:lumMod val="50000"/>
                  </a:schemeClr>
                </a:solidFill>
                <a:latin typeface="Cambria Math" pitchFamily="18" charset="0"/>
                <a:ea typeface="Cambria Math" pitchFamily="18" charset="0"/>
                <a:cs typeface="Times New Roman" pitchFamily="18" charset="0"/>
              </a:rPr>
              <a:t> al II-</a:t>
            </a:r>
            <a:r>
              <a:rPr lang="en-US" sz="2900" i="1" dirty="0" err="1" smtClean="0">
                <a:solidFill>
                  <a:schemeClr val="bg2">
                    <a:lumMod val="50000"/>
                  </a:schemeClr>
                </a:solidFill>
                <a:latin typeface="Cambria Math" pitchFamily="18" charset="0"/>
                <a:ea typeface="Cambria Math" pitchFamily="18" charset="0"/>
                <a:cs typeface="Times New Roman" pitchFamily="18" charset="0"/>
              </a:rPr>
              <a:t>lea,al</a:t>
            </a:r>
            <a:r>
              <a:rPr lang="en-US" sz="2900" i="1" dirty="0" smtClean="0">
                <a:solidFill>
                  <a:schemeClr val="bg2">
                    <a:lumMod val="50000"/>
                  </a:schemeClr>
                </a:solidFill>
                <a:latin typeface="Cambria Math" pitchFamily="18" charset="0"/>
                <a:ea typeface="Cambria Math" pitchFamily="18" charset="0"/>
                <a:cs typeface="Times New Roman" pitchFamily="18" charset="0"/>
              </a:rPr>
              <a:t> anului școlar 2013-2014;</a:t>
            </a:r>
            <a:endParaRPr lang="ro-RO" sz="2900" i="1" dirty="0" smtClean="0">
              <a:solidFill>
                <a:schemeClr val="bg2">
                  <a:lumMod val="50000"/>
                </a:schemeClr>
              </a:solidFill>
              <a:latin typeface="Cambria Math" pitchFamily="18" charset="0"/>
              <a:ea typeface="Cambria Math" pitchFamily="18" charset="0"/>
              <a:cs typeface="Times New Roman" pitchFamily="18" charset="0"/>
            </a:endParaRPr>
          </a:p>
          <a:p>
            <a:pPr marL="0" lvl="0" indent="0" algn="just" eaLnBrk="0" fontAlgn="base" hangingPunct="0">
              <a:spcBef>
                <a:spcPct val="0"/>
              </a:spcBef>
              <a:spcAft>
                <a:spcPct val="0"/>
              </a:spcAft>
              <a:buFont typeface="Wingdings" pitchFamily="2" charset="2"/>
              <a:buChar char=""/>
            </a:pPr>
            <a:r>
              <a:rPr lang="en-US" sz="2900" i="1" dirty="0" smtClean="0">
                <a:solidFill>
                  <a:schemeClr val="bg2">
                    <a:lumMod val="50000"/>
                  </a:schemeClr>
                </a:solidFill>
                <a:latin typeface="Cambria Math" pitchFamily="18" charset="0"/>
                <a:ea typeface="Cambria Math" pitchFamily="18" charset="0"/>
                <a:cs typeface="Times New Roman" pitchFamily="18" charset="0"/>
              </a:rPr>
              <a:t>Planul de muncă </a:t>
            </a:r>
            <a:r>
              <a:rPr lang="en-US" sz="2900" i="1" dirty="0" err="1" smtClean="0">
                <a:solidFill>
                  <a:schemeClr val="bg2">
                    <a:lumMod val="50000"/>
                  </a:schemeClr>
                </a:solidFill>
                <a:latin typeface="Cambria Math" pitchFamily="18" charset="0"/>
                <a:ea typeface="Cambria Math" pitchFamily="18" charset="0"/>
                <a:cs typeface="Times New Roman" pitchFamily="18" charset="0"/>
              </a:rPr>
              <a:t>săptămânal</a:t>
            </a:r>
            <a:r>
              <a:rPr lang="en-US" sz="2900" i="1" dirty="0" smtClean="0">
                <a:solidFill>
                  <a:schemeClr val="bg2">
                    <a:lumMod val="50000"/>
                  </a:schemeClr>
                </a:solidFill>
                <a:latin typeface="Cambria Math" pitchFamily="18" charset="0"/>
                <a:ea typeface="Cambria Math" pitchFamily="18" charset="0"/>
                <a:cs typeface="Times New Roman" pitchFamily="18" charset="0"/>
              </a:rPr>
              <a:t> și Planul de muncă zilnic;</a:t>
            </a:r>
            <a:endParaRPr lang="ro-RO" sz="2900" i="1" dirty="0" smtClean="0">
              <a:solidFill>
                <a:schemeClr val="bg2">
                  <a:lumMod val="50000"/>
                </a:schemeClr>
              </a:solidFill>
              <a:latin typeface="Cambria Math" pitchFamily="18" charset="0"/>
              <a:ea typeface="Cambria Math" pitchFamily="18" charset="0"/>
              <a:cs typeface="Times New Roman" pitchFamily="18" charset="0"/>
            </a:endParaRPr>
          </a:p>
          <a:p>
            <a:pPr marL="0" lvl="0" indent="0" algn="just" eaLnBrk="0" fontAlgn="base" hangingPunct="0">
              <a:spcBef>
                <a:spcPct val="0"/>
              </a:spcBef>
              <a:spcAft>
                <a:spcPct val="0"/>
              </a:spcAft>
              <a:buFont typeface="Wingdings" pitchFamily="2" charset="2"/>
              <a:buChar char=""/>
            </a:pPr>
            <a:r>
              <a:rPr lang="en-US" sz="2900" i="1" dirty="0" smtClean="0">
                <a:solidFill>
                  <a:schemeClr val="bg2">
                    <a:lumMod val="50000"/>
                  </a:schemeClr>
                </a:solidFill>
                <a:latin typeface="Cambria Math" pitchFamily="18" charset="0"/>
                <a:ea typeface="Cambria Math" pitchFamily="18" charset="0"/>
                <a:cs typeface="Times New Roman" pitchFamily="18" charset="0"/>
              </a:rPr>
              <a:t>Tematica pentru </a:t>
            </a:r>
            <a:r>
              <a:rPr lang="en-US" sz="2900" i="1" dirty="0" err="1" smtClean="0">
                <a:solidFill>
                  <a:schemeClr val="bg2">
                    <a:lumMod val="50000"/>
                  </a:schemeClr>
                </a:solidFill>
                <a:latin typeface="Cambria Math" pitchFamily="18" charset="0"/>
                <a:ea typeface="Cambria Math" pitchFamily="18" charset="0"/>
                <a:cs typeface="Times New Roman" pitchFamily="18" charset="0"/>
              </a:rPr>
              <a:t>ședintele</a:t>
            </a:r>
            <a:r>
              <a:rPr lang="en-US" sz="2900" i="1" dirty="0" smtClean="0">
                <a:solidFill>
                  <a:schemeClr val="bg2">
                    <a:lumMod val="50000"/>
                  </a:schemeClr>
                </a:solidFill>
                <a:latin typeface="Cambria Math" pitchFamily="18" charset="0"/>
                <a:ea typeface="Cambria Math" pitchFamily="18" charset="0"/>
                <a:cs typeface="Times New Roman" pitchFamily="18" charset="0"/>
              </a:rPr>
              <a:t> Consiliului Profesoral, Consiliului de </a:t>
            </a:r>
            <a:r>
              <a:rPr lang="en-US" sz="2900" i="1" dirty="0" err="1" smtClean="0">
                <a:solidFill>
                  <a:schemeClr val="bg2">
                    <a:lumMod val="50000"/>
                  </a:schemeClr>
                </a:solidFill>
                <a:latin typeface="Cambria Math" pitchFamily="18" charset="0"/>
                <a:ea typeface="Cambria Math" pitchFamily="18" charset="0"/>
                <a:cs typeface="Times New Roman" pitchFamily="18" charset="0"/>
              </a:rPr>
              <a:t>Administrație</a:t>
            </a:r>
            <a:r>
              <a:rPr lang="en-US" sz="2900" i="1" dirty="0" smtClean="0">
                <a:solidFill>
                  <a:schemeClr val="bg2">
                    <a:lumMod val="50000"/>
                  </a:schemeClr>
                </a:solidFill>
                <a:latin typeface="Cambria Math" pitchFamily="18" charset="0"/>
                <a:ea typeface="Cambria Math" pitchFamily="18" charset="0"/>
                <a:cs typeface="Times New Roman" pitchFamily="18" charset="0"/>
              </a:rPr>
              <a:t> și Consiliului</a:t>
            </a:r>
            <a:endParaRPr lang="ro-RO" sz="2900" i="1" dirty="0" smtClean="0">
              <a:solidFill>
                <a:schemeClr val="bg2">
                  <a:lumMod val="50000"/>
                </a:schemeClr>
              </a:solidFill>
              <a:latin typeface="Cambria Math" pitchFamily="18" charset="0"/>
              <a:ea typeface="Cambria Math" pitchFamily="18" charset="0"/>
              <a:cs typeface="Times New Roman" pitchFamily="18" charset="0"/>
            </a:endParaRPr>
          </a:p>
          <a:p>
            <a:pPr marL="0" lvl="0" indent="0" algn="just" eaLnBrk="0" fontAlgn="base" hangingPunct="0">
              <a:spcBef>
                <a:spcPct val="0"/>
              </a:spcBef>
              <a:spcAft>
                <a:spcPct val="0"/>
              </a:spcAft>
              <a:buFont typeface="Wingdings" pitchFamily="2" charset="2"/>
              <a:buChar char=""/>
            </a:pPr>
            <a:r>
              <a:rPr lang="en-US" sz="2900" i="1" dirty="0" err="1" smtClean="0">
                <a:solidFill>
                  <a:schemeClr val="bg2">
                    <a:lumMod val="50000"/>
                  </a:schemeClr>
                </a:solidFill>
                <a:latin typeface="Cambria Math" pitchFamily="18" charset="0"/>
                <a:ea typeface="Cambria Math" pitchFamily="18" charset="0"/>
                <a:cs typeface="Times New Roman" pitchFamily="18" charset="0"/>
              </a:rPr>
              <a:t>Reprezentativ</a:t>
            </a:r>
            <a:r>
              <a:rPr lang="en-US" sz="2900" i="1" dirty="0" smtClean="0">
                <a:solidFill>
                  <a:schemeClr val="bg2">
                    <a:lumMod val="50000"/>
                  </a:schemeClr>
                </a:solidFill>
                <a:latin typeface="Cambria Math" pitchFamily="18" charset="0"/>
                <a:ea typeface="Cambria Math" pitchFamily="18" charset="0"/>
                <a:cs typeface="Times New Roman" pitchFamily="18" charset="0"/>
              </a:rPr>
              <a:t> al Părinților  din grădiniță;</a:t>
            </a:r>
            <a:endParaRPr lang="ro-RO" sz="2900" i="1" dirty="0" smtClean="0">
              <a:solidFill>
                <a:schemeClr val="bg2">
                  <a:lumMod val="50000"/>
                </a:schemeClr>
              </a:solidFill>
              <a:latin typeface="Cambria Math" pitchFamily="18" charset="0"/>
              <a:ea typeface="Cambria Math" pitchFamily="18" charset="0"/>
              <a:cs typeface="Times New Roman" pitchFamily="18" charset="0"/>
            </a:endParaRPr>
          </a:p>
          <a:p>
            <a:pPr marL="0" lvl="0" indent="0" algn="just" eaLnBrk="0" fontAlgn="base" hangingPunct="0">
              <a:spcBef>
                <a:spcPct val="0"/>
              </a:spcBef>
              <a:spcAft>
                <a:spcPct val="0"/>
              </a:spcAft>
              <a:buFont typeface="Wingdings" pitchFamily="2" charset="2"/>
              <a:buChar char=""/>
            </a:pPr>
            <a:r>
              <a:rPr lang="en-US" sz="2900" i="1" dirty="0" smtClean="0">
                <a:solidFill>
                  <a:schemeClr val="bg2">
                    <a:lumMod val="50000"/>
                  </a:schemeClr>
                </a:solidFill>
                <a:latin typeface="Cambria Math" pitchFamily="18" charset="0"/>
                <a:ea typeface="Cambria Math" pitchFamily="18" charset="0"/>
                <a:cs typeface="Times New Roman" pitchFamily="18" charset="0"/>
              </a:rPr>
              <a:t>Regulamentul privind organizarea și </a:t>
            </a:r>
            <a:r>
              <a:rPr lang="en-US" sz="2900" i="1" dirty="0" err="1" smtClean="0">
                <a:solidFill>
                  <a:schemeClr val="bg2">
                    <a:lumMod val="50000"/>
                  </a:schemeClr>
                </a:solidFill>
                <a:latin typeface="Cambria Math" pitchFamily="18" charset="0"/>
                <a:ea typeface="Cambria Math" pitchFamily="18" charset="0"/>
                <a:cs typeface="Times New Roman" pitchFamily="18" charset="0"/>
              </a:rPr>
              <a:t>funcționarea</a:t>
            </a:r>
            <a:r>
              <a:rPr lang="en-US" sz="2900" i="1" dirty="0" smtClean="0">
                <a:solidFill>
                  <a:schemeClr val="bg2">
                    <a:lumMod val="50000"/>
                  </a:schemeClr>
                </a:solidFill>
                <a:latin typeface="Cambria Math" pitchFamily="18" charset="0"/>
                <a:ea typeface="Cambria Math" pitchFamily="18" charset="0"/>
                <a:cs typeface="Times New Roman" pitchFamily="18" charset="0"/>
              </a:rPr>
              <a:t> Consiliului de </a:t>
            </a:r>
            <a:r>
              <a:rPr lang="en-US" sz="2900" i="1" dirty="0" err="1" smtClean="0">
                <a:solidFill>
                  <a:schemeClr val="bg2">
                    <a:lumMod val="50000"/>
                  </a:schemeClr>
                </a:solidFill>
                <a:latin typeface="Cambria Math" pitchFamily="18" charset="0"/>
                <a:ea typeface="Cambria Math" pitchFamily="18" charset="0"/>
                <a:cs typeface="Times New Roman" pitchFamily="18" charset="0"/>
              </a:rPr>
              <a:t>Administrație</a:t>
            </a:r>
            <a:r>
              <a:rPr lang="en-US" sz="2900" i="1" dirty="0" smtClean="0">
                <a:solidFill>
                  <a:schemeClr val="bg2">
                    <a:lumMod val="50000"/>
                  </a:schemeClr>
                </a:solidFill>
                <a:latin typeface="Cambria Math" pitchFamily="18" charset="0"/>
                <a:ea typeface="Cambria Math" pitchFamily="18" charset="0"/>
                <a:cs typeface="Times New Roman" pitchFamily="18" charset="0"/>
              </a:rPr>
              <a:t> al </a:t>
            </a:r>
            <a:r>
              <a:rPr lang="en-US" sz="2900" i="1" dirty="0" err="1" smtClean="0">
                <a:solidFill>
                  <a:schemeClr val="bg2">
                    <a:lumMod val="50000"/>
                  </a:schemeClr>
                </a:solidFill>
                <a:latin typeface="Cambria Math" pitchFamily="18" charset="0"/>
                <a:ea typeface="Cambria Math" pitchFamily="18" charset="0"/>
                <a:cs typeface="Times New Roman" pitchFamily="18" charset="0"/>
              </a:rPr>
              <a:t>gră</a:t>
            </a:r>
            <a:r>
              <a:rPr lang="ro-RO" sz="2900" i="1" dirty="0" smtClean="0">
                <a:solidFill>
                  <a:schemeClr val="bg2">
                    <a:lumMod val="50000"/>
                  </a:schemeClr>
                </a:solidFill>
                <a:latin typeface="Cambria Math" pitchFamily="18" charset="0"/>
                <a:ea typeface="Cambria Math" pitchFamily="18" charset="0"/>
                <a:cs typeface="Times New Roman" pitchFamily="18" charset="0"/>
              </a:rPr>
              <a:t>d</a:t>
            </a:r>
            <a:r>
              <a:rPr lang="en-US" sz="2900" i="1" dirty="0" err="1" smtClean="0">
                <a:solidFill>
                  <a:schemeClr val="bg2">
                    <a:lumMod val="50000"/>
                  </a:schemeClr>
                </a:solidFill>
                <a:latin typeface="Cambria Math" pitchFamily="18" charset="0"/>
                <a:ea typeface="Cambria Math" pitchFamily="18" charset="0"/>
                <a:cs typeface="Times New Roman" pitchFamily="18" charset="0"/>
              </a:rPr>
              <a:t>iniței</a:t>
            </a:r>
            <a:r>
              <a:rPr lang="en-US" sz="2900" i="1" dirty="0" smtClean="0">
                <a:solidFill>
                  <a:schemeClr val="bg2">
                    <a:lumMod val="50000"/>
                  </a:schemeClr>
                </a:solidFill>
                <a:latin typeface="Cambria Math" pitchFamily="18" charset="0"/>
                <a:ea typeface="Cambria Math" pitchFamily="18" charset="0"/>
                <a:cs typeface="Times New Roman" pitchFamily="18" charset="0"/>
              </a:rPr>
              <a:t>;</a:t>
            </a:r>
            <a:endParaRPr lang="ro-RO" sz="2900" i="1" dirty="0" smtClean="0">
              <a:solidFill>
                <a:schemeClr val="bg2">
                  <a:lumMod val="50000"/>
                </a:schemeClr>
              </a:solidFill>
              <a:latin typeface="Cambria Math" pitchFamily="18" charset="0"/>
              <a:ea typeface="Cambria Math" pitchFamily="18" charset="0"/>
              <a:cs typeface="Times New Roman" pitchFamily="18" charset="0"/>
            </a:endParaRPr>
          </a:p>
          <a:p>
            <a:pPr marL="0" lvl="0" indent="0" algn="just" eaLnBrk="0" fontAlgn="base" hangingPunct="0">
              <a:spcBef>
                <a:spcPct val="0"/>
              </a:spcBef>
              <a:spcAft>
                <a:spcPct val="0"/>
              </a:spcAft>
              <a:buFont typeface="Wingdings" pitchFamily="2" charset="2"/>
              <a:buChar char=""/>
            </a:pPr>
            <a:r>
              <a:rPr lang="en-US" sz="2900" i="1" dirty="0" err="1" smtClean="0">
                <a:solidFill>
                  <a:schemeClr val="bg2">
                    <a:lumMod val="50000"/>
                  </a:schemeClr>
                </a:solidFill>
                <a:latin typeface="Cambria Math" pitchFamily="18" charset="0"/>
                <a:ea typeface="Cambria Math" pitchFamily="18" charset="0"/>
                <a:cs typeface="Times New Roman" pitchFamily="18" charset="0"/>
              </a:rPr>
              <a:t>Oferta</a:t>
            </a:r>
            <a:r>
              <a:rPr lang="en-US" sz="2900" i="1" dirty="0" smtClean="0">
                <a:solidFill>
                  <a:schemeClr val="bg2">
                    <a:lumMod val="50000"/>
                  </a:schemeClr>
                </a:solidFill>
                <a:latin typeface="Cambria Math" pitchFamily="18" charset="0"/>
                <a:ea typeface="Cambria Math" pitchFamily="18" charset="0"/>
                <a:cs typeface="Times New Roman" pitchFamily="18" charset="0"/>
              </a:rPr>
              <a:t> educaţională a grădiniței;</a:t>
            </a:r>
            <a:endParaRPr lang="ro-RO" sz="2900" i="1" dirty="0" smtClean="0">
              <a:solidFill>
                <a:schemeClr val="bg2">
                  <a:lumMod val="50000"/>
                </a:schemeClr>
              </a:solidFill>
              <a:latin typeface="Cambria Math" pitchFamily="18" charset="0"/>
              <a:ea typeface="Cambria Math" pitchFamily="18" charset="0"/>
              <a:cs typeface="Times New Roman" pitchFamily="18" charset="0"/>
            </a:endParaRPr>
          </a:p>
          <a:p>
            <a:pPr marL="0" lvl="0" indent="0" algn="just" eaLnBrk="0" fontAlgn="base" hangingPunct="0">
              <a:spcBef>
                <a:spcPct val="0"/>
              </a:spcBef>
              <a:spcAft>
                <a:spcPct val="0"/>
              </a:spcAft>
              <a:buFont typeface="Wingdings" pitchFamily="2" charset="2"/>
              <a:buChar char=""/>
            </a:pPr>
            <a:r>
              <a:rPr lang="en-US" sz="2900" i="1" dirty="0" err="1" smtClean="0">
                <a:solidFill>
                  <a:schemeClr val="bg2">
                    <a:lumMod val="50000"/>
                  </a:schemeClr>
                </a:solidFill>
                <a:latin typeface="Cambria Math" pitchFamily="18" charset="0"/>
                <a:ea typeface="Cambria Math" pitchFamily="18" charset="0"/>
                <a:cs typeface="Times New Roman" pitchFamily="18" charset="0"/>
              </a:rPr>
              <a:t>Codul</a:t>
            </a:r>
            <a:r>
              <a:rPr lang="en-US" sz="2900" i="1" dirty="0" smtClean="0">
                <a:solidFill>
                  <a:schemeClr val="bg2">
                    <a:lumMod val="50000"/>
                  </a:schemeClr>
                </a:solidFill>
                <a:latin typeface="Cambria Math" pitchFamily="18" charset="0"/>
                <a:ea typeface="Cambria Math" pitchFamily="18" charset="0"/>
                <a:cs typeface="Times New Roman" pitchFamily="18" charset="0"/>
              </a:rPr>
              <a:t> de </a:t>
            </a:r>
            <a:r>
              <a:rPr lang="en-US" sz="2900" i="1" dirty="0" err="1" smtClean="0">
                <a:solidFill>
                  <a:schemeClr val="bg2">
                    <a:lumMod val="50000"/>
                  </a:schemeClr>
                </a:solidFill>
                <a:latin typeface="Cambria Math" pitchFamily="18" charset="0"/>
                <a:ea typeface="Cambria Math" pitchFamily="18" charset="0"/>
                <a:cs typeface="Times New Roman" pitchFamily="18" charset="0"/>
              </a:rPr>
              <a:t>Conduită</a:t>
            </a:r>
            <a:r>
              <a:rPr lang="en-US" sz="2900" i="1" dirty="0" smtClean="0">
                <a:solidFill>
                  <a:schemeClr val="bg2">
                    <a:lumMod val="50000"/>
                  </a:schemeClr>
                </a:solidFill>
                <a:latin typeface="Cambria Math" pitchFamily="18" charset="0"/>
                <a:ea typeface="Cambria Math" pitchFamily="18" charset="0"/>
                <a:cs typeface="Times New Roman" pitchFamily="18" charset="0"/>
              </a:rPr>
              <a:t> </a:t>
            </a:r>
            <a:r>
              <a:rPr lang="en-US" sz="2900" i="1" dirty="0" err="1" smtClean="0">
                <a:solidFill>
                  <a:schemeClr val="bg2">
                    <a:lumMod val="50000"/>
                  </a:schemeClr>
                </a:solidFill>
                <a:latin typeface="Cambria Math" pitchFamily="18" charset="0"/>
                <a:ea typeface="Cambria Math" pitchFamily="18" charset="0"/>
                <a:cs typeface="Times New Roman" pitchFamily="18" charset="0"/>
              </a:rPr>
              <a:t>Etică</a:t>
            </a:r>
            <a:r>
              <a:rPr lang="en-US" sz="2900" i="1" dirty="0" smtClean="0">
                <a:solidFill>
                  <a:schemeClr val="bg2">
                    <a:lumMod val="50000"/>
                  </a:schemeClr>
                </a:solidFill>
                <a:latin typeface="Cambria Math" pitchFamily="18" charset="0"/>
                <a:ea typeface="Cambria Math" pitchFamily="18" charset="0"/>
                <a:cs typeface="Times New Roman" pitchFamily="18" charset="0"/>
              </a:rPr>
              <a:t> al personalului din grădiniţă;</a:t>
            </a:r>
            <a:endParaRPr lang="ro-RO" sz="2900" i="1" dirty="0" smtClean="0">
              <a:solidFill>
                <a:schemeClr val="bg2">
                  <a:lumMod val="50000"/>
                </a:schemeClr>
              </a:solidFill>
              <a:latin typeface="Cambria Math" pitchFamily="18" charset="0"/>
              <a:ea typeface="Cambria Math" pitchFamily="18" charset="0"/>
              <a:cs typeface="Times New Roman" pitchFamily="18" charset="0"/>
            </a:endParaRPr>
          </a:p>
          <a:p>
            <a:pPr marL="0" lvl="0" indent="0" algn="just" eaLnBrk="0" fontAlgn="base" hangingPunct="0">
              <a:spcBef>
                <a:spcPct val="0"/>
              </a:spcBef>
              <a:spcAft>
                <a:spcPct val="0"/>
              </a:spcAft>
              <a:buFont typeface="Wingdings" pitchFamily="2" charset="2"/>
              <a:buChar char=""/>
            </a:pPr>
            <a:r>
              <a:rPr lang="en-US" sz="2900" i="1" dirty="0" smtClean="0">
                <a:solidFill>
                  <a:schemeClr val="bg2">
                    <a:lumMod val="50000"/>
                  </a:schemeClr>
                </a:solidFill>
                <a:latin typeface="Cambria Math" pitchFamily="18" charset="0"/>
                <a:ea typeface="Cambria Math" pitchFamily="18" charset="0"/>
                <a:cs typeface="Times New Roman" pitchFamily="18" charset="0"/>
              </a:rPr>
              <a:t>Regulamentul de </a:t>
            </a:r>
            <a:r>
              <a:rPr lang="en-US" sz="2900" i="1" dirty="0" err="1" smtClean="0">
                <a:solidFill>
                  <a:schemeClr val="bg2">
                    <a:lumMod val="50000"/>
                  </a:schemeClr>
                </a:solidFill>
                <a:latin typeface="Cambria Math" pitchFamily="18" charset="0"/>
                <a:ea typeface="Cambria Math" pitchFamily="18" charset="0"/>
                <a:cs typeface="Times New Roman" pitchFamily="18" charset="0"/>
              </a:rPr>
              <a:t>Organi</a:t>
            </a:r>
            <a:r>
              <a:rPr lang="ro-RO" sz="2900" i="1" dirty="0" smtClean="0">
                <a:solidFill>
                  <a:schemeClr val="bg2">
                    <a:lumMod val="50000"/>
                  </a:schemeClr>
                </a:solidFill>
                <a:latin typeface="Cambria Math" pitchFamily="18" charset="0"/>
                <a:ea typeface="Cambria Math" pitchFamily="18" charset="0"/>
                <a:cs typeface="Times New Roman" pitchFamily="18" charset="0"/>
              </a:rPr>
              <a:t>zare şi Funcţionare al grădiniţei</a:t>
            </a:r>
            <a:r>
              <a:rPr lang="en-US" sz="2900" i="1" dirty="0" smtClean="0">
                <a:solidFill>
                  <a:schemeClr val="bg2">
                    <a:lumMod val="50000"/>
                  </a:schemeClr>
                </a:solidFill>
                <a:latin typeface="Cambria Math" pitchFamily="18" charset="0"/>
                <a:ea typeface="Cambria Math" pitchFamily="18" charset="0"/>
                <a:cs typeface="Times New Roman" pitchFamily="18" charset="0"/>
              </a:rPr>
              <a:t>;</a:t>
            </a:r>
            <a:endParaRPr lang="ro-RO" sz="2900" i="1" dirty="0" smtClean="0">
              <a:solidFill>
                <a:schemeClr val="bg2">
                  <a:lumMod val="50000"/>
                </a:schemeClr>
              </a:solidFill>
              <a:latin typeface="Cambria Math" pitchFamily="18" charset="0"/>
              <a:ea typeface="Cambria Math" pitchFamily="18" charset="0"/>
              <a:cs typeface="Times New Roman" pitchFamily="18" charset="0"/>
            </a:endParaRPr>
          </a:p>
          <a:p>
            <a:pPr marL="0" lvl="0" indent="0" algn="just" eaLnBrk="0" fontAlgn="base" hangingPunct="0">
              <a:spcBef>
                <a:spcPct val="0"/>
              </a:spcBef>
              <a:spcAft>
                <a:spcPct val="0"/>
              </a:spcAft>
              <a:buFont typeface="Wingdings" pitchFamily="2" charset="2"/>
              <a:buChar char=""/>
            </a:pPr>
            <a:r>
              <a:rPr lang="en-US" sz="2900" i="1" dirty="0" smtClean="0">
                <a:solidFill>
                  <a:schemeClr val="bg2">
                    <a:lumMod val="50000"/>
                  </a:schemeClr>
                </a:solidFill>
                <a:latin typeface="Cambria Math" pitchFamily="18" charset="0"/>
                <a:ea typeface="Cambria Math" pitchFamily="18" charset="0"/>
                <a:cs typeface="Times New Roman" pitchFamily="18" charset="0"/>
              </a:rPr>
              <a:t>Planificarea activităţilor de consiliere a părinţilor;</a:t>
            </a:r>
            <a:endParaRPr lang="ro-RO" sz="2900" i="1" dirty="0" smtClean="0">
              <a:solidFill>
                <a:schemeClr val="bg2">
                  <a:lumMod val="50000"/>
                </a:schemeClr>
              </a:solidFill>
              <a:latin typeface="Cambria Math" pitchFamily="18" charset="0"/>
              <a:ea typeface="Cambria Math" pitchFamily="18" charset="0"/>
              <a:cs typeface="Times New Roman" pitchFamily="18" charset="0"/>
            </a:endParaRPr>
          </a:p>
          <a:p>
            <a:pPr marL="0" lvl="0" indent="0" algn="just" eaLnBrk="0" fontAlgn="base" hangingPunct="0">
              <a:spcBef>
                <a:spcPct val="0"/>
              </a:spcBef>
              <a:spcAft>
                <a:spcPct val="0"/>
              </a:spcAft>
              <a:buFont typeface="Wingdings" pitchFamily="2" charset="2"/>
              <a:buChar char=""/>
            </a:pPr>
            <a:r>
              <a:rPr lang="en-US" sz="2900" i="1" dirty="0" smtClean="0">
                <a:solidFill>
                  <a:schemeClr val="bg2">
                    <a:lumMod val="50000"/>
                  </a:schemeClr>
                </a:solidFill>
                <a:latin typeface="Cambria Math" pitchFamily="18" charset="0"/>
                <a:ea typeface="Cambria Math" pitchFamily="18" charset="0"/>
                <a:cs typeface="Times New Roman" pitchFamily="18" charset="0"/>
              </a:rPr>
              <a:t>Programul activităților </a:t>
            </a:r>
            <a:r>
              <a:rPr lang="en-US" sz="2900" i="1" dirty="0" err="1" smtClean="0">
                <a:solidFill>
                  <a:schemeClr val="bg2">
                    <a:lumMod val="50000"/>
                  </a:schemeClr>
                </a:solidFill>
                <a:latin typeface="Cambria Math" pitchFamily="18" charset="0"/>
                <a:ea typeface="Cambria Math" pitchFamily="18" charset="0"/>
                <a:cs typeface="Times New Roman" pitchFamily="18" charset="0"/>
              </a:rPr>
              <a:t>metodico</a:t>
            </a:r>
            <a:r>
              <a:rPr lang="en-US" sz="2900" i="1" dirty="0" smtClean="0">
                <a:solidFill>
                  <a:schemeClr val="bg2">
                    <a:lumMod val="50000"/>
                  </a:schemeClr>
                </a:solidFill>
                <a:latin typeface="Cambria Math" pitchFamily="18" charset="0"/>
                <a:ea typeface="Cambria Math" pitchFamily="18" charset="0"/>
                <a:cs typeface="Times New Roman" pitchFamily="18" charset="0"/>
              </a:rPr>
              <a:t> - științifice - Comisia metodică;</a:t>
            </a:r>
            <a:endParaRPr lang="ro-RO" sz="2900" i="1" dirty="0" smtClean="0">
              <a:solidFill>
                <a:schemeClr val="bg2">
                  <a:lumMod val="50000"/>
                </a:schemeClr>
              </a:solidFill>
              <a:latin typeface="Cambria Math" pitchFamily="18" charset="0"/>
              <a:ea typeface="Cambria Math" pitchFamily="18" charset="0"/>
              <a:cs typeface="Times New Roman" pitchFamily="18" charset="0"/>
            </a:endParaRPr>
          </a:p>
          <a:p>
            <a:pPr marL="0" lvl="0" indent="0" algn="just" eaLnBrk="0" fontAlgn="base" hangingPunct="0">
              <a:spcBef>
                <a:spcPct val="0"/>
              </a:spcBef>
              <a:spcAft>
                <a:spcPct val="0"/>
              </a:spcAft>
              <a:buFont typeface="Wingdings" pitchFamily="2" charset="2"/>
              <a:buChar char=""/>
            </a:pPr>
            <a:r>
              <a:rPr lang="en-US" sz="2900" i="1" dirty="0" smtClean="0">
                <a:solidFill>
                  <a:schemeClr val="bg2">
                    <a:lumMod val="50000"/>
                  </a:schemeClr>
                </a:solidFill>
                <a:latin typeface="Cambria Math" pitchFamily="18" charset="0"/>
                <a:ea typeface="Cambria Math" pitchFamily="18" charset="0"/>
                <a:cs typeface="Times New Roman" pitchFamily="18" charset="0"/>
              </a:rPr>
              <a:t>Planificarea </a:t>
            </a:r>
            <a:r>
              <a:rPr lang="en-US" sz="2900" i="1" dirty="0" err="1" smtClean="0">
                <a:solidFill>
                  <a:schemeClr val="bg2">
                    <a:lumMod val="50000"/>
                  </a:schemeClr>
                </a:solidFill>
                <a:latin typeface="Cambria Math" pitchFamily="18" charset="0"/>
                <a:ea typeface="Cambria Math" pitchFamily="18" charset="0"/>
                <a:cs typeface="Times New Roman" pitchFamily="18" charset="0"/>
              </a:rPr>
              <a:t>asistențelor</a:t>
            </a:r>
            <a:r>
              <a:rPr lang="en-US" sz="2900" i="1" dirty="0" smtClean="0">
                <a:solidFill>
                  <a:schemeClr val="bg2">
                    <a:lumMod val="50000"/>
                  </a:schemeClr>
                </a:solidFill>
                <a:latin typeface="Cambria Math" pitchFamily="18" charset="0"/>
                <a:ea typeface="Cambria Math" pitchFamily="18" charset="0"/>
                <a:cs typeface="Times New Roman" pitchFamily="18" charset="0"/>
              </a:rPr>
              <a:t> la activitățile </a:t>
            </a:r>
            <a:r>
              <a:rPr lang="en-US" sz="2900" i="1" dirty="0" err="1" smtClean="0">
                <a:solidFill>
                  <a:schemeClr val="bg2">
                    <a:lumMod val="50000"/>
                  </a:schemeClr>
                </a:solidFill>
                <a:latin typeface="Cambria Math" pitchFamily="18" charset="0"/>
                <a:ea typeface="Cambria Math" pitchFamily="18" charset="0"/>
                <a:cs typeface="Times New Roman" pitchFamily="18" charset="0"/>
              </a:rPr>
              <a:t>susținute</a:t>
            </a:r>
            <a:r>
              <a:rPr lang="en-US" sz="2900" i="1" dirty="0" smtClean="0">
                <a:solidFill>
                  <a:schemeClr val="bg2">
                    <a:lumMod val="50000"/>
                  </a:schemeClr>
                </a:solidFill>
                <a:latin typeface="Cambria Math" pitchFamily="18" charset="0"/>
                <a:ea typeface="Cambria Math" pitchFamily="18" charset="0"/>
                <a:cs typeface="Times New Roman" pitchFamily="18" charset="0"/>
              </a:rPr>
              <a:t> de cadrele didactice din grădiniță;</a:t>
            </a:r>
            <a:endParaRPr lang="ro-RO" sz="2900" i="1" dirty="0" smtClean="0">
              <a:solidFill>
                <a:schemeClr val="bg2">
                  <a:lumMod val="50000"/>
                </a:schemeClr>
              </a:solidFill>
              <a:latin typeface="Cambria Math" pitchFamily="18" charset="0"/>
              <a:ea typeface="Cambria Math" pitchFamily="18" charset="0"/>
              <a:cs typeface="Times New Roman" pitchFamily="18" charset="0"/>
            </a:endParaRPr>
          </a:p>
          <a:p>
            <a:pPr marL="0" lvl="0" indent="0" algn="just" eaLnBrk="0" fontAlgn="base" hangingPunct="0">
              <a:spcBef>
                <a:spcPct val="0"/>
              </a:spcBef>
              <a:spcAft>
                <a:spcPct val="0"/>
              </a:spcAft>
              <a:buFont typeface="Wingdings" pitchFamily="2" charset="2"/>
              <a:buChar char=""/>
            </a:pPr>
            <a:r>
              <a:rPr lang="en-US" sz="2900" i="1" dirty="0" smtClean="0">
                <a:solidFill>
                  <a:schemeClr val="bg2">
                    <a:lumMod val="50000"/>
                  </a:schemeClr>
                </a:solidFill>
                <a:latin typeface="Cambria Math" pitchFamily="18" charset="0"/>
                <a:ea typeface="Cambria Math" pitchFamily="18" charset="0"/>
                <a:cs typeface="Times New Roman" pitchFamily="18" charset="0"/>
              </a:rPr>
              <a:t>Planul activităților </a:t>
            </a:r>
            <a:r>
              <a:rPr lang="en-US" sz="2900" i="1" dirty="0" err="1" smtClean="0">
                <a:solidFill>
                  <a:schemeClr val="bg2">
                    <a:lumMod val="50000"/>
                  </a:schemeClr>
                </a:solidFill>
                <a:latin typeface="Cambria Math" pitchFamily="18" charset="0"/>
                <a:ea typeface="Cambria Math" pitchFamily="18" charset="0"/>
                <a:cs typeface="Times New Roman" pitchFamily="18" charset="0"/>
              </a:rPr>
              <a:t>extracuriculare</a:t>
            </a:r>
            <a:r>
              <a:rPr lang="en-US" sz="2900" i="1" dirty="0" smtClean="0">
                <a:solidFill>
                  <a:schemeClr val="bg2">
                    <a:lumMod val="50000"/>
                  </a:schemeClr>
                </a:solidFill>
                <a:latin typeface="Cambria Math" pitchFamily="18" charset="0"/>
                <a:ea typeface="Cambria Math" pitchFamily="18" charset="0"/>
                <a:cs typeface="Times New Roman" pitchFamily="18" charset="0"/>
              </a:rPr>
              <a:t> ale </a:t>
            </a:r>
            <a:r>
              <a:rPr lang="en-US" sz="2900" i="1" dirty="0" err="1" smtClean="0">
                <a:solidFill>
                  <a:schemeClr val="bg2">
                    <a:lumMod val="50000"/>
                  </a:schemeClr>
                </a:solidFill>
                <a:latin typeface="Cambria Math" pitchFamily="18" charset="0"/>
                <a:ea typeface="Cambria Math" pitchFamily="18" charset="0"/>
                <a:cs typeface="Times New Roman" pitchFamily="18" charset="0"/>
              </a:rPr>
              <a:t>semestrului</a:t>
            </a:r>
            <a:r>
              <a:rPr lang="en-US" sz="2900" i="1" dirty="0" smtClean="0">
                <a:solidFill>
                  <a:schemeClr val="bg2">
                    <a:lumMod val="50000"/>
                  </a:schemeClr>
                </a:solidFill>
                <a:latin typeface="Cambria Math" pitchFamily="18" charset="0"/>
                <a:ea typeface="Cambria Math" pitchFamily="18" charset="0"/>
                <a:cs typeface="Times New Roman" pitchFamily="18" charset="0"/>
              </a:rPr>
              <a:t> I și </a:t>
            </a:r>
            <a:r>
              <a:rPr lang="en-US" sz="2900" i="1" dirty="0" err="1" smtClean="0">
                <a:solidFill>
                  <a:schemeClr val="bg2">
                    <a:lumMod val="50000"/>
                  </a:schemeClr>
                </a:solidFill>
                <a:latin typeface="Cambria Math" pitchFamily="18" charset="0"/>
                <a:ea typeface="Cambria Math" pitchFamily="18" charset="0"/>
                <a:cs typeface="Times New Roman" pitchFamily="18" charset="0"/>
              </a:rPr>
              <a:t>semestrului</a:t>
            </a:r>
            <a:r>
              <a:rPr lang="en-US" sz="2900" i="1" dirty="0" smtClean="0">
                <a:solidFill>
                  <a:schemeClr val="bg2">
                    <a:lumMod val="50000"/>
                  </a:schemeClr>
                </a:solidFill>
                <a:latin typeface="Cambria Math" pitchFamily="18" charset="0"/>
                <a:ea typeface="Cambria Math" pitchFamily="18" charset="0"/>
                <a:cs typeface="Times New Roman" pitchFamily="18" charset="0"/>
              </a:rPr>
              <a:t> al-II-lea ale acestui an școlar;</a:t>
            </a:r>
            <a:endParaRPr lang="ro-RO" sz="2900" i="1" dirty="0" smtClean="0">
              <a:solidFill>
                <a:schemeClr val="bg2">
                  <a:lumMod val="50000"/>
                </a:schemeClr>
              </a:solidFill>
              <a:latin typeface="Cambria Math" pitchFamily="18" charset="0"/>
              <a:ea typeface="Cambria Math" pitchFamily="18" charset="0"/>
              <a:cs typeface="Times New Roman" pitchFamily="18" charset="0"/>
            </a:endParaRPr>
          </a:p>
          <a:p>
            <a:pPr marL="0" lvl="0" indent="0" algn="just" eaLnBrk="0" fontAlgn="base" hangingPunct="0">
              <a:spcBef>
                <a:spcPct val="0"/>
              </a:spcBef>
              <a:spcAft>
                <a:spcPct val="0"/>
              </a:spcAft>
              <a:buFont typeface="Wingdings" pitchFamily="2" charset="2"/>
              <a:buChar char=""/>
            </a:pPr>
            <a:r>
              <a:rPr lang="en-US" sz="2900" i="1" dirty="0" smtClean="0">
                <a:solidFill>
                  <a:schemeClr val="bg2">
                    <a:lumMod val="50000"/>
                  </a:schemeClr>
                </a:solidFill>
                <a:latin typeface="Cambria Math" pitchFamily="18" charset="0"/>
                <a:ea typeface="Cambria Math" pitchFamily="18" charset="0"/>
                <a:cs typeface="Times New Roman" pitchFamily="18" charset="0"/>
              </a:rPr>
              <a:t>Calendarul activităţilor din cadrul </a:t>
            </a:r>
            <a:r>
              <a:rPr lang="pt-BR" sz="2900" i="1" dirty="0" smtClean="0">
                <a:solidFill>
                  <a:schemeClr val="bg2">
                    <a:lumMod val="50000"/>
                  </a:schemeClr>
                </a:solidFill>
                <a:latin typeface="Cambria Math" pitchFamily="18" charset="0"/>
                <a:ea typeface="Cambria Math" pitchFamily="18" charset="0"/>
                <a:cs typeface="Times New Roman" pitchFamily="18" charset="0"/>
              </a:rPr>
              <a:t>proiectelelor pentru parteneriatele educaţionale, cuprinzând obiective ale educaţiei incluzive, educaţia pentru voluntariat, a cetăţeniei europene  active, educaţia ecologică etc.</a:t>
            </a:r>
            <a:endParaRPr lang="ro-RO" sz="2900" i="1" dirty="0"/>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ubstituent imagine 8" descr="PDI.jpg"/>
          <p:cNvPicPr>
            <a:picLocks noGrp="1" noChangeAspect="1"/>
          </p:cNvPicPr>
          <p:nvPr>
            <p:ph type="pic" sz="quarter" idx="19"/>
          </p:nvPr>
        </p:nvPicPr>
        <p:blipFill>
          <a:blip r:embed="rId2" cstate="print"/>
          <a:srcRect l="1105" r="1105"/>
          <a:stretch>
            <a:fillRect/>
          </a:stretch>
        </p:blipFill>
        <p:spPr>
          <a:prstGeom prst="rect">
            <a:avLst/>
          </a:prstGeom>
          <a:ln w="190500" cap="sq">
            <a:solidFill>
              <a:schemeClr val="accent2">
                <a:lumMod val="40000"/>
                <a:lumOff val="6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5" name="Substituent imagine 14" descr="CODCE.jpg"/>
          <p:cNvPicPr>
            <a:picLocks noGrp="1" noChangeAspect="1"/>
          </p:cNvPicPr>
          <p:nvPr>
            <p:ph type="pic" sz="quarter" idx="20"/>
          </p:nvPr>
        </p:nvPicPr>
        <p:blipFill>
          <a:blip r:embed="rId3" cstate="print"/>
          <a:srcRect t="5254" b="5254"/>
          <a:stretch>
            <a:fillRect/>
          </a:stretch>
        </p:blipFill>
        <p:spPr>
          <a:prstGeom prst="rect">
            <a:avLst/>
          </a:prstGeom>
          <a:ln w="190500" cap="sq">
            <a:solidFill>
              <a:schemeClr val="accent2">
                <a:lumMod val="40000"/>
                <a:lumOff val="6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Substituent imagine 4" descr="2 011.jpg"/>
          <p:cNvPicPr>
            <a:picLocks noGrp="1" noChangeAspect="1"/>
          </p:cNvPicPr>
          <p:nvPr>
            <p:ph type="pic" sz="quarter" idx="18"/>
          </p:nvPr>
        </p:nvPicPr>
        <p:blipFill>
          <a:blip r:embed="rId4" cstate="print"/>
          <a:srcRect t="5293" b="5293"/>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ubstituent imagine 8" descr="ROI.jpg"/>
          <p:cNvPicPr>
            <a:picLocks noGrp="1" noChangeAspect="1"/>
          </p:cNvPicPr>
          <p:nvPr>
            <p:ph type="pic" sz="quarter" idx="18"/>
          </p:nvPr>
        </p:nvPicPr>
        <p:blipFill>
          <a:blip r:embed="rId2" cstate="print"/>
          <a:srcRect t="5254" b="5254"/>
          <a:stretch>
            <a:fillRect/>
          </a:stretch>
        </p:blipFill>
        <p:spPr>
          <a:prstGeom prst="rect">
            <a:avLst/>
          </a:prstGeom>
          <a:ln w="190500" cap="sq">
            <a:solidFill>
              <a:schemeClr val="accent2">
                <a:lumMod val="40000"/>
                <a:lumOff val="6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Substituent imagine 7" descr="ROF.jpg"/>
          <p:cNvPicPr>
            <a:picLocks noGrp="1" noChangeAspect="1"/>
          </p:cNvPicPr>
          <p:nvPr>
            <p:ph type="pic" sz="quarter" idx="19"/>
          </p:nvPr>
        </p:nvPicPr>
        <p:blipFill>
          <a:blip r:embed="rId3" cstate="print"/>
          <a:srcRect t="5254" b="5254"/>
          <a:stretch>
            <a:fillRect/>
          </a:stretch>
        </p:blipFill>
        <p:spPr>
          <a:prstGeom prst="rect">
            <a:avLst/>
          </a:prstGeom>
          <a:ln w="190500" cap="sq">
            <a:solidFill>
              <a:schemeClr val="accent2">
                <a:lumMod val="40000"/>
                <a:lumOff val="6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Substituent imagine 9" descr="PLANIFICARE ASISTENȚE.jpg"/>
          <p:cNvPicPr>
            <a:picLocks noGrp="1" noChangeAspect="1"/>
          </p:cNvPicPr>
          <p:nvPr>
            <p:ph type="pic" sz="quarter" idx="20"/>
          </p:nvPr>
        </p:nvPicPr>
        <p:blipFill>
          <a:blip r:embed="rId4" cstate="print"/>
          <a:srcRect t="5480" b="5480"/>
          <a:stretch>
            <a:fillRect/>
          </a:stretch>
        </p:blipFill>
        <p:spPr>
          <a:prstGeom prst="rect">
            <a:avLst/>
          </a:prstGeom>
          <a:ln w="190500" cap="sq">
            <a:solidFill>
              <a:schemeClr val="accent2">
                <a:lumMod val="40000"/>
                <a:lumOff val="6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ubstituent imagine 6" descr="PO.jpg"/>
          <p:cNvPicPr>
            <a:picLocks noGrp="1" noChangeAspect="1"/>
          </p:cNvPicPr>
          <p:nvPr>
            <p:ph type="pic" sz="quarter" idx="17"/>
          </p:nvPr>
        </p:nvPicPr>
        <p:blipFill>
          <a:blip r:embed="rId2" cstate="print"/>
          <a:srcRect t="4157" b="4157"/>
          <a:stretch>
            <a:fillRect/>
          </a:stretch>
        </p:blipFill>
        <p:spPr>
          <a:xfrm>
            <a:off x="870201" y="1053682"/>
            <a:ext cx="4800600" cy="3200400"/>
          </a:xfrm>
          <a:prstGeom prst="rect">
            <a:avLst/>
          </a:prstGeom>
          <a:ln w="190500" cap="sq">
            <a:solidFill>
              <a:schemeClr val="accent2">
                <a:lumMod val="40000"/>
                <a:lumOff val="6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Substituent imagine 7" descr="COMISII DE LUCRU.jpg"/>
          <p:cNvPicPr>
            <a:picLocks noGrp="1" noChangeAspect="1"/>
          </p:cNvPicPr>
          <p:nvPr>
            <p:ph type="pic" sz="quarter" idx="18"/>
          </p:nvPr>
        </p:nvPicPr>
        <p:blipFill>
          <a:blip r:embed="rId3" cstate="print"/>
          <a:srcRect t="4157" b="4157"/>
          <a:stretch>
            <a:fillRect/>
          </a:stretch>
        </p:blipFill>
        <p:spPr>
          <a:prstGeom prst="rect">
            <a:avLst/>
          </a:prstGeom>
          <a:ln w="190500" cap="sq">
            <a:solidFill>
              <a:schemeClr val="accent2">
                <a:lumMod val="40000"/>
                <a:lumOff val="6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 xmlns:p14="http://schemas.microsoft.com/office/powerpoint/2010/main" val="216163376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Substituent imagine 13" descr="REG CA.jpg"/>
          <p:cNvPicPr>
            <a:picLocks noGrp="1" noChangeAspect="1"/>
          </p:cNvPicPr>
          <p:nvPr>
            <p:ph type="pic" sz="quarter" idx="19"/>
          </p:nvPr>
        </p:nvPicPr>
        <p:blipFill>
          <a:blip r:embed="rId2" cstate="print"/>
          <a:srcRect t="5254" b="5254"/>
          <a:stretch>
            <a:fillRect/>
          </a:stretch>
        </p:blipFill>
        <p:spPr>
          <a:prstGeom prst="rect">
            <a:avLst/>
          </a:prstGeom>
          <a:ln w="190500" cap="sq">
            <a:solidFill>
              <a:schemeClr val="accent2">
                <a:lumMod val="40000"/>
                <a:lumOff val="6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5" name="Substituent imagine 14" descr="PO CA=CP.jpg"/>
          <p:cNvPicPr>
            <a:picLocks noGrp="1" noChangeAspect="1"/>
          </p:cNvPicPr>
          <p:nvPr>
            <p:ph type="pic" sz="quarter" idx="18"/>
          </p:nvPr>
        </p:nvPicPr>
        <p:blipFill>
          <a:blip r:embed="rId3" cstate="print"/>
          <a:srcRect t="6623" b="6623"/>
          <a:stretch>
            <a:fillRect/>
          </a:stretch>
        </p:blipFill>
        <p:spPr>
          <a:prstGeom prst="rect">
            <a:avLst/>
          </a:prstGeom>
          <a:ln w="190500" cap="sq">
            <a:solidFill>
              <a:schemeClr val="accent2">
                <a:lumMod val="40000"/>
                <a:lumOff val="6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6" name="Substituent imagine 15" descr="PO COMUNICARE INTERNĂ.jpg"/>
          <p:cNvPicPr>
            <a:picLocks noGrp="1" noChangeAspect="1"/>
          </p:cNvPicPr>
          <p:nvPr>
            <p:ph type="pic" sz="quarter" idx="20"/>
          </p:nvPr>
        </p:nvPicPr>
        <p:blipFill>
          <a:blip r:embed="rId4" cstate="print"/>
          <a:srcRect t="6623" b="6623"/>
          <a:stretch>
            <a:fillRect/>
          </a:stretch>
        </p:blipFill>
        <p:spPr>
          <a:prstGeom prst="rect">
            <a:avLst/>
          </a:prstGeom>
          <a:ln w="190500" cap="sq">
            <a:solidFill>
              <a:schemeClr val="accent2">
                <a:lumMod val="40000"/>
                <a:lumOff val="6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u 12"/>
          <p:cNvSpPr>
            <a:spLocks noGrp="1"/>
          </p:cNvSpPr>
          <p:nvPr>
            <p:ph type="title"/>
          </p:nvPr>
        </p:nvSpPr>
        <p:spPr>
          <a:xfrm>
            <a:off x="1800708" y="1212575"/>
            <a:ext cx="10058402" cy="2166730"/>
          </a:xfrm>
        </p:spPr>
        <p:txBody>
          <a:bodyPr>
            <a:normAutofit/>
          </a:bodyPr>
          <a:lstStyle/>
          <a:p>
            <a:pPr algn="ctr"/>
            <a:r>
              <a:rPr lang="ro-RO" sz="2700" b="1" i="1" dirty="0" smtClean="0">
                <a:solidFill>
                  <a:srgbClr val="0070C0"/>
                </a:solidFill>
                <a:effectLst>
                  <a:outerShdw blurRad="38100" dist="38100" dir="2700000" algn="tl">
                    <a:srgbClr val="000000">
                      <a:alpha val="43137"/>
                    </a:srgbClr>
                  </a:outerShdw>
                </a:effectLst>
                <a:latin typeface="Cambria Math" pitchFamily="18" charset="0"/>
                <a:ea typeface="Cambria Math" pitchFamily="18" charset="0"/>
                <a:cs typeface="Times New Roman" pitchFamily="18" charset="0"/>
              </a:rPr>
              <a:t>CALITATEA MANAGEMENTULUI ÎN ORGANIZAŢIE ŞI ÎN GESTIUNE</a:t>
            </a:r>
            <a:br>
              <a:rPr lang="ro-RO" sz="2700" b="1" i="1" dirty="0" smtClean="0">
                <a:solidFill>
                  <a:srgbClr val="0070C0"/>
                </a:solidFill>
                <a:effectLst>
                  <a:outerShdw blurRad="38100" dist="38100" dir="2700000" algn="tl">
                    <a:srgbClr val="000000">
                      <a:alpha val="43137"/>
                    </a:srgbClr>
                  </a:outerShdw>
                </a:effectLst>
                <a:latin typeface="Cambria Math" pitchFamily="18" charset="0"/>
                <a:ea typeface="Cambria Math" pitchFamily="18" charset="0"/>
                <a:cs typeface="Times New Roman" pitchFamily="18" charset="0"/>
              </a:rPr>
            </a:br>
            <a:r>
              <a:rPr lang="ro-RO" sz="2700" b="1" i="1" dirty="0" smtClean="0">
                <a:solidFill>
                  <a:srgbClr val="0070C0"/>
                </a:solidFill>
                <a:latin typeface="Cambria Math" pitchFamily="18" charset="0"/>
                <a:ea typeface="Cambria Math" pitchFamily="18" charset="0"/>
                <a:cs typeface="Times New Roman" pitchFamily="18" charset="0"/>
              </a:rPr>
              <a:t>CONFORM NORMEI C. E. I. F.</a:t>
            </a:r>
            <a:br>
              <a:rPr lang="ro-RO" sz="2700" b="1" i="1" dirty="0" smtClean="0">
                <a:solidFill>
                  <a:srgbClr val="0070C0"/>
                </a:solidFill>
                <a:latin typeface="Cambria Math" pitchFamily="18" charset="0"/>
                <a:ea typeface="Cambria Math" pitchFamily="18" charset="0"/>
                <a:cs typeface="Times New Roman" pitchFamily="18" charset="0"/>
              </a:rPr>
            </a:br>
            <a:r>
              <a:rPr lang="ro-RO" sz="2700" b="1" i="1" dirty="0" smtClean="0">
                <a:solidFill>
                  <a:srgbClr val="0070C0"/>
                </a:solidFill>
                <a:latin typeface="Cambria Math" pitchFamily="18" charset="0"/>
                <a:ea typeface="Cambria Math" pitchFamily="18" charset="0"/>
                <a:cs typeface="Times New Roman" pitchFamily="18" charset="0"/>
              </a:rPr>
              <a:t>(CERTIFICATION  EDUCATION INFANCY AND FALILIES)</a:t>
            </a:r>
            <a:r>
              <a:rPr lang="ro-RO" i="1" dirty="0" smtClean="0">
                <a:solidFill>
                  <a:srgbClr val="993300"/>
                </a:solidFill>
                <a:latin typeface="Times New Roman" pitchFamily="18" charset="0"/>
                <a:cs typeface="Times New Roman" pitchFamily="18" charset="0"/>
              </a:rPr>
              <a:t/>
            </a:r>
            <a:br>
              <a:rPr lang="ro-RO" i="1" dirty="0" smtClean="0">
                <a:solidFill>
                  <a:srgbClr val="993300"/>
                </a:solidFill>
                <a:latin typeface="Times New Roman" pitchFamily="18" charset="0"/>
                <a:cs typeface="Times New Roman" pitchFamily="18" charset="0"/>
              </a:rPr>
            </a:br>
            <a:endParaRPr lang="ro-RO" sz="3600" b="0" i="0" dirty="0">
              <a:latin typeface="Segoe Print"/>
              <a:ea typeface="+mj-ea"/>
              <a:cs typeface="+mj-cs"/>
            </a:endParaRPr>
          </a:p>
        </p:txBody>
      </p:sp>
      <p:sp>
        <p:nvSpPr>
          <p:cNvPr id="14" name="Substituent conținut 13"/>
          <p:cNvSpPr>
            <a:spLocks noGrp="1"/>
          </p:cNvSpPr>
          <p:nvPr>
            <p:ph idx="1"/>
          </p:nvPr>
        </p:nvSpPr>
        <p:spPr>
          <a:xfrm>
            <a:off x="409232" y="3041374"/>
            <a:ext cx="6707186" cy="3240156"/>
          </a:xfrm>
        </p:spPr>
        <p:txBody>
          <a:bodyPr>
            <a:normAutofit fontScale="92500" lnSpcReduction="10000"/>
          </a:bodyPr>
          <a:lstStyle/>
          <a:p>
            <a:pPr algn="ctr">
              <a:buNone/>
              <a:defRPr/>
            </a:pPr>
            <a:r>
              <a:rPr lang="ro-RO" sz="3200" b="1" i="1" dirty="0" smtClean="0">
                <a:solidFill>
                  <a:srgbClr val="00B0F0"/>
                </a:solidFill>
                <a:effectLst>
                  <a:outerShdw blurRad="38100" dist="38100" dir="2700000" algn="tl">
                    <a:srgbClr val="000000">
                      <a:alpha val="43137"/>
                    </a:srgbClr>
                  </a:outerShdw>
                </a:effectLst>
                <a:latin typeface="Cambria Math" pitchFamily="18" charset="0"/>
                <a:ea typeface="Cambria Math" pitchFamily="18" charset="0"/>
                <a:cs typeface="Times New Roman" pitchFamily="18" charset="0"/>
              </a:rPr>
              <a:t>GRUPA  GORJ – SUBGRUPA  3</a:t>
            </a:r>
          </a:p>
          <a:p>
            <a:pPr algn="just">
              <a:buClr>
                <a:srgbClr val="0070C0"/>
              </a:buClr>
              <a:buFont typeface="Wingdings" pitchFamily="2" charset="2"/>
              <a:buChar char=""/>
              <a:defRPr/>
            </a:pPr>
            <a:r>
              <a:rPr lang="ro-RO" i="1" dirty="0" smtClean="0">
                <a:solidFill>
                  <a:srgbClr val="00B0F0"/>
                </a:solidFill>
                <a:effectLst>
                  <a:outerShdw blurRad="38100" dist="38100" dir="2700000" algn="tl">
                    <a:srgbClr val="000000">
                      <a:alpha val="43137"/>
                    </a:srgbClr>
                  </a:outerShdw>
                </a:effectLst>
                <a:latin typeface="Cambria Math" pitchFamily="18" charset="0"/>
                <a:ea typeface="Cambria Math" pitchFamily="18" charset="0"/>
                <a:cs typeface="Times New Roman" pitchFamily="18" charset="0"/>
              </a:rPr>
              <a:t>PROF. ILEANA LASTOVIEȚCHI</a:t>
            </a:r>
          </a:p>
          <a:p>
            <a:pPr algn="just">
              <a:buClr>
                <a:srgbClr val="0070C0"/>
              </a:buClr>
              <a:buFont typeface="Wingdings" pitchFamily="2" charset="2"/>
              <a:buChar char=""/>
              <a:defRPr/>
            </a:pPr>
            <a:r>
              <a:rPr lang="ro-RO" i="1" dirty="0" smtClean="0">
                <a:solidFill>
                  <a:srgbClr val="00B0F0"/>
                </a:solidFill>
                <a:effectLst>
                  <a:outerShdw blurRad="38100" dist="38100" dir="2700000" algn="tl">
                    <a:srgbClr val="000000">
                      <a:alpha val="43137"/>
                    </a:srgbClr>
                  </a:outerShdw>
                </a:effectLst>
                <a:latin typeface="Cambria Math" pitchFamily="18" charset="0"/>
                <a:ea typeface="Cambria Math" pitchFamily="18" charset="0"/>
                <a:cs typeface="Times New Roman" pitchFamily="18" charset="0"/>
              </a:rPr>
              <a:t>PROF. </a:t>
            </a:r>
            <a:r>
              <a:rPr lang="en-US" i="1" dirty="0" smtClean="0">
                <a:solidFill>
                  <a:srgbClr val="00B0F0"/>
                </a:solidFill>
                <a:effectLst>
                  <a:outerShdw blurRad="38100" dist="38100" dir="2700000" algn="tl">
                    <a:srgbClr val="000000">
                      <a:alpha val="43137"/>
                    </a:srgbClr>
                  </a:outerShdw>
                </a:effectLst>
                <a:latin typeface="Cambria Math" pitchFamily="18" charset="0"/>
                <a:ea typeface="Cambria Math" pitchFamily="18" charset="0"/>
                <a:cs typeface="Times New Roman" pitchFamily="18" charset="0"/>
              </a:rPr>
              <a:t> ANA-MARIA </a:t>
            </a:r>
            <a:r>
              <a:rPr lang="ro-RO" i="1" dirty="0" smtClean="0">
                <a:solidFill>
                  <a:srgbClr val="00B0F0"/>
                </a:solidFill>
                <a:effectLst>
                  <a:outerShdw blurRad="38100" dist="38100" dir="2700000" algn="tl">
                    <a:srgbClr val="000000">
                      <a:alpha val="43137"/>
                    </a:srgbClr>
                  </a:outerShdw>
                </a:effectLst>
                <a:latin typeface="Cambria Math" pitchFamily="18" charset="0"/>
                <a:ea typeface="Cambria Math" pitchFamily="18" charset="0"/>
                <a:cs typeface="Times New Roman" pitchFamily="18" charset="0"/>
              </a:rPr>
              <a:t>BÎZDOACĂ </a:t>
            </a:r>
          </a:p>
          <a:p>
            <a:pPr algn="just">
              <a:buClr>
                <a:srgbClr val="0070C0"/>
              </a:buClr>
              <a:buFont typeface="Wingdings" pitchFamily="2" charset="2"/>
              <a:buChar char=""/>
              <a:defRPr/>
            </a:pPr>
            <a:r>
              <a:rPr lang="ro-RO" i="1" dirty="0" smtClean="0">
                <a:solidFill>
                  <a:srgbClr val="00B0F0"/>
                </a:solidFill>
                <a:effectLst>
                  <a:outerShdw blurRad="38100" dist="38100" dir="2700000" algn="tl">
                    <a:srgbClr val="000000">
                      <a:alpha val="43137"/>
                    </a:srgbClr>
                  </a:outerShdw>
                </a:effectLst>
                <a:latin typeface="Cambria Math" pitchFamily="18" charset="0"/>
                <a:ea typeface="Cambria Math" pitchFamily="18" charset="0"/>
                <a:cs typeface="Times New Roman" pitchFamily="18" charset="0"/>
              </a:rPr>
              <a:t>PROF. </a:t>
            </a:r>
            <a:r>
              <a:rPr lang="en-US" i="1" dirty="0" smtClean="0">
                <a:solidFill>
                  <a:srgbClr val="00B0F0"/>
                </a:solidFill>
                <a:effectLst>
                  <a:outerShdw blurRad="38100" dist="38100" dir="2700000" algn="tl">
                    <a:srgbClr val="000000">
                      <a:alpha val="43137"/>
                    </a:srgbClr>
                  </a:outerShdw>
                </a:effectLst>
                <a:latin typeface="Cambria Math" pitchFamily="18" charset="0"/>
                <a:ea typeface="Cambria Math" pitchFamily="18" charset="0"/>
                <a:cs typeface="Times New Roman" pitchFamily="18" charset="0"/>
              </a:rPr>
              <a:t> ALINA OANA </a:t>
            </a:r>
            <a:r>
              <a:rPr lang="ro-RO" i="1" dirty="0" smtClean="0">
                <a:solidFill>
                  <a:srgbClr val="00B0F0"/>
                </a:solidFill>
                <a:effectLst>
                  <a:outerShdw blurRad="38100" dist="38100" dir="2700000" algn="tl">
                    <a:srgbClr val="000000">
                      <a:alpha val="43137"/>
                    </a:srgbClr>
                  </a:outerShdw>
                </a:effectLst>
                <a:latin typeface="Cambria Math" pitchFamily="18" charset="0"/>
                <a:ea typeface="Cambria Math" pitchFamily="18" charset="0"/>
                <a:cs typeface="Times New Roman" pitchFamily="18" charset="0"/>
              </a:rPr>
              <a:t>CORNESCU </a:t>
            </a:r>
          </a:p>
          <a:p>
            <a:pPr algn="just">
              <a:buClr>
                <a:srgbClr val="0070C0"/>
              </a:buClr>
              <a:buFont typeface="Wingdings" pitchFamily="2" charset="2"/>
              <a:buChar char=""/>
              <a:defRPr/>
            </a:pPr>
            <a:r>
              <a:rPr lang="ro-RO" i="1" dirty="0" smtClean="0">
                <a:solidFill>
                  <a:srgbClr val="00B0F0"/>
                </a:solidFill>
                <a:effectLst>
                  <a:outerShdw blurRad="38100" dist="38100" dir="2700000" algn="tl">
                    <a:srgbClr val="000000">
                      <a:alpha val="43137"/>
                    </a:srgbClr>
                  </a:outerShdw>
                </a:effectLst>
                <a:latin typeface="Cambria Math" pitchFamily="18" charset="0"/>
                <a:ea typeface="Cambria Math" pitchFamily="18" charset="0"/>
                <a:cs typeface="Times New Roman" pitchFamily="18" charset="0"/>
              </a:rPr>
              <a:t>PROF.</a:t>
            </a:r>
            <a:r>
              <a:rPr lang="en-US" i="1" dirty="0" smtClean="0">
                <a:solidFill>
                  <a:srgbClr val="00B0F0"/>
                </a:solidFill>
                <a:effectLst>
                  <a:outerShdw blurRad="38100" dist="38100" dir="2700000" algn="tl">
                    <a:srgbClr val="000000">
                      <a:alpha val="43137"/>
                    </a:srgbClr>
                  </a:outerShdw>
                </a:effectLst>
                <a:latin typeface="Cambria Math" pitchFamily="18" charset="0"/>
                <a:ea typeface="Cambria Math" pitchFamily="18" charset="0"/>
                <a:cs typeface="Times New Roman" pitchFamily="18" charset="0"/>
              </a:rPr>
              <a:t> MARIA AUGUSTINA J</a:t>
            </a:r>
            <a:r>
              <a:rPr lang="ro-RO" i="1" dirty="0" smtClean="0">
                <a:solidFill>
                  <a:srgbClr val="00B0F0"/>
                </a:solidFill>
                <a:effectLst>
                  <a:outerShdw blurRad="38100" dist="38100" dir="2700000" algn="tl">
                    <a:srgbClr val="000000">
                      <a:alpha val="43137"/>
                    </a:srgbClr>
                  </a:outerShdw>
                </a:effectLst>
                <a:latin typeface="Cambria Math" pitchFamily="18" charset="0"/>
                <a:ea typeface="Cambria Math" pitchFamily="18" charset="0"/>
                <a:cs typeface="Times New Roman" pitchFamily="18" charset="0"/>
              </a:rPr>
              <a:t>UREBIE </a:t>
            </a:r>
          </a:p>
          <a:p>
            <a:pPr algn="just">
              <a:buClr>
                <a:srgbClr val="0070C0"/>
              </a:buClr>
              <a:buFont typeface="Wingdings" pitchFamily="2" charset="2"/>
              <a:buChar char=""/>
              <a:defRPr/>
            </a:pPr>
            <a:r>
              <a:rPr lang="ro-RO" i="1" dirty="0" smtClean="0">
                <a:solidFill>
                  <a:srgbClr val="00B0F0"/>
                </a:solidFill>
                <a:effectLst>
                  <a:outerShdw blurRad="38100" dist="38100" dir="2700000" algn="tl">
                    <a:srgbClr val="000000">
                      <a:alpha val="43137"/>
                    </a:srgbClr>
                  </a:outerShdw>
                </a:effectLst>
                <a:latin typeface="Cambria Math" pitchFamily="18" charset="0"/>
                <a:ea typeface="Cambria Math" pitchFamily="18" charset="0"/>
                <a:cs typeface="Times New Roman" pitchFamily="18" charset="0"/>
              </a:rPr>
              <a:t>PROF. </a:t>
            </a:r>
            <a:r>
              <a:rPr lang="en-US" i="1" dirty="0" smtClean="0">
                <a:solidFill>
                  <a:srgbClr val="00B0F0"/>
                </a:solidFill>
                <a:effectLst>
                  <a:outerShdw blurRad="38100" dist="38100" dir="2700000" algn="tl">
                    <a:srgbClr val="000000">
                      <a:alpha val="43137"/>
                    </a:srgbClr>
                  </a:outerShdw>
                </a:effectLst>
                <a:latin typeface="Cambria Math" pitchFamily="18" charset="0"/>
                <a:ea typeface="Cambria Math" pitchFamily="18" charset="0"/>
                <a:cs typeface="Times New Roman" pitchFamily="18" charset="0"/>
              </a:rPr>
              <a:t> ANA </a:t>
            </a:r>
            <a:r>
              <a:rPr lang="ro-RO" i="1" dirty="0" smtClean="0">
                <a:solidFill>
                  <a:srgbClr val="00B0F0"/>
                </a:solidFill>
                <a:effectLst>
                  <a:outerShdw blurRad="38100" dist="38100" dir="2700000" algn="tl">
                    <a:srgbClr val="000000">
                      <a:alpha val="43137"/>
                    </a:srgbClr>
                  </a:outerShdw>
                </a:effectLst>
                <a:latin typeface="Cambria Math" pitchFamily="18" charset="0"/>
                <a:ea typeface="Cambria Math" pitchFamily="18" charset="0"/>
                <a:cs typeface="Times New Roman" pitchFamily="18" charset="0"/>
              </a:rPr>
              <a:t>GOGĂLNICEANU      </a:t>
            </a:r>
            <a:endParaRPr lang="ro-RO" i="1" dirty="0" smtClean="0">
              <a:solidFill>
                <a:srgbClr val="00B0F0"/>
              </a:solidFill>
              <a:effectLst>
                <a:outerShdw blurRad="38100" dist="38100" dir="2700000" algn="tl">
                  <a:srgbClr val="000000">
                    <a:alpha val="43137"/>
                  </a:srgbClr>
                </a:outerShdw>
              </a:effectLst>
              <a:latin typeface="Cambria Math" pitchFamily="18" charset="0"/>
              <a:ea typeface="Cambria Math" pitchFamily="18" charset="0"/>
            </a:endParaRPr>
          </a:p>
        </p:txBody>
      </p:sp>
    </p:spTree>
    <p:extLst>
      <p:ext uri="{BB962C8B-B14F-4D97-AF65-F5344CB8AC3E}">
        <p14:creationId xmlns="" xmlns:p14="http://schemas.microsoft.com/office/powerpoint/2010/main" val="308107410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ubstituent imagine 8" descr="PM CP.jpg"/>
          <p:cNvPicPr>
            <a:picLocks noGrp="1" noChangeAspect="1"/>
          </p:cNvPicPr>
          <p:nvPr>
            <p:ph type="pic" sz="quarter" idx="18"/>
          </p:nvPr>
        </p:nvPicPr>
        <p:blipFill>
          <a:blip r:embed="rId2" cstate="print"/>
          <a:srcRect t="4157" b="4157"/>
          <a:stretch>
            <a:fillRect/>
          </a:stretch>
        </p:blipFill>
        <p:spPr>
          <a:prstGeom prst="rect">
            <a:avLst/>
          </a:prstGeom>
          <a:ln w="190500" cap="sq">
            <a:solidFill>
              <a:schemeClr val="accent2">
                <a:lumMod val="40000"/>
                <a:lumOff val="6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Substituent imagine 7" descr="PM CA.jpg"/>
          <p:cNvPicPr>
            <a:picLocks noGrp="1" noChangeAspect="1"/>
          </p:cNvPicPr>
          <p:nvPr>
            <p:ph type="pic" sz="quarter" idx="17"/>
          </p:nvPr>
        </p:nvPicPr>
        <p:blipFill>
          <a:blip r:embed="rId3" cstate="print"/>
          <a:srcRect t="4157" b="4157"/>
          <a:stretch>
            <a:fillRect/>
          </a:stretch>
        </p:blipFill>
        <p:spPr>
          <a:prstGeom prst="rect">
            <a:avLst/>
          </a:prstGeom>
          <a:ln w="190500" cap="sq">
            <a:solidFill>
              <a:schemeClr val="accent2">
                <a:lumMod val="40000"/>
                <a:lumOff val="6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ubstituent imagine 10" descr="PROG CSIM.jpg"/>
          <p:cNvPicPr>
            <a:picLocks noGrp="1" noChangeAspect="1"/>
          </p:cNvPicPr>
          <p:nvPr>
            <p:ph type="pic" sz="quarter" idx="19"/>
          </p:nvPr>
        </p:nvPicPr>
        <p:blipFill>
          <a:blip r:embed="rId2" cstate="print"/>
          <a:srcRect t="6097" b="6097"/>
          <a:stretch>
            <a:fillRect/>
          </a:stretch>
        </p:blipFill>
        <p:spPr>
          <a:prstGeom prst="rect">
            <a:avLst/>
          </a:prstGeom>
          <a:ln w="190500" cap="sq">
            <a:solidFill>
              <a:schemeClr val="accent2">
                <a:lumMod val="40000"/>
                <a:lumOff val="6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Substituent imagine 11" descr="REG CSIM.jpg"/>
          <p:cNvPicPr>
            <a:picLocks noGrp="1" noChangeAspect="1"/>
          </p:cNvPicPr>
          <p:nvPr>
            <p:ph type="pic" sz="quarter" idx="18"/>
          </p:nvPr>
        </p:nvPicPr>
        <p:blipFill>
          <a:blip r:embed="rId3" cstate="print"/>
          <a:srcRect t="6781" b="6781"/>
          <a:stretch>
            <a:fillRect/>
          </a:stretch>
        </p:blipFill>
        <p:spPr>
          <a:prstGeom prst="rect">
            <a:avLst/>
          </a:prstGeom>
          <a:ln w="190500" cap="sq">
            <a:solidFill>
              <a:schemeClr val="accent2">
                <a:lumMod val="40000"/>
                <a:lumOff val="6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Substituent imagine 12" descr="PO CSIM.jpg"/>
          <p:cNvPicPr>
            <a:picLocks noGrp="1" noChangeAspect="1"/>
          </p:cNvPicPr>
          <p:nvPr>
            <p:ph type="pic" sz="quarter" idx="20"/>
          </p:nvPr>
        </p:nvPicPr>
        <p:blipFill>
          <a:blip r:embed="rId4" cstate="print"/>
          <a:srcRect t="6781" b="6781"/>
          <a:stretch>
            <a:fillRect/>
          </a:stretch>
        </p:blipFill>
        <p:spPr>
          <a:prstGeom prst="rect">
            <a:avLst/>
          </a:prstGeom>
          <a:ln w="190500" cap="sq">
            <a:solidFill>
              <a:schemeClr val="accent2">
                <a:lumMod val="40000"/>
                <a:lumOff val="6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ubstituent imagine 5" descr="REG ASIG PROTECȚIEI.jpg"/>
          <p:cNvPicPr>
            <a:picLocks noGrp="1" noChangeAspect="1"/>
          </p:cNvPicPr>
          <p:nvPr>
            <p:ph type="pic" sz="quarter" idx="17"/>
          </p:nvPr>
        </p:nvPicPr>
        <p:blipFill>
          <a:blip r:embed="rId2" cstate="print"/>
          <a:srcRect t="4706" b="4706"/>
          <a:stretch>
            <a:fillRect/>
          </a:stretch>
        </p:blipFill>
        <p:spPr>
          <a:prstGeom prst="rect">
            <a:avLst/>
          </a:prstGeom>
          <a:ln w="190500" cap="sq">
            <a:solidFill>
              <a:schemeClr val="accent2">
                <a:lumMod val="40000"/>
                <a:lumOff val="6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Substituent imagine 3" descr="2 012.jpg"/>
          <p:cNvPicPr>
            <a:picLocks noGrp="1" noChangeAspect="1"/>
          </p:cNvPicPr>
          <p:nvPr>
            <p:ph type="pic" sz="quarter" idx="18"/>
          </p:nvPr>
        </p:nvPicPr>
        <p:blipFill>
          <a:blip r:embed="rId3"/>
          <a:srcRect t="4118" b="4118"/>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Substituent imagine 13" descr="REC OCUPARE POSTURI.jpg"/>
          <p:cNvPicPr>
            <a:picLocks noGrp="1" noChangeAspect="1"/>
          </p:cNvPicPr>
          <p:nvPr>
            <p:ph type="pic" sz="quarter" idx="19"/>
          </p:nvPr>
        </p:nvPicPr>
        <p:blipFill>
          <a:blip r:embed="rId2" cstate="print"/>
          <a:srcRect t="6623" b="6623"/>
          <a:stretch>
            <a:fillRect/>
          </a:stretch>
        </p:blipFill>
        <p:spPr>
          <a:prstGeom prst="rect">
            <a:avLst/>
          </a:prstGeom>
          <a:ln w="190500" cap="sq">
            <a:solidFill>
              <a:schemeClr val="accent2">
                <a:lumMod val="40000"/>
                <a:lumOff val="6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5" name="Substituent imagine 14" descr="PO OCUPARE POSTURI.jpg"/>
          <p:cNvPicPr>
            <a:picLocks noGrp="1" noChangeAspect="1"/>
          </p:cNvPicPr>
          <p:nvPr>
            <p:ph type="pic" sz="quarter" idx="18"/>
          </p:nvPr>
        </p:nvPicPr>
        <p:blipFill>
          <a:blip r:embed="rId3" cstate="print"/>
          <a:srcRect t="6439" b="6439"/>
          <a:stretch>
            <a:fillRect/>
          </a:stretch>
        </p:blipFill>
        <p:spPr>
          <a:prstGeom prst="rect">
            <a:avLst/>
          </a:prstGeom>
          <a:ln w="190500" cap="sq">
            <a:solidFill>
              <a:schemeClr val="accent2">
                <a:lumMod val="40000"/>
                <a:lumOff val="6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Substituent imagine 4" descr="2 013.jpg"/>
          <p:cNvPicPr>
            <a:picLocks noGrp="1" noChangeAspect="1"/>
          </p:cNvPicPr>
          <p:nvPr>
            <p:ph type="pic" sz="quarter" idx="20"/>
          </p:nvPr>
        </p:nvPicPr>
        <p:blipFill>
          <a:blip r:embed="rId4" cstate="print"/>
          <a:srcRect t="5293" b="5293"/>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ubstituent imagine 7" descr="PO CDȘ.jpg"/>
          <p:cNvPicPr>
            <a:picLocks noGrp="1" noChangeAspect="1"/>
          </p:cNvPicPr>
          <p:nvPr>
            <p:ph type="pic" sz="quarter" idx="19"/>
          </p:nvPr>
        </p:nvPicPr>
        <p:blipFill>
          <a:blip r:embed="rId2" cstate="print"/>
          <a:srcRect t="6281" b="6281"/>
          <a:stretch>
            <a:fillRect/>
          </a:stretch>
        </p:blipFill>
        <p:spPr>
          <a:prstGeom prst="rect">
            <a:avLst/>
          </a:prstGeom>
          <a:ln w="190500" cap="sq">
            <a:solidFill>
              <a:schemeClr val="accent2">
                <a:lumMod val="40000"/>
                <a:lumOff val="6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Substituent imagine 9" descr="PO ASIG PROTECȚIEI.jpg"/>
          <p:cNvPicPr>
            <a:picLocks noGrp="1" noChangeAspect="1"/>
          </p:cNvPicPr>
          <p:nvPr>
            <p:ph type="pic" sz="quarter" idx="20"/>
          </p:nvPr>
        </p:nvPicPr>
        <p:blipFill>
          <a:blip r:embed="rId3" cstate="print"/>
          <a:srcRect t="5254" b="5254"/>
          <a:stretch>
            <a:fillRect/>
          </a:stretch>
        </p:blipFill>
        <p:spPr>
          <a:prstGeom prst="rect">
            <a:avLst/>
          </a:prstGeom>
          <a:ln w="190500" cap="sq">
            <a:solidFill>
              <a:schemeClr val="accent2">
                <a:lumMod val="40000"/>
                <a:lumOff val="6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Substituent imagine 11" descr="PO FORMALIZARE ACTIV.jpg"/>
          <p:cNvPicPr>
            <a:picLocks noGrp="1" noChangeAspect="1"/>
          </p:cNvPicPr>
          <p:nvPr>
            <p:ph type="pic" sz="quarter" idx="18"/>
          </p:nvPr>
        </p:nvPicPr>
        <p:blipFill>
          <a:blip r:embed="rId4" cstate="print"/>
          <a:srcRect t="6623" b="6623"/>
          <a:stretch>
            <a:fillRect/>
          </a:stretch>
        </p:blipFill>
        <p:spPr>
          <a:prstGeom prst="rect">
            <a:avLst/>
          </a:prstGeom>
          <a:ln w="190500" cap="sq">
            <a:solidFill>
              <a:schemeClr val="accent2">
                <a:lumMod val="40000"/>
                <a:lumOff val="6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ubstituent imagine 8" descr="2.jpg"/>
          <p:cNvPicPr>
            <a:picLocks noGrp="1" noChangeAspect="1"/>
          </p:cNvPicPr>
          <p:nvPr>
            <p:ph type="pic" sz="quarter" idx="18"/>
          </p:nvPr>
        </p:nvPicPr>
        <p:blipFill>
          <a:blip r:embed="rId2"/>
          <a:srcRect t="9197" b="9197"/>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Substituent imagine 7" descr="2 008.jpg"/>
          <p:cNvPicPr>
            <a:picLocks noGrp="1" noChangeAspect="1"/>
          </p:cNvPicPr>
          <p:nvPr>
            <p:ph type="pic" sz="quarter" idx="19"/>
          </p:nvPr>
        </p:nvPicPr>
        <p:blipFill>
          <a:blip r:embed="rId3"/>
          <a:srcRect t="1696" b="1696"/>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Substituent imagine 9" descr="2 015.jpg"/>
          <p:cNvPicPr>
            <a:picLocks noGrp="1" noChangeAspect="1"/>
          </p:cNvPicPr>
          <p:nvPr>
            <p:ph type="pic" sz="quarter" idx="20"/>
          </p:nvPr>
        </p:nvPicPr>
        <p:blipFill>
          <a:blip r:embed="rId4" cstate="print"/>
          <a:srcRect t="5293" b="5293"/>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ubstituent imagine 3" descr="2 009.jpg"/>
          <p:cNvPicPr>
            <a:picLocks noGrp="1" noChangeAspect="1"/>
          </p:cNvPicPr>
          <p:nvPr>
            <p:ph type="pic" sz="quarter" idx="17"/>
          </p:nvPr>
        </p:nvPicPr>
        <p:blipFill>
          <a:blip r:embed="rId2"/>
          <a:srcRect t="4118" b="4118"/>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Substituent imagine 4" descr="2 014.jpg"/>
          <p:cNvPicPr>
            <a:picLocks noGrp="1" noChangeAspect="1"/>
          </p:cNvPicPr>
          <p:nvPr>
            <p:ph type="pic" sz="quarter" idx="18"/>
          </p:nvPr>
        </p:nvPicPr>
        <p:blipFill>
          <a:blip r:embed="rId3"/>
          <a:srcRect t="4118" b="4118"/>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ubstituent imagine 5" descr="2 010.jpg"/>
          <p:cNvPicPr>
            <a:picLocks noGrp="1" noChangeAspect="1"/>
          </p:cNvPicPr>
          <p:nvPr>
            <p:ph type="pic" sz="quarter" idx="17"/>
          </p:nvPr>
        </p:nvPicPr>
        <p:blipFill>
          <a:blip r:embed="rId2"/>
          <a:srcRect t="4118" b="4118"/>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Substituent imagine 11" descr="6.jpg"/>
          <p:cNvPicPr>
            <a:picLocks noGrp="1" noChangeAspect="1"/>
          </p:cNvPicPr>
          <p:nvPr>
            <p:ph type="pic" sz="quarter" idx="18"/>
          </p:nvPr>
        </p:nvPicPr>
        <p:blipFill>
          <a:blip r:embed="rId3"/>
          <a:srcRect t="7648" b="7648"/>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ubstituent imagine 5" descr="tematica.jpg"/>
          <p:cNvPicPr>
            <a:picLocks noGrp="1" noChangeAspect="1"/>
          </p:cNvPicPr>
          <p:nvPr>
            <p:ph type="pic" sz="quarter" idx="17"/>
          </p:nvPr>
        </p:nvPicPr>
        <p:blipFill>
          <a:blip r:embed="rId2" cstate="print"/>
          <a:srcRect t="4157" b="4157"/>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Substituent imagine 6" descr="risc.jpg"/>
          <p:cNvPicPr>
            <a:picLocks noGrp="1" noChangeAspect="1"/>
          </p:cNvPicPr>
          <p:nvPr>
            <p:ph type="pic" sz="quarter" idx="18"/>
          </p:nvPr>
        </p:nvPicPr>
        <p:blipFill>
          <a:blip r:embed="rId3" cstate="print"/>
          <a:srcRect t="4157" b="4157"/>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ubstituent imagine 7" descr="2 016.jpg"/>
          <p:cNvPicPr>
            <a:picLocks noGrp="1" noChangeAspect="1"/>
          </p:cNvPicPr>
          <p:nvPr>
            <p:ph type="pic" sz="quarter" idx="19"/>
          </p:nvPr>
        </p:nvPicPr>
        <p:blipFill>
          <a:blip r:embed="rId2" cstate="print"/>
          <a:srcRect t="5293" b="5293"/>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Substituent imagine 4" descr="calendar.jpg"/>
          <p:cNvPicPr>
            <a:picLocks noGrp="1" noChangeAspect="1"/>
          </p:cNvPicPr>
          <p:nvPr>
            <p:ph type="pic" sz="quarter" idx="18"/>
          </p:nvPr>
        </p:nvPicPr>
        <p:blipFill>
          <a:blip r:embed="rId3" cstate="print"/>
          <a:srcRect t="5254" b="5254"/>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Substituent imagine 8" descr="decizie.jpg"/>
          <p:cNvPicPr>
            <a:picLocks noGrp="1" noChangeAspect="1"/>
          </p:cNvPicPr>
          <p:nvPr>
            <p:ph type="pic" sz="quarter" idx="20"/>
          </p:nvPr>
        </p:nvPicPr>
        <p:blipFill>
          <a:blip r:embed="rId4" cstate="print"/>
          <a:srcRect t="5254" b="5254"/>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ubstituent imagine 7" descr="G:\grădi imagini\SANY0126.JPG"/>
          <p:cNvPicPr>
            <a:picLocks noGrp="1"/>
          </p:cNvPicPr>
          <p:nvPr>
            <p:ph type="pic" sz="quarter" idx="19"/>
          </p:nvPr>
        </p:nvPicPr>
        <p:blipFill>
          <a:blip r:embed="rId2" cstate="print"/>
          <a:srcRect t="8716" b="8716"/>
          <a:stretch>
            <a:fillRect/>
          </a:stretch>
        </p:blipFill>
        <p:spPr bwMode="auto">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Substituent imagine 8" descr="G:\grădi imagini\SANY0181.JPG"/>
          <p:cNvPicPr>
            <a:picLocks noGrp="1"/>
          </p:cNvPicPr>
          <p:nvPr>
            <p:ph type="pic" sz="quarter" idx="20"/>
          </p:nvPr>
        </p:nvPicPr>
        <p:blipFill>
          <a:blip r:embed="rId3"/>
          <a:srcRect l="19531" r="19531"/>
          <a:stretch>
            <a:fillRect/>
          </a:stretch>
        </p:blipFill>
        <p:spPr bwMode="auto">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0" name="Titlu 4"/>
          <p:cNvSpPr txBox="1">
            <a:spLocks/>
          </p:cNvSpPr>
          <p:nvPr/>
        </p:nvSpPr>
        <p:spPr>
          <a:xfrm>
            <a:off x="4508937" y="0"/>
            <a:ext cx="3168869" cy="4114800"/>
          </a:xfrm>
          <a:prstGeom prst="rect">
            <a:avLst/>
          </a:prstGeom>
        </p:spPr>
        <p:txBody>
          <a:bodyPr numCol="1">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o-RO" sz="2400" b="1"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j-cs"/>
              </a:rPr>
              <a:t/>
            </a:r>
            <a:br>
              <a:rPr kumimoji="0" lang="ro-RO" sz="2400" b="1"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j-cs"/>
              </a:rPr>
            </a:br>
            <a:r>
              <a:rPr kumimoji="0" lang="ro-RO" sz="2400" b="1"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j-cs"/>
              </a:rPr>
              <a:t/>
            </a:r>
            <a:br>
              <a:rPr kumimoji="0" lang="ro-RO" sz="2400" b="1"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j-cs"/>
              </a:rPr>
            </a:br>
            <a:r>
              <a:rPr kumimoji="0" lang="ro-RO" sz="2400" b="1" u="none" strike="noStrike" kern="1200" cap="none" spc="0" normalizeH="0" baseline="0" noProof="0" dirty="0" smtClean="0">
                <a:ln>
                  <a:noFill/>
                </a:ln>
                <a:solidFill>
                  <a:schemeClr val="bg2">
                    <a:lumMod val="50000"/>
                  </a:schemeClr>
                </a:solidFill>
                <a:effectLst>
                  <a:outerShdw blurRad="38100" dist="38100" dir="2700000" algn="tl">
                    <a:srgbClr val="000000">
                      <a:alpha val="43137"/>
                    </a:srgbClr>
                  </a:outerShdw>
                </a:effectLst>
                <a:uLnTx/>
                <a:uFillTx/>
                <a:latin typeface="Cambria Math" pitchFamily="18" charset="0"/>
                <a:ea typeface="Cambria Math" pitchFamily="18" charset="0"/>
                <a:cs typeface="+mj-cs"/>
              </a:rPr>
              <a:t>,,NECESITĂŢILE ORGANIZAŢIONALE TREBUIE SATISFĂCUTE DE OAMENI OBIŞNUIŢI CAPABILI DE PERFORMANŢE NEOBIŞNUITE</a:t>
            </a:r>
            <a:r>
              <a:rPr kumimoji="0" lang="en-US" sz="2400" b="1" u="none" strike="noStrike" kern="1200" cap="none" spc="0" normalizeH="0" baseline="0" noProof="0" dirty="0" smtClean="0">
                <a:ln>
                  <a:noFill/>
                </a:ln>
                <a:solidFill>
                  <a:schemeClr val="bg2">
                    <a:lumMod val="50000"/>
                  </a:schemeClr>
                </a:solidFill>
                <a:effectLst>
                  <a:outerShdw blurRad="38100" dist="38100" dir="2700000" algn="tl">
                    <a:srgbClr val="000000">
                      <a:alpha val="43137"/>
                    </a:srgbClr>
                  </a:outerShdw>
                </a:effectLst>
                <a:uLnTx/>
                <a:uFillTx/>
                <a:latin typeface="Cambria Math" pitchFamily="18" charset="0"/>
                <a:ea typeface="Cambria Math" pitchFamily="18" charset="0"/>
                <a:cs typeface="+mj-cs"/>
              </a:rPr>
              <a:t>.</a:t>
            </a:r>
            <a:r>
              <a:rPr kumimoji="0" lang="ro-RO" sz="2400" b="1" u="none" strike="noStrike" kern="1200" cap="none" spc="0" normalizeH="0" baseline="0" noProof="0" dirty="0" smtClean="0">
                <a:ln>
                  <a:noFill/>
                </a:ln>
                <a:solidFill>
                  <a:schemeClr val="bg2">
                    <a:lumMod val="50000"/>
                  </a:schemeClr>
                </a:solidFill>
                <a:effectLst>
                  <a:outerShdw blurRad="38100" dist="38100" dir="2700000" algn="tl">
                    <a:srgbClr val="000000">
                      <a:alpha val="43137"/>
                    </a:srgbClr>
                  </a:outerShdw>
                </a:effectLst>
                <a:uLnTx/>
                <a:uFillTx/>
                <a:latin typeface="Cambria Math" pitchFamily="18" charset="0"/>
                <a:ea typeface="Cambria Math" pitchFamily="18" charset="0"/>
                <a:cs typeface="+mj-cs"/>
              </a:rPr>
              <a:t>”</a:t>
            </a:r>
            <a:r>
              <a:rPr kumimoji="0" lang="ro-RO" sz="2400" b="0" i="0" u="none" strike="noStrike" kern="1200" cap="none" spc="0" normalizeH="0" baseline="0" noProof="0" dirty="0" smtClean="0">
                <a:ln>
                  <a:noFill/>
                </a:ln>
                <a:solidFill>
                  <a:schemeClr val="bg2">
                    <a:lumMod val="50000"/>
                  </a:schemeClr>
                </a:solidFill>
                <a:effectLst>
                  <a:outerShdw blurRad="38100" dist="38100" dir="2700000" algn="tl">
                    <a:srgbClr val="000000">
                      <a:alpha val="43137"/>
                    </a:srgbClr>
                  </a:outerShdw>
                </a:effectLst>
                <a:uLnTx/>
                <a:uFillTx/>
                <a:latin typeface="Cambria Math" pitchFamily="18" charset="0"/>
                <a:ea typeface="Cambria Math" pitchFamily="18" charset="0"/>
                <a:cs typeface="+mj-cs"/>
              </a:rPr>
              <a:t/>
            </a:r>
            <a:br>
              <a:rPr kumimoji="0" lang="ro-RO" sz="2400" b="0" i="0" u="none" strike="noStrike" kern="1200" cap="none" spc="0" normalizeH="0" baseline="0" noProof="0" dirty="0" smtClean="0">
                <a:ln>
                  <a:noFill/>
                </a:ln>
                <a:solidFill>
                  <a:schemeClr val="bg2">
                    <a:lumMod val="50000"/>
                  </a:schemeClr>
                </a:solidFill>
                <a:effectLst>
                  <a:outerShdw blurRad="38100" dist="38100" dir="2700000" algn="tl">
                    <a:srgbClr val="000000">
                      <a:alpha val="43137"/>
                    </a:srgbClr>
                  </a:outerShdw>
                </a:effectLst>
                <a:uLnTx/>
                <a:uFillTx/>
                <a:latin typeface="Cambria Math" pitchFamily="18" charset="0"/>
                <a:ea typeface="Cambria Math" pitchFamily="18" charset="0"/>
                <a:cs typeface="+mj-cs"/>
              </a:rPr>
            </a:br>
            <a:r>
              <a:rPr kumimoji="0" lang="ro-RO" sz="24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j-cs"/>
              </a:rPr>
              <a:t/>
            </a:r>
            <a:br>
              <a:rPr kumimoji="0" lang="ro-RO" sz="24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j-cs"/>
              </a:rPr>
            </a:br>
            <a:r>
              <a:rPr kumimoji="0" lang="ro-RO" sz="2400" b="0" i="0" u="none" strike="noStrike" kern="1200" cap="none" spc="0" normalizeH="0" baseline="0" noProof="0" dirty="0" smtClean="0">
                <a:ln>
                  <a:noFill/>
                </a:ln>
                <a:solidFill>
                  <a:schemeClr val="bg2">
                    <a:lumMod val="50000"/>
                  </a:schemeClr>
                </a:solidFill>
                <a:effectLst/>
                <a:uLnTx/>
                <a:uFillTx/>
                <a:latin typeface="Cambria Math" pitchFamily="18" charset="0"/>
                <a:ea typeface="Cambria Math" pitchFamily="18" charset="0"/>
                <a:cs typeface="+mj-cs"/>
              </a:rPr>
              <a:t>Peter F. </a:t>
            </a:r>
            <a:r>
              <a:rPr kumimoji="0" lang="ro-RO" sz="2400" b="0" i="0" u="none" strike="noStrike" kern="1200" cap="none" spc="0" normalizeH="0" baseline="0" noProof="0" dirty="0" err="1" smtClean="0">
                <a:ln>
                  <a:noFill/>
                </a:ln>
                <a:solidFill>
                  <a:schemeClr val="bg2">
                    <a:lumMod val="50000"/>
                  </a:schemeClr>
                </a:solidFill>
                <a:effectLst/>
                <a:uLnTx/>
                <a:uFillTx/>
                <a:latin typeface="Cambria Math" pitchFamily="18" charset="0"/>
                <a:ea typeface="Cambria Math" pitchFamily="18" charset="0"/>
                <a:cs typeface="+mj-cs"/>
              </a:rPr>
              <a:t>Drucker</a:t>
            </a:r>
            <a:r>
              <a:rPr kumimoji="0" lang="ro-RO" sz="2400" b="0" i="0" u="none" strike="noStrike" kern="1200" cap="none" spc="0" normalizeH="0" baseline="0" noProof="0" dirty="0" smtClean="0">
                <a:ln>
                  <a:noFill/>
                </a:ln>
                <a:solidFill>
                  <a:schemeClr val="tx1">
                    <a:lumMod val="50000"/>
                  </a:schemeClr>
                </a:solidFill>
                <a:effectLst/>
                <a:uLnTx/>
                <a:uFillTx/>
                <a:latin typeface="Cambria Math" pitchFamily="18" charset="0"/>
                <a:ea typeface="Cambria Math" pitchFamily="18" charset="0"/>
                <a:cs typeface="+mj-cs"/>
              </a:rPr>
              <a:t/>
            </a:r>
            <a:br>
              <a:rPr kumimoji="0" lang="ro-RO" sz="2400" b="0" i="0" u="none" strike="noStrike" kern="1200" cap="none" spc="0" normalizeH="0" baseline="0" noProof="0" dirty="0" smtClean="0">
                <a:ln>
                  <a:noFill/>
                </a:ln>
                <a:solidFill>
                  <a:schemeClr val="tx1">
                    <a:lumMod val="50000"/>
                  </a:schemeClr>
                </a:solidFill>
                <a:effectLst/>
                <a:uLnTx/>
                <a:uFillTx/>
                <a:latin typeface="Cambria Math" pitchFamily="18" charset="0"/>
                <a:ea typeface="Cambria Math" pitchFamily="18" charset="0"/>
                <a:cs typeface="+mj-cs"/>
              </a:rPr>
            </a:br>
            <a:r>
              <a:rPr kumimoji="0" lang="en-US" sz="2400" b="1" i="0" u="none" strike="noStrike" kern="1200" cap="none" spc="0" normalizeH="0" baseline="0" noProof="0" dirty="0" smtClean="0">
                <a:ln>
                  <a:noFill/>
                </a:ln>
                <a:solidFill>
                  <a:schemeClr val="tx1">
                    <a:lumMod val="50000"/>
                  </a:schemeClr>
                </a:solidFill>
                <a:effectLst/>
                <a:uLnTx/>
                <a:uFillTx/>
                <a:latin typeface="Cambria Math" pitchFamily="18" charset="0"/>
                <a:ea typeface="Cambria Math" pitchFamily="18" charset="0"/>
                <a:cs typeface="+mj-cs"/>
              </a:rPr>
              <a:t> </a:t>
            </a:r>
            <a:r>
              <a:rPr kumimoji="0" lang="ro-RO" sz="2400" b="0" i="0" u="none" strike="noStrike" kern="1200" cap="none" spc="0" normalizeH="0" baseline="0" noProof="0" dirty="0" smtClean="0">
                <a:ln>
                  <a:noFill/>
                </a:ln>
                <a:solidFill>
                  <a:schemeClr val="tx1">
                    <a:lumMod val="50000"/>
                  </a:schemeClr>
                </a:solidFill>
                <a:effectLst/>
                <a:uLnTx/>
                <a:uFillTx/>
                <a:latin typeface="Cambria Math" pitchFamily="18" charset="0"/>
                <a:ea typeface="Cambria Math" pitchFamily="18" charset="0"/>
                <a:cs typeface="+mj-cs"/>
              </a:rPr>
              <a:t/>
            </a:r>
            <a:br>
              <a:rPr kumimoji="0" lang="ro-RO" sz="2400" b="0" i="0" u="none" strike="noStrike" kern="1200" cap="none" spc="0" normalizeH="0" baseline="0" noProof="0" dirty="0" smtClean="0">
                <a:ln>
                  <a:noFill/>
                </a:ln>
                <a:solidFill>
                  <a:schemeClr val="tx1">
                    <a:lumMod val="50000"/>
                  </a:schemeClr>
                </a:solidFill>
                <a:effectLst/>
                <a:uLnTx/>
                <a:uFillTx/>
                <a:latin typeface="Cambria Math" pitchFamily="18" charset="0"/>
                <a:ea typeface="Cambria Math" pitchFamily="18" charset="0"/>
                <a:cs typeface="+mj-cs"/>
              </a:rPr>
            </a:br>
            <a:endParaRPr kumimoji="0" lang="ro-RO" sz="2400" b="0" i="0" u="none" strike="noStrike" kern="1200" cap="none" spc="0" normalizeH="0" baseline="0" noProof="0" dirty="0">
              <a:ln>
                <a:noFill/>
              </a:ln>
              <a:solidFill>
                <a:schemeClr val="tx1">
                  <a:lumMod val="50000"/>
                </a:schemeClr>
              </a:solidFill>
              <a:effectLst/>
              <a:uLnTx/>
              <a:uFillTx/>
              <a:latin typeface="Cambria Math" pitchFamily="18" charset="0"/>
              <a:ea typeface="Cambria Math" pitchFamily="18" charset="0"/>
              <a:cs typeface="+mj-cs"/>
            </a:endParaRPr>
          </a:p>
        </p:txBody>
      </p:sp>
    </p:spTree>
    <p:extLst>
      <p:ext uri="{BB962C8B-B14F-4D97-AF65-F5344CB8AC3E}">
        <p14:creationId xmlns="" xmlns:p14="http://schemas.microsoft.com/office/powerpoint/2010/main" val="324230316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713874" y="2387181"/>
            <a:ext cx="10764252" cy="2062103"/>
          </a:xfrm>
          <a:prstGeom prst="rect">
            <a:avLst/>
          </a:prstGeom>
          <a:noFill/>
          <a:ln w="9525">
            <a:noFill/>
            <a:miter lim="800000"/>
            <a:headEnd/>
            <a:tailEnd/>
          </a:ln>
        </p:spPr>
        <p:txBody>
          <a:bodyPr wrap="square">
            <a:spAutoFit/>
          </a:bodyPr>
          <a:lstStyle/>
          <a:p>
            <a:pPr algn="just"/>
            <a:r>
              <a:rPr lang="ro-RO" sz="3200" dirty="0" smtClean="0">
                <a:latin typeface="Calibri" pitchFamily="34" charset="0"/>
              </a:rPr>
              <a:t>	</a:t>
            </a:r>
            <a:endParaRPr lang="ro-RO" sz="1600" dirty="0" smtClean="0">
              <a:solidFill>
                <a:schemeClr val="bg2">
                  <a:lumMod val="50000"/>
                </a:schemeClr>
              </a:solidFill>
              <a:latin typeface="Cambria Math" pitchFamily="18" charset="0"/>
              <a:ea typeface="Cambria Math" pitchFamily="18" charset="0"/>
            </a:endParaRPr>
          </a:p>
          <a:p>
            <a:pPr algn="just"/>
            <a:endParaRPr lang="ro-RO" sz="1600" dirty="0" smtClean="0">
              <a:solidFill>
                <a:schemeClr val="bg2">
                  <a:lumMod val="50000"/>
                </a:schemeClr>
              </a:solidFill>
              <a:latin typeface="Cambria Math" pitchFamily="18" charset="0"/>
              <a:ea typeface="Cambria Math" pitchFamily="18" charset="0"/>
            </a:endParaRPr>
          </a:p>
          <a:p>
            <a:pPr algn="just"/>
            <a:endParaRPr lang="ro-RO" sz="1600" dirty="0" smtClean="0">
              <a:solidFill>
                <a:schemeClr val="bg2">
                  <a:lumMod val="50000"/>
                </a:schemeClr>
              </a:solidFill>
              <a:latin typeface="Cambria Math" pitchFamily="18" charset="0"/>
              <a:ea typeface="Cambria Math" pitchFamily="18" charset="0"/>
            </a:endParaRPr>
          </a:p>
          <a:p>
            <a:pPr algn="just"/>
            <a:endParaRPr lang="ro-RO" sz="1600" dirty="0" smtClean="0">
              <a:solidFill>
                <a:schemeClr val="bg2">
                  <a:lumMod val="50000"/>
                </a:schemeClr>
              </a:solidFill>
              <a:latin typeface="Cambria Math" pitchFamily="18" charset="0"/>
              <a:ea typeface="Cambria Math" pitchFamily="18" charset="0"/>
            </a:endParaRPr>
          </a:p>
          <a:p>
            <a:pPr algn="just"/>
            <a:endParaRPr lang="ro-RO" sz="1600" dirty="0" smtClean="0">
              <a:solidFill>
                <a:schemeClr val="bg2">
                  <a:lumMod val="50000"/>
                </a:schemeClr>
              </a:solidFill>
              <a:latin typeface="Cambria Math" pitchFamily="18" charset="0"/>
              <a:ea typeface="Cambria Math" pitchFamily="18" charset="0"/>
            </a:endParaRPr>
          </a:p>
          <a:p>
            <a:pPr algn="just"/>
            <a:endParaRPr lang="ro-RO" sz="1600" dirty="0" smtClean="0">
              <a:solidFill>
                <a:schemeClr val="bg2">
                  <a:lumMod val="50000"/>
                </a:schemeClr>
              </a:solidFill>
              <a:latin typeface="Cambria Math" pitchFamily="18" charset="0"/>
              <a:ea typeface="Cambria Math" pitchFamily="18" charset="0"/>
            </a:endParaRPr>
          </a:p>
          <a:p>
            <a:pPr algn="just"/>
            <a:endParaRPr lang="ro-RO" sz="1600" dirty="0">
              <a:solidFill>
                <a:schemeClr val="bg2">
                  <a:lumMod val="50000"/>
                </a:schemeClr>
              </a:solidFill>
              <a:latin typeface="Cambria Math" pitchFamily="18" charset="0"/>
              <a:ea typeface="Cambria Math" pitchFamily="18" charset="0"/>
            </a:endParaRPr>
          </a:p>
        </p:txBody>
      </p:sp>
      <p:sp>
        <p:nvSpPr>
          <p:cNvPr id="6" name="Dreptunghi 5"/>
          <p:cNvSpPr/>
          <p:nvPr/>
        </p:nvSpPr>
        <p:spPr>
          <a:xfrm>
            <a:off x="1564254" y="1108887"/>
            <a:ext cx="9197788" cy="461665"/>
          </a:xfrm>
          <a:prstGeom prst="rect">
            <a:avLst/>
          </a:prstGeom>
        </p:spPr>
        <p:txBody>
          <a:bodyPr wrap="square">
            <a:spAutoFit/>
          </a:bodyPr>
          <a:lstStyle/>
          <a:p>
            <a:pPr algn="ctr"/>
            <a:r>
              <a:rPr lang="ro-RO" sz="2400" b="1" i="1" dirty="0" smtClean="0">
                <a:solidFill>
                  <a:schemeClr val="bg2">
                    <a:lumMod val="50000"/>
                  </a:schemeClr>
                </a:solidFill>
                <a:effectLst>
                  <a:outerShdw blurRad="38100" dist="38100" dir="2700000" algn="tl">
                    <a:srgbClr val="000000">
                      <a:alpha val="43137"/>
                    </a:srgbClr>
                  </a:outerShdw>
                </a:effectLst>
                <a:latin typeface="Cambria Math" pitchFamily="18" charset="0"/>
                <a:ea typeface="Cambria Math" pitchFamily="18" charset="0"/>
              </a:rPr>
              <a:t>3. FURNIZAREA SERVICIILOR</a:t>
            </a:r>
            <a:endParaRPr lang="ro-RO" sz="2400" b="1" i="1" dirty="0">
              <a:effectLst>
                <a:outerShdw blurRad="38100" dist="38100" dir="2700000" algn="tl">
                  <a:srgbClr val="000000">
                    <a:alpha val="43137"/>
                  </a:srgbClr>
                </a:outerShdw>
              </a:effectLst>
            </a:endParaRPr>
          </a:p>
        </p:txBody>
      </p:sp>
      <p:sp>
        <p:nvSpPr>
          <p:cNvPr id="92161" name="Rectangle 1"/>
          <p:cNvSpPr>
            <a:spLocks noChangeArrowheads="1"/>
          </p:cNvSpPr>
          <p:nvPr/>
        </p:nvSpPr>
        <p:spPr bwMode="auto">
          <a:xfrm>
            <a:off x="256673" y="1636294"/>
            <a:ext cx="11518232" cy="47705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	În urma analizei de nevoi, au fost identificate următoarele</a:t>
            </a:r>
            <a:r>
              <a:rPr kumimoji="0" lang="en-US"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a:t>
            </a:r>
            <a:endParaRPr kumimoji="0" lang="ro-RO" sz="1600" b="0" i="0" u="none" strike="noStrike" cap="none" normalizeH="0" baseline="0" dirty="0" smtClean="0">
              <a:ln>
                <a:noFill/>
              </a:ln>
              <a:solidFill>
                <a:srgbClr val="0070C0"/>
              </a:solidFill>
              <a:effectLst/>
              <a:latin typeface="Cambria Math" pitchFamily="18" charset="0"/>
              <a:ea typeface="Cambria Math"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îmbunătăţirea nivelului de cunoaştere ale actelor normative, de către toţi salariaţii unităţii de învăţământ;</a:t>
            </a:r>
            <a:endParaRPr kumimoji="0" lang="ro-RO" sz="1600" b="0" i="0" u="none" strike="noStrike" cap="none" normalizeH="0" baseline="0" dirty="0" smtClean="0">
              <a:ln>
                <a:noFill/>
              </a:ln>
              <a:solidFill>
                <a:srgbClr val="0070C0"/>
              </a:solidFill>
              <a:effectLst/>
              <a:latin typeface="Cambria Math" pitchFamily="18" charset="0"/>
              <a:ea typeface="Cambria Math"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îmbunătăţirea nivelului de cunoştinţe  </a:t>
            </a:r>
            <a:r>
              <a:rPr kumimoji="0" lang="ro-RO" sz="1600" b="0" i="0" u="none" strike="noStrike" cap="none" normalizeH="0" baseline="0" dirty="0" err="1" smtClean="0">
                <a:ln>
                  <a:noFill/>
                </a:ln>
                <a:solidFill>
                  <a:srgbClr val="0070C0"/>
                </a:solidFill>
                <a:effectLst/>
                <a:latin typeface="Cambria Math" pitchFamily="18" charset="0"/>
                <a:ea typeface="Cambria Math" pitchFamily="18" charset="0"/>
                <a:cs typeface="Times New Roman" pitchFamily="18" charset="0"/>
              </a:rPr>
              <a:t>psiho-pedagogice</a:t>
            </a: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 în rândul părinților;</a:t>
            </a:r>
            <a:endParaRPr kumimoji="0" lang="ro-RO" sz="1600" b="0" i="0" u="none" strike="noStrike" cap="none" normalizeH="0" baseline="0" dirty="0" smtClean="0">
              <a:ln>
                <a:noFill/>
              </a:ln>
              <a:solidFill>
                <a:srgbClr val="0070C0"/>
              </a:solidFill>
              <a:effectLst/>
              <a:latin typeface="Cambria Math" pitchFamily="18" charset="0"/>
              <a:ea typeface="Cambria Math"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îmbunătăţirea activităţilor de consiliere informală şi educaţională, a părinţilor</a:t>
            </a:r>
            <a:r>
              <a:rPr kumimoji="0" lang="en-US"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a:t>
            </a:r>
            <a:endParaRPr kumimoji="0" lang="ro-RO" sz="1600" b="0" i="0" u="none" strike="noStrike" cap="none" normalizeH="0" baseline="0" dirty="0" smtClean="0">
              <a:ln>
                <a:noFill/>
              </a:ln>
              <a:solidFill>
                <a:srgbClr val="0070C0"/>
              </a:solidFill>
              <a:effectLst/>
              <a:latin typeface="Cambria Math" pitchFamily="18" charset="0"/>
              <a:ea typeface="Cambria Math"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îmbunătăţirea activităţilor de incluziune a copiilor cu cerinţe educaţionale speciale;</a:t>
            </a:r>
            <a:endParaRPr kumimoji="0" lang="ro-RO" sz="1600" b="0" i="0" u="none" strike="noStrike" cap="none" normalizeH="0" baseline="0" dirty="0" smtClean="0">
              <a:ln>
                <a:noFill/>
              </a:ln>
              <a:solidFill>
                <a:srgbClr val="0070C0"/>
              </a:solidFill>
              <a:effectLst/>
              <a:latin typeface="Cambria Math" pitchFamily="18" charset="0"/>
              <a:ea typeface="Cambria Math"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optimizarea comunicării cu familiile preşcolarilor care frecventează grădiniţa</a:t>
            </a:r>
            <a:r>
              <a:rPr kumimoji="0" lang="en-US"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a:t>
            </a: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	</a:t>
            </a:r>
            <a:endParaRPr kumimoji="0" lang="ro-RO" sz="1600" b="0" i="0" u="none" strike="noStrike" cap="none" normalizeH="0" baseline="0" dirty="0" smtClean="0">
              <a:ln>
                <a:noFill/>
              </a:ln>
              <a:solidFill>
                <a:srgbClr val="0070C0"/>
              </a:solidFill>
              <a:effectLst/>
              <a:latin typeface="Cambria Math" pitchFamily="18" charset="0"/>
              <a:ea typeface="Cambria Math"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popularizarea acţiunilor deosebite la nivel de unitate şi a activităţii desfăşurate de unele cadre didactice, în presă, reviste de specialitate sau prin anunţuri la avizierul grădiniţei</a:t>
            </a:r>
            <a:r>
              <a:rPr kumimoji="0" lang="en-US"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a:t>
            </a: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	</a:t>
            </a:r>
            <a:endParaRPr kumimoji="0" lang="ro-RO" sz="1600" b="0" i="0" u="none" strike="noStrike" cap="none" normalizeH="0" baseline="0" dirty="0" smtClean="0">
              <a:ln>
                <a:noFill/>
              </a:ln>
              <a:solidFill>
                <a:srgbClr val="0070C0"/>
              </a:solidFill>
              <a:effectLst/>
              <a:latin typeface="Cambria Math" pitchFamily="18" charset="0"/>
              <a:ea typeface="Cambria Math"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promovarea unei exigenţe sporite, în cazul de neasumare de responsabilităţi de către personalul grădiniţei, în exercitarea sarcinilor şi atributelor care le revin din fişa postului şi din Regulamentul de Ordine Interioară al grădiniţei;</a:t>
            </a:r>
            <a:endParaRPr kumimoji="0" lang="ro-RO" sz="1600" b="0" i="0" u="none" strike="noStrike" cap="none" normalizeH="0" baseline="0" dirty="0" smtClean="0">
              <a:ln>
                <a:noFill/>
              </a:ln>
              <a:solidFill>
                <a:srgbClr val="0070C0"/>
              </a:solidFill>
              <a:effectLst/>
              <a:latin typeface="Cambria Math" pitchFamily="18" charset="0"/>
              <a:ea typeface="Cambria Math"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îmbunătăţirea calităţii modului de organizare şi desfăşurare a activităţilor planificate, în cadrul unor programe, proiecte, parteneriate, existente la nivelul unităţii de învăţământ</a:t>
            </a:r>
            <a:r>
              <a:rPr kumimoji="0" lang="en-US"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a:t>
            </a:r>
            <a:endParaRPr kumimoji="0" lang="ro-RO" sz="1600" b="0" i="0" u="none" strike="noStrike" cap="none" normalizeH="0" baseline="0" dirty="0" smtClean="0">
              <a:ln>
                <a:noFill/>
              </a:ln>
              <a:solidFill>
                <a:srgbClr val="0070C0"/>
              </a:solidFill>
              <a:effectLst/>
              <a:latin typeface="Cambria Math" pitchFamily="18" charset="0"/>
              <a:ea typeface="Cambria Math"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asumarea responsabilităţilor ce revin responsabililor de comisii de lucru</a:t>
            </a:r>
            <a:r>
              <a:rPr kumimoji="0" lang="en-US"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a:t>
            </a: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	</a:t>
            </a:r>
            <a:endParaRPr kumimoji="0" lang="ro-RO" sz="1600" b="0" i="0" u="none" strike="noStrike" cap="none" normalizeH="0" baseline="0" dirty="0" smtClean="0">
              <a:ln>
                <a:noFill/>
              </a:ln>
              <a:solidFill>
                <a:srgbClr val="0070C0"/>
              </a:solidFill>
              <a:effectLst/>
              <a:latin typeface="Cambria Math" pitchFamily="18" charset="0"/>
              <a:ea typeface="Cambria Math"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eliminarea formalismului şi conservatorismului, în toate sectoarele de activitate existente în grădiniţă;	</a:t>
            </a:r>
            <a:endParaRPr kumimoji="0" lang="ro-RO" sz="1600" b="0" i="0" u="none" strike="noStrike" cap="none" normalizeH="0" baseline="0" dirty="0" smtClean="0">
              <a:ln>
                <a:noFill/>
              </a:ln>
              <a:solidFill>
                <a:srgbClr val="0070C0"/>
              </a:solidFill>
              <a:effectLst/>
              <a:latin typeface="Cambria Math" pitchFamily="18" charset="0"/>
              <a:ea typeface="Cambria Math"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creşterea responsabilităţii întregului personal faţă de activitatea ce se desfăşoară în grădiniţă;	</a:t>
            </a:r>
            <a:endParaRPr kumimoji="0" lang="ro-RO" sz="1600" b="0" i="0" u="none" strike="noStrike" cap="none" normalizeH="0" baseline="0" dirty="0" smtClean="0">
              <a:ln>
                <a:noFill/>
              </a:ln>
              <a:solidFill>
                <a:srgbClr val="0070C0"/>
              </a:solidFill>
              <a:effectLst/>
              <a:latin typeface="Cambria Math" pitchFamily="18" charset="0"/>
              <a:ea typeface="Cambria Math"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implicarea cadrelor didactice, în identificarea resurselor financiare extrabugetare în vederea îmbunătăţirii spaţiului educaţional şi a bazei materiale ale grădiniţei;	</a:t>
            </a:r>
            <a:endParaRPr kumimoji="0" lang="ro-RO" sz="1600" b="0" i="0" u="none" strike="noStrike" cap="none" normalizeH="0" baseline="0" dirty="0" smtClean="0">
              <a:ln>
                <a:noFill/>
              </a:ln>
              <a:solidFill>
                <a:srgbClr val="0070C0"/>
              </a:solidFill>
              <a:effectLst/>
              <a:latin typeface="Cambria Math" pitchFamily="18" charset="0"/>
              <a:ea typeface="Cambria Math"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creşterea calităţii serviciilor oferite preşcolarilor care frecventează grădiniţa</a:t>
            </a:r>
            <a:r>
              <a:rPr kumimoji="0" lang="en-US"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a:t>
            </a:r>
            <a:endParaRPr kumimoji="0" lang="ro-RO" sz="1600" b="0" i="0" u="none" strike="noStrike" cap="none" normalizeH="0" baseline="0" dirty="0" smtClean="0">
              <a:ln>
                <a:noFill/>
              </a:ln>
              <a:solidFill>
                <a:srgbClr val="0070C0"/>
              </a:solidFill>
              <a:effectLst/>
              <a:latin typeface="Cambria Math" pitchFamily="18" charset="0"/>
              <a:ea typeface="Cambria Math"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analiza cauzei, promovarea de măsuri şi monitorizarea periodică a persoanelor care ştirbesc prestigiul unităţii.</a:t>
            </a:r>
            <a:endParaRPr kumimoji="0" lang="ro-RO" sz="1600" b="0" i="0" u="none" strike="noStrike" cap="none" normalizeH="0" baseline="0" dirty="0" smtClean="0">
              <a:ln>
                <a:noFill/>
              </a:ln>
              <a:solidFill>
                <a:srgbClr val="0070C0"/>
              </a:solidFill>
              <a:effectLst/>
              <a:latin typeface="Cambria Math" pitchFamily="18" charset="0"/>
              <a:ea typeface="Cambria Math"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Substituent imagine 7"/>
          <p:cNvGraphicFramePr>
            <a:graphicFrameLocks noGrp="1"/>
          </p:cNvGraphicFramePr>
          <p:nvPr>
            <p:ph type="pic" sz="quarter" idx="19"/>
          </p:nvPr>
        </p:nvGraphicFramePr>
        <p:xfrm>
          <a:off x="757645" y="927463"/>
          <a:ext cx="3108960" cy="3814353"/>
        </p:xfrm>
        <a:graphic>
          <a:graphicData uri="http://schemas.openxmlformats.org/drawingml/2006/table">
            <a:tbl>
              <a:tblPr/>
              <a:tblGrid>
                <a:gridCol w="182882"/>
                <a:gridCol w="914400"/>
                <a:gridCol w="2011678"/>
              </a:tblGrid>
              <a:tr h="217964">
                <a:tc>
                  <a:txBody>
                    <a:bodyPr/>
                    <a:lstStyle/>
                    <a:p>
                      <a:pPr>
                        <a:spcAft>
                          <a:spcPts val="0"/>
                        </a:spcAft>
                      </a:pPr>
                      <a:r>
                        <a:rPr lang="en-US" sz="400" b="1" u="none" strike="noStrike" dirty="0">
                          <a:solidFill>
                            <a:srgbClr val="000000"/>
                          </a:solidFill>
                          <a:latin typeface="Verdana"/>
                          <a:ea typeface="Times New Roman"/>
                        </a:rPr>
                        <a:t>Nr. </a:t>
                      </a:r>
                      <a:r>
                        <a:rPr lang="en-US" sz="400" b="1" u="none" strike="noStrike" dirty="0" err="1">
                          <a:solidFill>
                            <a:srgbClr val="000000"/>
                          </a:solidFill>
                          <a:latin typeface="Verdana"/>
                          <a:ea typeface="Times New Roman"/>
                        </a:rPr>
                        <a:t>Crt</a:t>
                      </a:r>
                      <a:r>
                        <a:rPr lang="en-US" sz="400" b="1" u="none" strike="noStrike" dirty="0">
                          <a:solidFill>
                            <a:srgbClr val="000000"/>
                          </a:solidFill>
                          <a:latin typeface="Verdana"/>
                          <a:ea typeface="Times New Roman"/>
                        </a:rPr>
                        <a:t>.</a:t>
                      </a:r>
                      <a:endParaRPr lang="en-US" sz="600" u="sng" dirty="0">
                        <a:solidFill>
                          <a:srgbClr val="000000"/>
                        </a:solidFill>
                        <a:latin typeface="Times New Roman"/>
                        <a:ea typeface="Times New Roman"/>
                      </a:endParaRPr>
                    </a:p>
                  </a:txBody>
                  <a:tcPr marL="29968" marR="29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445770" algn="ctr">
                        <a:spcAft>
                          <a:spcPts val="0"/>
                        </a:spcAft>
                      </a:pPr>
                      <a:r>
                        <a:rPr lang="en-US" sz="400" b="1" u="none" strike="noStrike">
                          <a:solidFill>
                            <a:srgbClr val="000000"/>
                          </a:solidFill>
                          <a:latin typeface="Verdana"/>
                          <a:ea typeface="Times New Roman"/>
                        </a:rPr>
                        <a:t>OBIECTIVE</a:t>
                      </a:r>
                      <a:endParaRPr lang="en-US" sz="600" u="sng">
                        <a:solidFill>
                          <a:srgbClr val="000000"/>
                        </a:solidFill>
                        <a:latin typeface="Times New Roman"/>
                        <a:ea typeface="Times New Roman"/>
                      </a:endParaRPr>
                    </a:p>
                  </a:txBody>
                  <a:tcPr marL="29968" marR="29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400" b="1" u="none" strike="noStrike">
                          <a:solidFill>
                            <a:srgbClr val="000000"/>
                          </a:solidFill>
                          <a:latin typeface="Verdana"/>
                          <a:ea typeface="Times New Roman"/>
                        </a:rPr>
                        <a:t>ACŢIUNI</a:t>
                      </a:r>
                      <a:endParaRPr lang="en-US" sz="600" u="sng">
                        <a:solidFill>
                          <a:srgbClr val="000000"/>
                        </a:solidFill>
                        <a:latin typeface="Times New Roman"/>
                        <a:ea typeface="Times New Roman"/>
                      </a:endParaRPr>
                    </a:p>
                  </a:txBody>
                  <a:tcPr marL="29968" marR="29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544906">
                <a:tc>
                  <a:txBody>
                    <a:bodyPr/>
                    <a:lstStyle/>
                    <a:p>
                      <a:pPr algn="ctr">
                        <a:spcAft>
                          <a:spcPts val="0"/>
                        </a:spcAft>
                      </a:pPr>
                      <a:r>
                        <a:rPr lang="en-US" sz="400" b="1" u="none" strike="noStrike">
                          <a:solidFill>
                            <a:srgbClr val="000000"/>
                          </a:solidFill>
                          <a:latin typeface="Verdana"/>
                          <a:ea typeface="Times New Roman"/>
                        </a:rPr>
                        <a:t>1.</a:t>
                      </a:r>
                      <a:endParaRPr lang="en-US" sz="600" u="sng">
                        <a:solidFill>
                          <a:srgbClr val="000000"/>
                        </a:solidFill>
                        <a:latin typeface="Times New Roman"/>
                        <a:ea typeface="Times New Roman"/>
                      </a:endParaRPr>
                    </a:p>
                  </a:txBody>
                  <a:tcPr marL="29968" marR="29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en-US" sz="400" b="1" u="none" strike="noStrike">
                          <a:solidFill>
                            <a:srgbClr val="000000"/>
                          </a:solidFill>
                          <a:latin typeface="Verdana"/>
                          <a:ea typeface="Times New Roman"/>
                        </a:rPr>
                        <a:t>Realizarea / respectarea sarcinilor  prevăzute în Fişa individuală a postului şi în Regulamentul de Ordin Interioară</a:t>
                      </a:r>
                      <a:endParaRPr lang="en-US" sz="600" u="sng">
                        <a:solidFill>
                          <a:srgbClr val="000000"/>
                        </a:solidFill>
                        <a:latin typeface="Times New Roman"/>
                        <a:ea typeface="Times New Roman"/>
                      </a:endParaRPr>
                    </a:p>
                  </a:txBody>
                  <a:tcPr marL="29968" marR="29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Symbol"/>
                        <a:buChar char=""/>
                        <a:tabLst>
                          <a:tab pos="228600" algn="l"/>
                        </a:tabLst>
                      </a:pPr>
                      <a:r>
                        <a:rPr lang="it-IT" sz="400" u="none" strike="noStrike" dirty="0">
                          <a:solidFill>
                            <a:srgbClr val="000000"/>
                          </a:solidFill>
                          <a:latin typeface="Verdana"/>
                          <a:ea typeface="Times New Roman"/>
                        </a:rPr>
                        <a:t>verificarea prezenţei şi a punctualităţii la program;</a:t>
                      </a:r>
                      <a:endParaRPr lang="en-US" sz="600" u="sng" dirty="0">
                        <a:solidFill>
                          <a:srgbClr val="000000"/>
                        </a:solidFill>
                        <a:latin typeface="Times New Roman"/>
                        <a:ea typeface="Times New Roman"/>
                      </a:endParaRPr>
                    </a:p>
                    <a:p>
                      <a:pPr marL="342900" lvl="0" indent="-342900" algn="just">
                        <a:spcAft>
                          <a:spcPts val="0"/>
                        </a:spcAft>
                        <a:buFont typeface="Symbol"/>
                        <a:buChar char=""/>
                        <a:tabLst>
                          <a:tab pos="228600" algn="l"/>
                        </a:tabLst>
                      </a:pPr>
                      <a:r>
                        <a:rPr lang="pt-BR" sz="400" u="none" strike="noStrike" dirty="0">
                          <a:solidFill>
                            <a:srgbClr val="000000"/>
                          </a:solidFill>
                          <a:latin typeface="Verdana"/>
                          <a:ea typeface="Times New Roman"/>
                        </a:rPr>
                        <a:t>verificarea curăţeniei în toate sectoarele de activitate;</a:t>
                      </a:r>
                      <a:endParaRPr lang="en-US" sz="600" u="sng" dirty="0">
                        <a:solidFill>
                          <a:srgbClr val="000000"/>
                        </a:solidFill>
                        <a:latin typeface="Times New Roman"/>
                        <a:ea typeface="Times New Roman"/>
                      </a:endParaRPr>
                    </a:p>
                    <a:p>
                      <a:pPr marL="342900" lvl="0" indent="-342900" algn="just">
                        <a:spcAft>
                          <a:spcPts val="0"/>
                        </a:spcAft>
                        <a:buFont typeface="Symbol"/>
                        <a:buChar char=""/>
                        <a:tabLst>
                          <a:tab pos="228600" algn="l"/>
                        </a:tabLst>
                      </a:pPr>
                      <a:r>
                        <a:rPr lang="pt-BR" sz="400" u="none" strike="noStrike" dirty="0">
                          <a:solidFill>
                            <a:srgbClr val="000000"/>
                          </a:solidFill>
                          <a:latin typeface="Verdana"/>
                          <a:ea typeface="Times New Roman"/>
                        </a:rPr>
                        <a:t>verificarea întocmirii meniurilor în concordanţă cu respectarea necesarului de calorii zilnice pentru copii;</a:t>
                      </a:r>
                      <a:endParaRPr lang="en-US" sz="600" u="sng" dirty="0">
                        <a:solidFill>
                          <a:srgbClr val="000000"/>
                        </a:solidFill>
                        <a:latin typeface="Times New Roman"/>
                        <a:ea typeface="Times New Roman"/>
                      </a:endParaRPr>
                    </a:p>
                  </a:txBody>
                  <a:tcPr marL="29968" marR="29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1852">
                <a:tc>
                  <a:txBody>
                    <a:bodyPr/>
                    <a:lstStyle/>
                    <a:p>
                      <a:pPr algn="ctr">
                        <a:spcAft>
                          <a:spcPts val="0"/>
                        </a:spcAft>
                      </a:pPr>
                      <a:r>
                        <a:rPr lang="en-US" sz="400" b="1" u="none" strike="noStrike">
                          <a:solidFill>
                            <a:srgbClr val="000000"/>
                          </a:solidFill>
                          <a:latin typeface="Verdana"/>
                          <a:ea typeface="Times New Roman"/>
                        </a:rPr>
                        <a:t>2.</a:t>
                      </a:r>
                      <a:endParaRPr lang="en-US" sz="600" u="sng">
                        <a:solidFill>
                          <a:srgbClr val="000000"/>
                        </a:solidFill>
                        <a:latin typeface="Times New Roman"/>
                        <a:ea typeface="Times New Roman"/>
                      </a:endParaRPr>
                    </a:p>
                  </a:txBody>
                  <a:tcPr marL="29968" marR="29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en-US" sz="400" b="1" u="none" strike="noStrike">
                          <a:solidFill>
                            <a:srgbClr val="000000"/>
                          </a:solidFill>
                          <a:latin typeface="Verdana"/>
                          <a:ea typeface="Times New Roman"/>
                        </a:rPr>
                        <a:t>Realizarea conţinuturilor curriculare</a:t>
                      </a:r>
                      <a:endParaRPr lang="en-US" sz="600" u="sng">
                        <a:solidFill>
                          <a:srgbClr val="000000"/>
                        </a:solidFill>
                        <a:latin typeface="Times New Roman"/>
                        <a:ea typeface="Times New Roman"/>
                      </a:endParaRPr>
                    </a:p>
                  </a:txBody>
                  <a:tcPr marL="29968" marR="29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Symbol"/>
                        <a:buChar char=""/>
                        <a:tabLst>
                          <a:tab pos="228600" algn="l"/>
                        </a:tabLst>
                      </a:pPr>
                      <a:r>
                        <a:rPr lang="en-US" sz="400" u="none" strike="noStrike" dirty="0" err="1">
                          <a:solidFill>
                            <a:srgbClr val="000000"/>
                          </a:solidFill>
                          <a:latin typeface="Verdana"/>
                          <a:ea typeface="Times New Roman"/>
                        </a:rPr>
                        <a:t>verificarea</a:t>
                      </a:r>
                      <a:r>
                        <a:rPr lang="en-US" sz="400" u="none" strike="noStrike" dirty="0">
                          <a:solidFill>
                            <a:srgbClr val="000000"/>
                          </a:solidFill>
                          <a:latin typeface="Verdana"/>
                          <a:ea typeface="Times New Roman"/>
                        </a:rPr>
                        <a:t> prin </a:t>
                      </a:r>
                      <a:r>
                        <a:rPr lang="en-US" sz="400" u="none" strike="noStrike" dirty="0" err="1">
                          <a:solidFill>
                            <a:srgbClr val="000000"/>
                          </a:solidFill>
                          <a:latin typeface="Verdana"/>
                          <a:ea typeface="Times New Roman"/>
                        </a:rPr>
                        <a:t>sondaj</a:t>
                      </a:r>
                      <a:r>
                        <a:rPr lang="en-US" sz="400" u="none" strike="noStrike" dirty="0">
                          <a:solidFill>
                            <a:srgbClr val="000000"/>
                          </a:solidFill>
                          <a:latin typeface="Verdana"/>
                          <a:ea typeface="Times New Roman"/>
                        </a:rPr>
                        <a:t> (conform </a:t>
                      </a:r>
                      <a:r>
                        <a:rPr lang="en-US" sz="400" u="none" strike="noStrike" dirty="0" err="1">
                          <a:solidFill>
                            <a:srgbClr val="000000"/>
                          </a:solidFill>
                          <a:latin typeface="Verdana"/>
                          <a:ea typeface="Times New Roman"/>
                        </a:rPr>
                        <a:t>planificării</a:t>
                      </a:r>
                      <a:r>
                        <a:rPr lang="en-US" sz="400" u="none" strike="noStrike" dirty="0">
                          <a:solidFill>
                            <a:srgbClr val="000000"/>
                          </a:solidFill>
                          <a:latin typeface="Verdana"/>
                          <a:ea typeface="Times New Roman"/>
                        </a:rPr>
                        <a:t> </a:t>
                      </a:r>
                      <a:r>
                        <a:rPr lang="en-US" sz="400" u="none" strike="noStrike" dirty="0" err="1">
                          <a:solidFill>
                            <a:srgbClr val="000000"/>
                          </a:solidFill>
                          <a:latin typeface="Verdana"/>
                          <a:ea typeface="Times New Roman"/>
                        </a:rPr>
                        <a:t>asistenţelor</a:t>
                      </a:r>
                      <a:r>
                        <a:rPr lang="en-US" sz="400" u="none" strike="noStrike" dirty="0">
                          <a:solidFill>
                            <a:srgbClr val="000000"/>
                          </a:solidFill>
                          <a:latin typeface="Verdana"/>
                          <a:ea typeface="Times New Roman"/>
                        </a:rPr>
                        <a:t>), a modului cum educatoarele se pregătesc pentru activităţi (asigurarea materialelor didactice, ordine, disciplină);</a:t>
                      </a:r>
                      <a:endParaRPr lang="en-US" sz="600" u="sng" dirty="0">
                        <a:solidFill>
                          <a:srgbClr val="000000"/>
                        </a:solidFill>
                        <a:latin typeface="Times New Roman"/>
                        <a:ea typeface="Times New Roman"/>
                      </a:endParaRPr>
                    </a:p>
                    <a:p>
                      <a:pPr marL="342900" lvl="0" indent="-342900" algn="just">
                        <a:spcAft>
                          <a:spcPts val="0"/>
                        </a:spcAft>
                        <a:buFont typeface="Symbol"/>
                        <a:buChar char=""/>
                        <a:tabLst>
                          <a:tab pos="228600" algn="l"/>
                        </a:tabLst>
                      </a:pPr>
                      <a:r>
                        <a:rPr lang="pt-BR" sz="400" u="none" strike="noStrike" dirty="0">
                          <a:solidFill>
                            <a:srgbClr val="000000"/>
                          </a:solidFill>
                          <a:latin typeface="Verdana"/>
                          <a:ea typeface="Times New Roman"/>
                        </a:rPr>
                        <a:t>asistenţe la activită</a:t>
                      </a:r>
                      <a:r>
                        <a:rPr lang="pt-BR" sz="400" u="none" strike="noStrike" dirty="0">
                          <a:solidFill>
                            <a:srgbClr val="000000"/>
                          </a:solidFill>
                          <a:latin typeface="Arial Narrow"/>
                          <a:ea typeface="Times New Roman"/>
                        </a:rPr>
                        <a:t>ț</a:t>
                      </a:r>
                      <a:r>
                        <a:rPr lang="pt-BR" sz="400" u="none" strike="noStrike" dirty="0">
                          <a:solidFill>
                            <a:srgbClr val="000000"/>
                          </a:solidFill>
                          <a:latin typeface="Verdana"/>
                          <a:ea typeface="Times New Roman"/>
                        </a:rPr>
                        <a:t>i, conform graficului;</a:t>
                      </a:r>
                      <a:endParaRPr lang="en-US" sz="600" u="sng" dirty="0">
                        <a:solidFill>
                          <a:srgbClr val="000000"/>
                        </a:solidFill>
                        <a:latin typeface="Times New Roman"/>
                        <a:ea typeface="Times New Roman"/>
                      </a:endParaRPr>
                    </a:p>
                    <a:p>
                      <a:pPr marL="342900" lvl="0" indent="-342900" algn="just">
                        <a:spcAft>
                          <a:spcPts val="0"/>
                        </a:spcAft>
                        <a:buFont typeface="Symbol"/>
                        <a:buChar char=""/>
                        <a:tabLst>
                          <a:tab pos="228600" algn="l"/>
                        </a:tabLst>
                      </a:pPr>
                      <a:r>
                        <a:rPr lang="pt-BR" sz="400" u="none" strike="noStrike" dirty="0">
                          <a:solidFill>
                            <a:srgbClr val="000000"/>
                          </a:solidFill>
                          <a:latin typeface="Verdana"/>
                          <a:ea typeface="Times New Roman"/>
                        </a:rPr>
                        <a:t>verificarea documentelor şcolare (cataloage, planificări, portofoliul copiilor, portofoliul educatoarei);</a:t>
                      </a:r>
                      <a:endParaRPr lang="en-US" sz="600" u="sng" dirty="0">
                        <a:solidFill>
                          <a:srgbClr val="000000"/>
                        </a:solidFill>
                        <a:latin typeface="Times New Roman"/>
                        <a:ea typeface="Times New Roman"/>
                      </a:endParaRPr>
                    </a:p>
                    <a:p>
                      <a:pPr marL="342900" lvl="0" indent="-342900" algn="just">
                        <a:spcAft>
                          <a:spcPts val="0"/>
                        </a:spcAft>
                        <a:buFont typeface="Symbol"/>
                        <a:buChar char=""/>
                        <a:tabLst>
                          <a:tab pos="228600" algn="l"/>
                        </a:tabLst>
                      </a:pPr>
                      <a:r>
                        <a:rPr lang="it-IT" sz="400" u="none" strike="noStrike" dirty="0">
                          <a:solidFill>
                            <a:srgbClr val="000000"/>
                          </a:solidFill>
                          <a:latin typeface="Verdana"/>
                          <a:ea typeface="Times New Roman"/>
                        </a:rPr>
                        <a:t>verificarea modului în care educatoarele participă la acţiunile metodice;</a:t>
                      </a:r>
                      <a:endParaRPr lang="en-US" sz="600" u="sng" dirty="0">
                        <a:solidFill>
                          <a:srgbClr val="000000"/>
                        </a:solidFill>
                        <a:latin typeface="Times New Roman"/>
                        <a:ea typeface="Times New Roman"/>
                      </a:endParaRPr>
                    </a:p>
                  </a:txBody>
                  <a:tcPr marL="29968" marR="29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3889">
                <a:tc>
                  <a:txBody>
                    <a:bodyPr/>
                    <a:lstStyle/>
                    <a:p>
                      <a:pPr algn="ctr">
                        <a:spcAft>
                          <a:spcPts val="0"/>
                        </a:spcAft>
                      </a:pPr>
                      <a:r>
                        <a:rPr lang="it-IT" sz="400" b="1" u="none" strike="noStrike">
                          <a:solidFill>
                            <a:srgbClr val="000000"/>
                          </a:solidFill>
                          <a:latin typeface="Verdana"/>
                          <a:ea typeface="Times New Roman"/>
                        </a:rPr>
                        <a:t>3.</a:t>
                      </a:r>
                      <a:endParaRPr lang="en-US" sz="600" u="sng">
                        <a:solidFill>
                          <a:srgbClr val="000000"/>
                        </a:solidFill>
                        <a:latin typeface="Times New Roman"/>
                        <a:ea typeface="Times New Roman"/>
                      </a:endParaRPr>
                    </a:p>
                  </a:txBody>
                  <a:tcPr marL="29968" marR="29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it-IT" sz="400" b="1" u="none" strike="noStrike">
                          <a:solidFill>
                            <a:srgbClr val="000000"/>
                          </a:solidFill>
                          <a:latin typeface="Verdana"/>
                          <a:ea typeface="Times New Roman"/>
                        </a:rPr>
                        <a:t>Realizarea obiectivelor privind parteneriatul cu p</a:t>
                      </a:r>
                      <a:r>
                        <a:rPr lang="it-IT" sz="400" b="1" u="none" strike="noStrike">
                          <a:solidFill>
                            <a:srgbClr val="000000"/>
                          </a:solidFill>
                          <a:latin typeface="Times New Roman"/>
                          <a:ea typeface="Times New Roman"/>
                        </a:rPr>
                        <a:t>ǎ</a:t>
                      </a:r>
                      <a:r>
                        <a:rPr lang="it-IT" sz="400" b="1" u="none" strike="noStrike">
                          <a:solidFill>
                            <a:srgbClr val="000000"/>
                          </a:solidFill>
                          <a:latin typeface="Verdana"/>
                          <a:ea typeface="Times New Roman"/>
                        </a:rPr>
                        <a:t>rinţii</a:t>
                      </a:r>
                      <a:endParaRPr lang="en-US" sz="600" u="sng">
                        <a:solidFill>
                          <a:srgbClr val="000000"/>
                        </a:solidFill>
                        <a:latin typeface="Times New Roman"/>
                        <a:ea typeface="Times New Roman"/>
                      </a:endParaRPr>
                    </a:p>
                  </a:txBody>
                  <a:tcPr marL="29968" marR="29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Symbol"/>
                        <a:buChar char=""/>
                        <a:tabLst>
                          <a:tab pos="228600" algn="l"/>
                        </a:tabLst>
                      </a:pPr>
                      <a:r>
                        <a:rPr lang="it-IT" sz="400" u="none" strike="noStrike" dirty="0">
                          <a:solidFill>
                            <a:srgbClr val="000000"/>
                          </a:solidFill>
                          <a:latin typeface="Verdana"/>
                          <a:ea typeface="Times New Roman"/>
                        </a:rPr>
                        <a:t>şedinţe pe grupe (lunar);</a:t>
                      </a:r>
                      <a:endParaRPr lang="en-US" sz="600" u="sng" dirty="0">
                        <a:solidFill>
                          <a:srgbClr val="000000"/>
                        </a:solidFill>
                        <a:latin typeface="Times New Roman"/>
                        <a:ea typeface="Times New Roman"/>
                      </a:endParaRPr>
                    </a:p>
                    <a:p>
                      <a:pPr marL="342900" lvl="0" indent="-342900" algn="just">
                        <a:spcAft>
                          <a:spcPts val="0"/>
                        </a:spcAft>
                        <a:buFont typeface="Symbol"/>
                        <a:buChar char=""/>
                        <a:tabLst>
                          <a:tab pos="228600" algn="l"/>
                        </a:tabLst>
                      </a:pPr>
                      <a:r>
                        <a:rPr lang="it-IT" sz="400" u="none" strike="noStrike" dirty="0">
                          <a:solidFill>
                            <a:srgbClr val="000000"/>
                          </a:solidFill>
                          <a:latin typeface="Verdana"/>
                          <a:ea typeface="Times New Roman"/>
                        </a:rPr>
                        <a:t>şedinţe pe unitate (periodic);</a:t>
                      </a:r>
                      <a:endParaRPr lang="en-US" sz="600" u="sng" dirty="0">
                        <a:solidFill>
                          <a:srgbClr val="000000"/>
                        </a:solidFill>
                        <a:latin typeface="Times New Roman"/>
                        <a:ea typeface="Times New Roman"/>
                      </a:endParaRPr>
                    </a:p>
                    <a:p>
                      <a:pPr marL="342900" lvl="0" indent="-342900" algn="just">
                        <a:spcAft>
                          <a:spcPts val="0"/>
                        </a:spcAft>
                        <a:buFont typeface="Symbol"/>
                        <a:buChar char=""/>
                        <a:tabLst>
                          <a:tab pos="228600" algn="l"/>
                        </a:tabLst>
                      </a:pPr>
                      <a:r>
                        <a:rPr lang="it-IT" sz="400" u="none" strike="noStrike" dirty="0">
                          <a:solidFill>
                            <a:srgbClr val="000000"/>
                          </a:solidFill>
                          <a:latin typeface="Verdana"/>
                          <a:ea typeface="Times New Roman"/>
                        </a:rPr>
                        <a:t>întâlniri cu ocazia serbărilor, programelor educative,  organizate la nivel de grupă sau unitate;</a:t>
                      </a:r>
                      <a:endParaRPr lang="en-US" sz="600" u="sng" dirty="0">
                        <a:solidFill>
                          <a:srgbClr val="000000"/>
                        </a:solidFill>
                        <a:latin typeface="Times New Roman"/>
                        <a:ea typeface="Times New Roman"/>
                      </a:endParaRPr>
                    </a:p>
                    <a:p>
                      <a:pPr marL="342900" lvl="0" indent="-342900" algn="just">
                        <a:spcAft>
                          <a:spcPts val="0"/>
                        </a:spcAft>
                        <a:buFont typeface="Symbol"/>
                        <a:buChar char=""/>
                        <a:tabLst>
                          <a:tab pos="228600" algn="l"/>
                        </a:tabLst>
                      </a:pPr>
                      <a:r>
                        <a:rPr lang="it-IT" sz="400" u="none" strike="noStrike" dirty="0">
                          <a:solidFill>
                            <a:srgbClr val="000000"/>
                          </a:solidFill>
                          <a:latin typeface="Verdana"/>
                          <a:ea typeface="Times New Roman"/>
                        </a:rPr>
                        <a:t>audienţe ale părinţilor, rezolvarea unor probleme apărute (consiliere informală şi educaţională);</a:t>
                      </a:r>
                      <a:endParaRPr lang="en-US" sz="600" u="sng" dirty="0">
                        <a:solidFill>
                          <a:srgbClr val="000000"/>
                        </a:solidFill>
                        <a:latin typeface="Times New Roman"/>
                        <a:ea typeface="Times New Roman"/>
                      </a:endParaRPr>
                    </a:p>
                  </a:txBody>
                  <a:tcPr marL="29968" marR="29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5927">
                <a:tc>
                  <a:txBody>
                    <a:bodyPr/>
                    <a:lstStyle/>
                    <a:p>
                      <a:pPr algn="ctr">
                        <a:spcAft>
                          <a:spcPts val="0"/>
                        </a:spcAft>
                      </a:pPr>
                      <a:r>
                        <a:rPr lang="it-IT" sz="400" b="1" u="none" strike="noStrike">
                          <a:solidFill>
                            <a:srgbClr val="000000"/>
                          </a:solidFill>
                          <a:latin typeface="Verdana"/>
                          <a:ea typeface="Times New Roman"/>
                        </a:rPr>
                        <a:t>4.</a:t>
                      </a:r>
                      <a:endParaRPr lang="en-US" sz="600" u="sng">
                        <a:solidFill>
                          <a:srgbClr val="000000"/>
                        </a:solidFill>
                        <a:latin typeface="Times New Roman"/>
                        <a:ea typeface="Times New Roman"/>
                      </a:endParaRPr>
                    </a:p>
                  </a:txBody>
                  <a:tcPr marL="29968" marR="29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it-IT" sz="400" b="1" u="none" strike="noStrike">
                          <a:solidFill>
                            <a:srgbClr val="000000"/>
                          </a:solidFill>
                          <a:latin typeface="Verdana"/>
                          <a:ea typeface="Times New Roman"/>
                        </a:rPr>
                        <a:t>Realizarea programului activităţilor  cu I.S.J. Gorj , cu comunitatea şi Administraţia  locală</a:t>
                      </a:r>
                      <a:endParaRPr lang="en-US" sz="600" u="sng">
                        <a:solidFill>
                          <a:srgbClr val="000000"/>
                        </a:solidFill>
                        <a:latin typeface="Times New Roman"/>
                        <a:ea typeface="Times New Roman"/>
                      </a:endParaRPr>
                    </a:p>
                  </a:txBody>
                  <a:tcPr marL="29968" marR="29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Symbol"/>
                        <a:buChar char=""/>
                        <a:tabLst>
                          <a:tab pos="228600" algn="l"/>
                        </a:tabLst>
                      </a:pPr>
                      <a:r>
                        <a:rPr lang="it-IT" sz="400" u="none" strike="noStrike">
                          <a:solidFill>
                            <a:srgbClr val="000000"/>
                          </a:solidFill>
                          <a:latin typeface="Verdana"/>
                          <a:ea typeface="Times New Roman"/>
                        </a:rPr>
                        <a:t>întocmirea la timp a situaţiilor statistice de evidenţă;</a:t>
                      </a:r>
                      <a:endParaRPr lang="en-US" sz="600" u="sng">
                        <a:solidFill>
                          <a:srgbClr val="000000"/>
                        </a:solidFill>
                        <a:latin typeface="Times New Roman"/>
                        <a:ea typeface="Times New Roman"/>
                      </a:endParaRPr>
                    </a:p>
                    <a:p>
                      <a:pPr marL="342900" lvl="0" indent="-342900" algn="just">
                        <a:spcAft>
                          <a:spcPts val="0"/>
                        </a:spcAft>
                        <a:buFont typeface="Symbol"/>
                        <a:buChar char=""/>
                        <a:tabLst>
                          <a:tab pos="228600" algn="l"/>
                        </a:tabLst>
                      </a:pPr>
                      <a:r>
                        <a:rPr lang="it-IT" sz="400" u="none" strike="noStrike">
                          <a:solidFill>
                            <a:srgbClr val="000000"/>
                          </a:solidFill>
                          <a:latin typeface="Verdana"/>
                          <a:ea typeface="Times New Roman"/>
                        </a:rPr>
                        <a:t>participarea la toate şedinţele organizate de forurile superioare – I.S.J. Gorj, Consiliul local etc.;</a:t>
                      </a:r>
                      <a:endParaRPr lang="en-US" sz="600" u="sng">
                        <a:solidFill>
                          <a:srgbClr val="000000"/>
                        </a:solidFill>
                        <a:latin typeface="Times New Roman"/>
                        <a:ea typeface="Times New Roman"/>
                      </a:endParaRPr>
                    </a:p>
                  </a:txBody>
                  <a:tcPr marL="29968" marR="29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944">
                <a:tc>
                  <a:txBody>
                    <a:bodyPr/>
                    <a:lstStyle/>
                    <a:p>
                      <a:pPr algn="ctr">
                        <a:spcAft>
                          <a:spcPts val="0"/>
                        </a:spcAft>
                      </a:pPr>
                      <a:r>
                        <a:rPr lang="it-IT" sz="400" b="1" u="none" strike="noStrike">
                          <a:solidFill>
                            <a:srgbClr val="000000"/>
                          </a:solidFill>
                          <a:latin typeface="Verdana"/>
                          <a:ea typeface="Times New Roman"/>
                        </a:rPr>
                        <a:t>5.</a:t>
                      </a:r>
                      <a:endParaRPr lang="en-US" sz="600" u="sng">
                        <a:solidFill>
                          <a:srgbClr val="000000"/>
                        </a:solidFill>
                        <a:latin typeface="Times New Roman"/>
                        <a:ea typeface="Times New Roman"/>
                      </a:endParaRPr>
                    </a:p>
                  </a:txBody>
                  <a:tcPr marL="29968" marR="29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it-IT" sz="400" b="1" u="none" strike="noStrike">
                          <a:solidFill>
                            <a:srgbClr val="000000"/>
                          </a:solidFill>
                          <a:latin typeface="Verdana"/>
                          <a:ea typeface="Times New Roman"/>
                        </a:rPr>
                        <a:t>Respectarea planificării desfăşurării practicii pedagogice </a:t>
                      </a:r>
                      <a:endParaRPr lang="en-US" sz="600" u="sng">
                        <a:solidFill>
                          <a:srgbClr val="000000"/>
                        </a:solidFill>
                        <a:latin typeface="Times New Roman"/>
                        <a:ea typeface="Times New Roman"/>
                      </a:endParaRPr>
                    </a:p>
                  </a:txBody>
                  <a:tcPr marL="29968" marR="29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Symbol"/>
                        <a:buChar char=""/>
                      </a:pPr>
                      <a:r>
                        <a:rPr lang="ro-RO" sz="400" dirty="0">
                          <a:latin typeface="Verdana"/>
                          <a:ea typeface="Calibri"/>
                          <a:cs typeface="Times New Roman"/>
                        </a:rPr>
                        <a:t>verificarea, prin sondaj, a modului cum se desfăşoară îndrumarea </a:t>
                      </a:r>
                      <a:r>
                        <a:rPr lang="ro-RO" sz="400" dirty="0">
                          <a:latin typeface="Arial Narrow"/>
                          <a:ea typeface="Calibri"/>
                          <a:cs typeface="Times New Roman"/>
                        </a:rPr>
                        <a:t>ș</a:t>
                      </a:r>
                      <a:r>
                        <a:rPr lang="ro-RO" sz="400" dirty="0">
                          <a:latin typeface="Verdana"/>
                          <a:ea typeface="Calibri"/>
                          <a:cs typeface="Times New Roman"/>
                        </a:rPr>
                        <a:t>i coordonarea activităţii elevilor practicanţi ai C.N. </a:t>
                      </a:r>
                      <a:r>
                        <a:rPr lang="en-US" sz="400" dirty="0">
                          <a:latin typeface="Verdana"/>
                          <a:ea typeface="Calibri"/>
                          <a:cs typeface="Times New Roman"/>
                        </a:rPr>
                        <a:t>,,</a:t>
                      </a:r>
                      <a:r>
                        <a:rPr lang="en-US" sz="400" dirty="0" err="1">
                          <a:latin typeface="Verdana"/>
                          <a:ea typeface="Calibri"/>
                          <a:cs typeface="Times New Roman"/>
                        </a:rPr>
                        <a:t>Spiru</a:t>
                      </a:r>
                      <a:r>
                        <a:rPr lang="en-US" sz="400" dirty="0">
                          <a:latin typeface="Verdana"/>
                          <a:ea typeface="Calibri"/>
                          <a:cs typeface="Times New Roman"/>
                        </a:rPr>
                        <a:t> </a:t>
                      </a:r>
                      <a:r>
                        <a:rPr lang="en-US" sz="400" dirty="0" err="1">
                          <a:latin typeface="Verdana"/>
                          <a:ea typeface="Calibri"/>
                          <a:cs typeface="Times New Roman"/>
                        </a:rPr>
                        <a:t>Haret</a:t>
                      </a:r>
                      <a:r>
                        <a:rPr lang="en-US" sz="400" dirty="0">
                          <a:latin typeface="Verdana"/>
                          <a:ea typeface="Calibri"/>
                          <a:cs typeface="Times New Roman"/>
                        </a:rPr>
                        <a:t>’’ </a:t>
                      </a:r>
                      <a:r>
                        <a:rPr lang="en-US" sz="400" dirty="0" err="1">
                          <a:latin typeface="Verdana"/>
                          <a:ea typeface="Calibri"/>
                          <a:cs typeface="Times New Roman"/>
                        </a:rPr>
                        <a:t>Tg-Jiu</a:t>
                      </a:r>
                      <a:r>
                        <a:rPr lang="en-US" sz="400" dirty="0">
                          <a:latin typeface="Verdana"/>
                          <a:ea typeface="Calibri"/>
                          <a:cs typeface="Times New Roman"/>
                        </a:rPr>
                        <a:t>;</a:t>
                      </a:r>
                      <a:endParaRPr lang="en-US" sz="500" dirty="0">
                        <a:latin typeface="Calibri"/>
                        <a:ea typeface="Calibri"/>
                        <a:cs typeface="Times New Roman"/>
                      </a:endParaRPr>
                    </a:p>
                  </a:txBody>
                  <a:tcPr marL="29968" marR="29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5927">
                <a:tc>
                  <a:txBody>
                    <a:bodyPr/>
                    <a:lstStyle/>
                    <a:p>
                      <a:pPr algn="ctr">
                        <a:spcAft>
                          <a:spcPts val="0"/>
                        </a:spcAft>
                      </a:pPr>
                      <a:r>
                        <a:rPr lang="it-IT" sz="400" b="1" u="none" strike="noStrike">
                          <a:solidFill>
                            <a:srgbClr val="000000"/>
                          </a:solidFill>
                          <a:latin typeface="Verdana"/>
                          <a:ea typeface="Times New Roman"/>
                        </a:rPr>
                        <a:t>6.</a:t>
                      </a:r>
                      <a:endParaRPr lang="en-US" sz="600" u="sng">
                        <a:solidFill>
                          <a:srgbClr val="000000"/>
                        </a:solidFill>
                        <a:latin typeface="Times New Roman"/>
                        <a:ea typeface="Times New Roman"/>
                      </a:endParaRPr>
                    </a:p>
                  </a:txBody>
                  <a:tcPr marL="29968" marR="29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it-IT" sz="400" b="1" u="none" strike="noStrike">
                          <a:solidFill>
                            <a:srgbClr val="000000"/>
                          </a:solidFill>
                          <a:latin typeface="Verdana"/>
                          <a:ea typeface="Times New Roman"/>
                        </a:rPr>
                        <a:t>Asigurarea calităţii procesului instructiv-educativ în unitatea de învăţământ</a:t>
                      </a:r>
                      <a:endParaRPr lang="en-US" sz="600" u="sng">
                        <a:solidFill>
                          <a:srgbClr val="000000"/>
                        </a:solidFill>
                        <a:latin typeface="Times New Roman"/>
                        <a:ea typeface="Times New Roman"/>
                      </a:endParaRPr>
                    </a:p>
                  </a:txBody>
                  <a:tcPr marL="29968" marR="29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Symbol"/>
                        <a:buChar char=""/>
                      </a:pPr>
                      <a:r>
                        <a:rPr lang="it-IT" sz="400" u="none" strike="noStrike">
                          <a:solidFill>
                            <a:srgbClr val="000000"/>
                          </a:solidFill>
                          <a:latin typeface="Verdana"/>
                          <a:ea typeface="Times New Roman"/>
                        </a:rPr>
                        <a:t>periodic, se vor organiza întâlniri de lucru, în care se va analiza modul în care cadrele didactice asigură calitatea procesului instructiv-educativ;</a:t>
                      </a:r>
                      <a:endParaRPr lang="en-US" sz="600" u="sng">
                        <a:solidFill>
                          <a:srgbClr val="000000"/>
                        </a:solidFill>
                        <a:latin typeface="Times New Roman"/>
                        <a:ea typeface="Times New Roman"/>
                      </a:endParaRPr>
                    </a:p>
                  </a:txBody>
                  <a:tcPr marL="29968" marR="29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944">
                <a:tc>
                  <a:txBody>
                    <a:bodyPr/>
                    <a:lstStyle/>
                    <a:p>
                      <a:pPr algn="ctr">
                        <a:spcAft>
                          <a:spcPts val="0"/>
                        </a:spcAft>
                      </a:pPr>
                      <a:r>
                        <a:rPr lang="it-IT" sz="400" b="1" u="none" strike="noStrike">
                          <a:solidFill>
                            <a:srgbClr val="000000"/>
                          </a:solidFill>
                          <a:latin typeface="Verdana"/>
                          <a:ea typeface="Times New Roman"/>
                        </a:rPr>
                        <a:t>7.</a:t>
                      </a:r>
                      <a:endParaRPr lang="en-US" sz="600" u="sng">
                        <a:solidFill>
                          <a:srgbClr val="000000"/>
                        </a:solidFill>
                        <a:latin typeface="Times New Roman"/>
                        <a:ea typeface="Times New Roman"/>
                      </a:endParaRPr>
                    </a:p>
                  </a:txBody>
                  <a:tcPr marL="29968" marR="29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it-IT" sz="400" b="1" u="none" strike="noStrike">
                          <a:solidFill>
                            <a:srgbClr val="000000"/>
                          </a:solidFill>
                          <a:latin typeface="Verdana"/>
                          <a:ea typeface="Times New Roman"/>
                        </a:rPr>
                        <a:t>Alte probleme       </a:t>
                      </a:r>
                      <a:endParaRPr lang="en-US" sz="600" u="sng">
                        <a:solidFill>
                          <a:srgbClr val="000000"/>
                        </a:solidFill>
                        <a:latin typeface="Times New Roman"/>
                        <a:ea typeface="Times New Roman"/>
                      </a:endParaRPr>
                    </a:p>
                  </a:txBody>
                  <a:tcPr marL="29968" marR="29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Symbol"/>
                        <a:buChar char=""/>
                        <a:tabLst>
                          <a:tab pos="228600" algn="l"/>
                        </a:tabLst>
                      </a:pPr>
                      <a:r>
                        <a:rPr lang="it-IT" sz="400" u="none" strike="noStrike" dirty="0">
                          <a:solidFill>
                            <a:srgbClr val="000000"/>
                          </a:solidFill>
                          <a:latin typeface="Verdana"/>
                          <a:ea typeface="Times New Roman"/>
                        </a:rPr>
                        <a:t>rezolvarea corespondenţei;</a:t>
                      </a:r>
                      <a:endParaRPr lang="en-US" sz="600" u="sng" dirty="0">
                        <a:solidFill>
                          <a:srgbClr val="000000"/>
                        </a:solidFill>
                        <a:latin typeface="Times New Roman"/>
                        <a:ea typeface="Times New Roman"/>
                      </a:endParaRPr>
                    </a:p>
                    <a:p>
                      <a:pPr marL="342900" lvl="0" indent="-342900" algn="just">
                        <a:spcAft>
                          <a:spcPts val="0"/>
                        </a:spcAft>
                        <a:buFont typeface="Symbol"/>
                        <a:buChar char=""/>
                        <a:tabLst>
                          <a:tab pos="228600" algn="l"/>
                        </a:tabLst>
                      </a:pPr>
                      <a:r>
                        <a:rPr lang="it-IT" sz="400" u="none" strike="noStrike" dirty="0">
                          <a:solidFill>
                            <a:srgbClr val="000000"/>
                          </a:solidFill>
                          <a:latin typeface="Verdana"/>
                          <a:ea typeface="Times New Roman"/>
                        </a:rPr>
                        <a:t>audienţe;</a:t>
                      </a:r>
                      <a:endParaRPr lang="en-US" sz="600" u="sng" dirty="0">
                        <a:solidFill>
                          <a:srgbClr val="000000"/>
                        </a:solidFill>
                        <a:latin typeface="Times New Roman"/>
                        <a:ea typeface="Times New Roman"/>
                      </a:endParaRPr>
                    </a:p>
                    <a:p>
                      <a:pPr marL="342900" lvl="0" indent="-342900" algn="just">
                        <a:spcAft>
                          <a:spcPts val="0"/>
                        </a:spcAft>
                        <a:buFont typeface="Symbol"/>
                        <a:buChar char=""/>
                        <a:tabLst>
                          <a:tab pos="228600" algn="l"/>
                        </a:tabLst>
                      </a:pPr>
                      <a:r>
                        <a:rPr lang="it-IT" sz="400" u="none" strike="noStrike" dirty="0">
                          <a:solidFill>
                            <a:srgbClr val="000000"/>
                          </a:solidFill>
                          <a:latin typeface="Verdana"/>
                          <a:ea typeface="Times New Roman"/>
                        </a:rPr>
                        <a:t>rezolvarea altor probleme;</a:t>
                      </a:r>
                      <a:endParaRPr lang="en-US" sz="600" u="sng" dirty="0">
                        <a:solidFill>
                          <a:srgbClr val="000000"/>
                        </a:solidFill>
                        <a:latin typeface="Times New Roman"/>
                        <a:ea typeface="Times New Roman"/>
                      </a:endParaRPr>
                    </a:p>
                  </a:txBody>
                  <a:tcPr marL="29968" marR="29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Substituent text 4"/>
          <p:cNvSpPr>
            <a:spLocks noGrp="1"/>
          </p:cNvSpPr>
          <p:nvPr>
            <p:ph type="body" sz="half" idx="2"/>
          </p:nvPr>
        </p:nvSpPr>
        <p:spPr/>
        <p:txBody>
          <a:bodyPr/>
          <a:lstStyle/>
          <a:p>
            <a:pPr algn="ctr"/>
            <a:r>
              <a:rPr lang="ro-RO" b="1" dirty="0" smtClean="0">
                <a:solidFill>
                  <a:schemeClr val="bg2">
                    <a:lumMod val="50000"/>
                  </a:schemeClr>
                </a:solidFill>
                <a:latin typeface="Cambria Math" pitchFamily="18" charset="0"/>
                <a:ea typeface="Cambria Math" pitchFamily="18" charset="0"/>
              </a:rPr>
              <a:t>PLAN DE MUNCĂ</a:t>
            </a:r>
          </a:p>
          <a:p>
            <a:pPr algn="ctr"/>
            <a:r>
              <a:rPr lang="ro-RO" b="1" dirty="0" smtClean="0">
                <a:solidFill>
                  <a:schemeClr val="bg2">
                    <a:lumMod val="50000"/>
                  </a:schemeClr>
                </a:solidFill>
                <a:latin typeface="Cambria Math" pitchFamily="18" charset="0"/>
                <a:ea typeface="Cambria Math" pitchFamily="18" charset="0"/>
              </a:rPr>
              <a:t>(săptămânal)</a:t>
            </a:r>
            <a:endParaRPr lang="ro-RO" b="1" dirty="0">
              <a:solidFill>
                <a:schemeClr val="bg2">
                  <a:lumMod val="50000"/>
                </a:schemeClr>
              </a:solidFill>
              <a:latin typeface="Cambria Math" pitchFamily="18" charset="0"/>
              <a:ea typeface="Cambria Math" pitchFamily="18" charset="0"/>
            </a:endParaRPr>
          </a:p>
        </p:txBody>
      </p:sp>
      <p:sp>
        <p:nvSpPr>
          <p:cNvPr id="7" name="Substituent text 6"/>
          <p:cNvSpPr>
            <a:spLocks noGrp="1"/>
          </p:cNvSpPr>
          <p:nvPr>
            <p:ph type="body" sz="half" idx="22"/>
          </p:nvPr>
        </p:nvSpPr>
        <p:spPr/>
        <p:txBody>
          <a:bodyPr/>
          <a:lstStyle/>
          <a:p>
            <a:pPr algn="ctr"/>
            <a:r>
              <a:rPr lang="ro-RO" b="1" dirty="0" smtClean="0">
                <a:solidFill>
                  <a:schemeClr val="bg2">
                    <a:lumMod val="50000"/>
                  </a:schemeClr>
                </a:solidFill>
                <a:latin typeface="Cambria Math" pitchFamily="18" charset="0"/>
                <a:ea typeface="Cambria Math" pitchFamily="18" charset="0"/>
              </a:rPr>
              <a:t>PLAN DE MUNCĂ</a:t>
            </a:r>
          </a:p>
          <a:p>
            <a:pPr algn="ctr"/>
            <a:r>
              <a:rPr lang="ro-RO" b="1" dirty="0" smtClean="0">
                <a:solidFill>
                  <a:schemeClr val="bg2">
                    <a:lumMod val="50000"/>
                  </a:schemeClr>
                </a:solidFill>
                <a:latin typeface="Cambria Math" pitchFamily="18" charset="0"/>
                <a:ea typeface="Cambria Math" pitchFamily="18" charset="0"/>
              </a:rPr>
              <a:t>(zilnic)</a:t>
            </a:r>
          </a:p>
          <a:p>
            <a:endParaRPr lang="ro-RO" dirty="0"/>
          </a:p>
        </p:txBody>
      </p:sp>
      <p:graphicFrame>
        <p:nvGraphicFramePr>
          <p:cNvPr id="18" name="Tabel 17"/>
          <p:cNvGraphicFramePr>
            <a:graphicFrameLocks noGrp="1"/>
          </p:cNvGraphicFramePr>
          <p:nvPr/>
        </p:nvGraphicFramePr>
        <p:xfrm>
          <a:off x="8307977" y="914400"/>
          <a:ext cx="3095896" cy="3814353"/>
        </p:xfrm>
        <a:graphic>
          <a:graphicData uri="http://schemas.openxmlformats.org/drawingml/2006/table">
            <a:tbl>
              <a:tblPr/>
              <a:tblGrid>
                <a:gridCol w="288950"/>
                <a:gridCol w="577901"/>
                <a:gridCol w="1524300"/>
                <a:gridCol w="704745"/>
              </a:tblGrid>
              <a:tr h="157442">
                <a:tc>
                  <a:txBody>
                    <a:bodyPr/>
                    <a:lstStyle/>
                    <a:p>
                      <a:pPr algn="ctr">
                        <a:spcAft>
                          <a:spcPts val="0"/>
                        </a:spcAft>
                      </a:pPr>
                      <a:r>
                        <a:rPr lang="en-US" sz="500" b="1" u="none" strike="noStrike" dirty="0">
                          <a:solidFill>
                            <a:srgbClr val="000000"/>
                          </a:solidFill>
                          <a:latin typeface="Cambria Math" pitchFamily="18" charset="0"/>
                          <a:ea typeface="Cambria Math" pitchFamily="18" charset="0"/>
                        </a:rPr>
                        <a:t>Nr. </a:t>
                      </a:r>
                      <a:r>
                        <a:rPr lang="en-US" sz="500" b="1" u="none" strike="noStrike" dirty="0" err="1">
                          <a:solidFill>
                            <a:srgbClr val="000000"/>
                          </a:solidFill>
                          <a:latin typeface="Cambria Math" pitchFamily="18" charset="0"/>
                          <a:ea typeface="Cambria Math" pitchFamily="18" charset="0"/>
                        </a:rPr>
                        <a:t>Crt</a:t>
                      </a:r>
                      <a:r>
                        <a:rPr lang="en-US" sz="500" b="1" u="none" strike="noStrike" dirty="0">
                          <a:solidFill>
                            <a:srgbClr val="000000"/>
                          </a:solidFill>
                          <a:latin typeface="Cambria Math" pitchFamily="18" charset="0"/>
                          <a:ea typeface="Cambria Math" pitchFamily="18" charset="0"/>
                        </a:rPr>
                        <a:t>.</a:t>
                      </a:r>
                      <a:endParaRPr lang="en-US" sz="500" u="sng" dirty="0">
                        <a:solidFill>
                          <a:srgbClr val="000000"/>
                        </a:solidFill>
                        <a:latin typeface="Cambria Math" pitchFamily="18" charset="0"/>
                        <a:ea typeface="Cambria Math" pitchFamily="18" charset="0"/>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500" b="1" u="none" strike="noStrike" dirty="0">
                          <a:solidFill>
                            <a:srgbClr val="000000"/>
                          </a:solidFill>
                          <a:latin typeface="Cambria Math" pitchFamily="18" charset="0"/>
                          <a:ea typeface="Cambria Math" pitchFamily="18" charset="0"/>
                        </a:rPr>
                        <a:t>OBIECTIVE</a:t>
                      </a:r>
                      <a:endParaRPr lang="en-US" sz="500" u="sng" dirty="0">
                        <a:solidFill>
                          <a:srgbClr val="000000"/>
                        </a:solidFill>
                        <a:latin typeface="Cambria Math" pitchFamily="18" charset="0"/>
                        <a:ea typeface="Cambria Math" pitchFamily="18" charset="0"/>
                      </a:endParaRPr>
                    </a:p>
                    <a:p>
                      <a:pPr algn="ctr">
                        <a:spcAft>
                          <a:spcPts val="0"/>
                        </a:spcAft>
                      </a:pPr>
                      <a:r>
                        <a:rPr lang="en-US" sz="500" b="1" u="none" strike="noStrike" dirty="0">
                          <a:solidFill>
                            <a:srgbClr val="000000"/>
                          </a:solidFill>
                          <a:latin typeface="Cambria Math" pitchFamily="18" charset="0"/>
                          <a:ea typeface="Cambria Math" pitchFamily="18" charset="0"/>
                        </a:rPr>
                        <a:t>URM</a:t>
                      </a:r>
                      <a:r>
                        <a:rPr lang="ro-RO" sz="500" b="1" u="none" strike="noStrike" dirty="0">
                          <a:solidFill>
                            <a:srgbClr val="000000"/>
                          </a:solidFill>
                          <a:latin typeface="Cambria Math" pitchFamily="18" charset="0"/>
                          <a:ea typeface="Cambria Math" pitchFamily="18" charset="0"/>
                        </a:rPr>
                        <a:t>ĂRITE</a:t>
                      </a:r>
                      <a:endParaRPr lang="en-US" sz="500" u="sng" dirty="0">
                        <a:solidFill>
                          <a:srgbClr val="000000"/>
                        </a:solidFill>
                        <a:latin typeface="Cambria Math" pitchFamily="18" charset="0"/>
                        <a:ea typeface="Cambria Math" pitchFamily="18" charset="0"/>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500" b="1" u="none" strike="noStrike">
                          <a:solidFill>
                            <a:srgbClr val="000000"/>
                          </a:solidFill>
                          <a:latin typeface="Cambria Math" pitchFamily="18" charset="0"/>
                          <a:ea typeface="Cambria Math" pitchFamily="18" charset="0"/>
                        </a:rPr>
                        <a:t>FORME ŞI MODALITĂŢI DE REALIZARE</a:t>
                      </a:r>
                      <a:endParaRPr lang="en-US" sz="500" u="sng">
                        <a:solidFill>
                          <a:srgbClr val="000000"/>
                        </a:solidFill>
                        <a:latin typeface="Cambria Math" pitchFamily="18" charset="0"/>
                        <a:ea typeface="Cambria Math" pitchFamily="18" charset="0"/>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500" b="1" u="none" strike="noStrike">
                          <a:solidFill>
                            <a:srgbClr val="000000"/>
                          </a:solidFill>
                          <a:latin typeface="Cambria Math" pitchFamily="18" charset="0"/>
                          <a:ea typeface="Cambria Math" pitchFamily="18" charset="0"/>
                        </a:rPr>
                        <a:t>PERIOADA</a:t>
                      </a:r>
                      <a:endParaRPr lang="en-US" sz="500" u="sng">
                        <a:solidFill>
                          <a:srgbClr val="000000"/>
                        </a:solidFill>
                        <a:latin typeface="Cambria Math" pitchFamily="18" charset="0"/>
                        <a:ea typeface="Cambria Math" pitchFamily="18" charset="0"/>
                      </a:endParaRPr>
                    </a:p>
                    <a:p>
                      <a:pPr algn="ctr">
                        <a:spcAft>
                          <a:spcPts val="0"/>
                        </a:spcAft>
                      </a:pPr>
                      <a:r>
                        <a:rPr lang="en-US" sz="500" b="1" u="none" strike="noStrike">
                          <a:solidFill>
                            <a:srgbClr val="000000"/>
                          </a:solidFill>
                          <a:latin typeface="Cambria Math" pitchFamily="18" charset="0"/>
                          <a:ea typeface="Cambria Math" pitchFamily="18" charset="0"/>
                        </a:rPr>
                        <a:t>(pe ore)</a:t>
                      </a:r>
                      <a:endParaRPr lang="en-US" sz="500" u="sng">
                        <a:solidFill>
                          <a:srgbClr val="000000"/>
                        </a:solidFill>
                        <a:latin typeface="Cambria Math" pitchFamily="18" charset="0"/>
                        <a:ea typeface="Cambria Math" pitchFamily="18" charset="0"/>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982590">
                <a:tc rowSpan="2">
                  <a:txBody>
                    <a:bodyPr/>
                    <a:lstStyle/>
                    <a:p>
                      <a:pPr algn="ctr">
                        <a:spcAft>
                          <a:spcPts val="0"/>
                        </a:spcAft>
                      </a:pPr>
                      <a:r>
                        <a:rPr lang="en-US" sz="500" b="1" u="none" strike="noStrike">
                          <a:solidFill>
                            <a:srgbClr val="000000"/>
                          </a:solidFill>
                          <a:latin typeface="Cambria Math" pitchFamily="18" charset="0"/>
                          <a:ea typeface="Cambria Math" pitchFamily="18" charset="0"/>
                        </a:rPr>
                        <a:t>1.</a:t>
                      </a:r>
                      <a:endParaRPr lang="en-US" sz="500" u="sng">
                        <a:solidFill>
                          <a:srgbClr val="000000"/>
                        </a:solidFill>
                        <a:latin typeface="Cambria Math" pitchFamily="18" charset="0"/>
                        <a:ea typeface="Cambria Math" pitchFamily="18" charset="0"/>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rowSpan="2">
                  <a:txBody>
                    <a:bodyPr/>
                    <a:lstStyle/>
                    <a:p>
                      <a:pPr algn="ctr">
                        <a:spcAft>
                          <a:spcPts val="0"/>
                        </a:spcAft>
                      </a:pPr>
                      <a:r>
                        <a:rPr lang="en-US" sz="500" b="1" u="none" strike="noStrike" dirty="0" err="1">
                          <a:solidFill>
                            <a:srgbClr val="000000"/>
                          </a:solidFill>
                          <a:latin typeface="Cambria Math" pitchFamily="18" charset="0"/>
                          <a:ea typeface="Cambria Math" pitchFamily="18" charset="0"/>
                        </a:rPr>
                        <a:t>Asigurarea</a:t>
                      </a:r>
                      <a:r>
                        <a:rPr lang="en-US" sz="500" b="1" u="none" strike="noStrike" dirty="0">
                          <a:solidFill>
                            <a:srgbClr val="000000"/>
                          </a:solidFill>
                          <a:latin typeface="Cambria Math" pitchFamily="18" charset="0"/>
                          <a:ea typeface="Cambria Math" pitchFamily="18" charset="0"/>
                        </a:rPr>
                        <a:t> </a:t>
                      </a:r>
                      <a:r>
                        <a:rPr lang="en-US" sz="500" b="1" u="none" strike="noStrike" dirty="0" err="1">
                          <a:solidFill>
                            <a:srgbClr val="000000"/>
                          </a:solidFill>
                          <a:latin typeface="Cambria Math" pitchFamily="18" charset="0"/>
                          <a:ea typeface="Cambria Math" pitchFamily="18" charset="0"/>
                        </a:rPr>
                        <a:t>respectării</a:t>
                      </a:r>
                      <a:r>
                        <a:rPr lang="en-US" sz="500" b="1" u="none" strike="noStrike" dirty="0">
                          <a:solidFill>
                            <a:srgbClr val="000000"/>
                          </a:solidFill>
                          <a:latin typeface="Cambria Math" pitchFamily="18" charset="0"/>
                          <a:ea typeface="Cambria Math" pitchFamily="18" charset="0"/>
                        </a:rPr>
                        <a:t> </a:t>
                      </a:r>
                      <a:r>
                        <a:rPr lang="en-US" sz="500" b="1" u="none" strike="noStrike" dirty="0" err="1">
                          <a:solidFill>
                            <a:srgbClr val="000000"/>
                          </a:solidFill>
                          <a:latin typeface="Cambria Math" pitchFamily="18" charset="0"/>
                          <a:ea typeface="Cambria Math" pitchFamily="18" charset="0"/>
                        </a:rPr>
                        <a:t>sarcinilor</a:t>
                      </a:r>
                      <a:r>
                        <a:rPr lang="en-US" sz="500" b="1" u="none" strike="noStrike" dirty="0">
                          <a:solidFill>
                            <a:srgbClr val="000000"/>
                          </a:solidFill>
                          <a:latin typeface="Cambria Math" pitchFamily="18" charset="0"/>
                          <a:ea typeface="Cambria Math" pitchFamily="18" charset="0"/>
                        </a:rPr>
                        <a:t> </a:t>
                      </a:r>
                      <a:r>
                        <a:rPr lang="en-US" sz="500" b="1" u="none" strike="noStrike" dirty="0" err="1">
                          <a:solidFill>
                            <a:srgbClr val="000000"/>
                          </a:solidFill>
                          <a:latin typeface="Cambria Math" pitchFamily="18" charset="0"/>
                          <a:ea typeface="Cambria Math" pitchFamily="18" charset="0"/>
                        </a:rPr>
                        <a:t>prevăzute</a:t>
                      </a:r>
                      <a:r>
                        <a:rPr lang="en-US" sz="500" b="1" u="none" strike="noStrike" dirty="0">
                          <a:solidFill>
                            <a:srgbClr val="000000"/>
                          </a:solidFill>
                          <a:latin typeface="Cambria Math" pitchFamily="18" charset="0"/>
                          <a:ea typeface="Cambria Math" pitchFamily="18" charset="0"/>
                        </a:rPr>
                        <a:t> </a:t>
                      </a:r>
                      <a:r>
                        <a:rPr lang="en-US" sz="500" b="1" u="none" strike="noStrike" dirty="0" err="1">
                          <a:solidFill>
                            <a:srgbClr val="000000"/>
                          </a:solidFill>
                          <a:latin typeface="Cambria Math" pitchFamily="18" charset="0"/>
                          <a:ea typeface="Cambria Math" pitchFamily="18" charset="0"/>
                        </a:rPr>
                        <a:t>în</a:t>
                      </a:r>
                      <a:r>
                        <a:rPr lang="en-US" sz="500" b="1" u="none" strike="noStrike" dirty="0">
                          <a:solidFill>
                            <a:srgbClr val="000000"/>
                          </a:solidFill>
                          <a:latin typeface="Cambria Math" pitchFamily="18" charset="0"/>
                          <a:ea typeface="Cambria Math" pitchFamily="18" charset="0"/>
                        </a:rPr>
                        <a:t> </a:t>
                      </a:r>
                      <a:r>
                        <a:rPr lang="en-US" sz="500" b="1" u="none" strike="noStrike" dirty="0" err="1">
                          <a:solidFill>
                            <a:srgbClr val="000000"/>
                          </a:solidFill>
                          <a:latin typeface="Cambria Math" pitchFamily="18" charset="0"/>
                          <a:ea typeface="Cambria Math" pitchFamily="18" charset="0"/>
                        </a:rPr>
                        <a:t>Fişa</a:t>
                      </a:r>
                      <a:r>
                        <a:rPr lang="en-US" sz="500" b="1" u="none" strike="noStrike" dirty="0">
                          <a:solidFill>
                            <a:srgbClr val="000000"/>
                          </a:solidFill>
                          <a:latin typeface="Cambria Math" pitchFamily="18" charset="0"/>
                          <a:ea typeface="Cambria Math" pitchFamily="18" charset="0"/>
                        </a:rPr>
                        <a:t> </a:t>
                      </a:r>
                      <a:r>
                        <a:rPr lang="en-US" sz="500" b="1" u="none" strike="noStrike" dirty="0" err="1">
                          <a:solidFill>
                            <a:srgbClr val="000000"/>
                          </a:solidFill>
                          <a:latin typeface="Cambria Math" pitchFamily="18" charset="0"/>
                          <a:ea typeface="Cambria Math" pitchFamily="18" charset="0"/>
                        </a:rPr>
                        <a:t>individuală</a:t>
                      </a:r>
                      <a:r>
                        <a:rPr lang="en-US" sz="500" b="1" u="none" strike="noStrike" dirty="0">
                          <a:solidFill>
                            <a:srgbClr val="000000"/>
                          </a:solidFill>
                          <a:latin typeface="Cambria Math" pitchFamily="18" charset="0"/>
                          <a:ea typeface="Cambria Math" pitchFamily="18" charset="0"/>
                        </a:rPr>
                        <a:t> a </a:t>
                      </a:r>
                      <a:r>
                        <a:rPr lang="en-US" sz="500" b="1" u="none" strike="noStrike" dirty="0" err="1">
                          <a:solidFill>
                            <a:srgbClr val="000000"/>
                          </a:solidFill>
                          <a:latin typeface="Cambria Math" pitchFamily="18" charset="0"/>
                          <a:ea typeface="Cambria Math" pitchFamily="18" charset="0"/>
                        </a:rPr>
                        <a:t>postului</a:t>
                      </a:r>
                      <a:endParaRPr lang="en-US" sz="500" u="sng" dirty="0">
                        <a:solidFill>
                          <a:srgbClr val="000000"/>
                        </a:solidFill>
                        <a:latin typeface="Cambria Math" pitchFamily="18" charset="0"/>
                        <a:ea typeface="Cambria Math" pitchFamily="18" charset="0"/>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it-IT" sz="500" u="none" strike="noStrike" dirty="0">
                          <a:solidFill>
                            <a:srgbClr val="000000"/>
                          </a:solidFill>
                          <a:latin typeface="Cambria Math" pitchFamily="18" charset="0"/>
                          <a:ea typeface="Cambria Math" pitchFamily="18" charset="0"/>
                        </a:rPr>
                        <a:t>verificarea prezenţei şi a punctualităţii la program;</a:t>
                      </a:r>
                      <a:endParaRPr lang="en-US" sz="500" u="sng" dirty="0">
                        <a:solidFill>
                          <a:srgbClr val="000000"/>
                        </a:solidFill>
                        <a:latin typeface="Cambria Math" pitchFamily="18" charset="0"/>
                        <a:ea typeface="Cambria Math" pitchFamily="18" charset="0"/>
                      </a:endParaRPr>
                    </a:p>
                    <a:p>
                      <a:pPr algn="just">
                        <a:spcAft>
                          <a:spcPts val="0"/>
                        </a:spcAft>
                      </a:pPr>
                      <a:r>
                        <a:rPr lang="pt-BR" sz="500" u="none" strike="noStrike" dirty="0">
                          <a:solidFill>
                            <a:srgbClr val="000000"/>
                          </a:solidFill>
                          <a:latin typeface="Cambria Math" pitchFamily="18" charset="0"/>
                          <a:ea typeface="Cambria Math" pitchFamily="18" charset="0"/>
                        </a:rPr>
                        <a:t>verificarea curăţeniei în toate sectoarele de activitate;</a:t>
                      </a:r>
                      <a:endParaRPr lang="en-US" sz="500" u="sng" dirty="0">
                        <a:solidFill>
                          <a:srgbClr val="000000"/>
                        </a:solidFill>
                        <a:latin typeface="Cambria Math" pitchFamily="18" charset="0"/>
                        <a:ea typeface="Cambria Math" pitchFamily="18" charset="0"/>
                      </a:endParaRPr>
                    </a:p>
                    <a:p>
                      <a:pPr algn="just">
                        <a:spcAft>
                          <a:spcPts val="0"/>
                        </a:spcAft>
                      </a:pPr>
                      <a:r>
                        <a:rPr lang="pt-BR" sz="500" u="none" strike="noStrike" dirty="0">
                          <a:solidFill>
                            <a:srgbClr val="000000"/>
                          </a:solidFill>
                          <a:latin typeface="Cambria Math" pitchFamily="18" charset="0"/>
                          <a:ea typeface="Cambria Math" pitchFamily="18" charset="0"/>
                        </a:rPr>
                        <a:t>verificarea întocmirii meniurilor în concordanţă cu </a:t>
                      </a:r>
                      <a:endParaRPr lang="en-US" sz="500" u="sng" dirty="0">
                        <a:solidFill>
                          <a:srgbClr val="000000"/>
                        </a:solidFill>
                        <a:latin typeface="Cambria Math" pitchFamily="18" charset="0"/>
                        <a:ea typeface="Cambria Math" pitchFamily="18" charset="0"/>
                      </a:endParaRPr>
                    </a:p>
                    <a:p>
                      <a:pPr algn="just">
                        <a:spcAft>
                          <a:spcPts val="0"/>
                        </a:spcAft>
                      </a:pPr>
                      <a:r>
                        <a:rPr lang="pt-BR" sz="500" u="none" strike="noStrike" dirty="0">
                          <a:solidFill>
                            <a:srgbClr val="000000"/>
                          </a:solidFill>
                          <a:latin typeface="Cambria Math" pitchFamily="18" charset="0"/>
                          <a:ea typeface="Cambria Math" pitchFamily="18" charset="0"/>
                        </a:rPr>
                        <a:t>respectarea necesarului de calorii zilnice pentru copii;</a:t>
                      </a:r>
                      <a:endParaRPr lang="en-US" sz="500" u="sng" dirty="0">
                        <a:solidFill>
                          <a:srgbClr val="000000"/>
                        </a:solidFill>
                        <a:latin typeface="Cambria Math" pitchFamily="18" charset="0"/>
                        <a:ea typeface="Cambria Math" pitchFamily="18" charset="0"/>
                      </a:endParaRPr>
                    </a:p>
                    <a:p>
                      <a:pPr algn="just">
                        <a:spcAft>
                          <a:spcPts val="0"/>
                        </a:spcAft>
                      </a:pPr>
                      <a:r>
                        <a:rPr lang="pt-BR" sz="500" u="none" strike="noStrike" dirty="0">
                          <a:solidFill>
                            <a:srgbClr val="000000"/>
                          </a:solidFill>
                          <a:latin typeface="Cambria Math" pitchFamily="18" charset="0"/>
                          <a:ea typeface="Cambria Math" pitchFamily="18" charset="0"/>
                        </a:rPr>
                        <a:t>verificarea activităţii cadrelor didactice de serviciu şi a completării Registrului cu procese-verbale</a:t>
                      </a:r>
                      <a:r>
                        <a:rPr lang="en-US" sz="500" u="none" strike="noStrike" dirty="0">
                          <a:solidFill>
                            <a:srgbClr val="000000"/>
                          </a:solidFill>
                          <a:latin typeface="Cambria Math" pitchFamily="18" charset="0"/>
                          <a:ea typeface="Cambria Math" pitchFamily="18" charset="0"/>
                        </a:rPr>
                        <a:t>;</a:t>
                      </a:r>
                      <a:endParaRPr lang="en-US" sz="500" u="sng" dirty="0">
                        <a:solidFill>
                          <a:srgbClr val="000000"/>
                        </a:solidFill>
                        <a:latin typeface="Cambria Math" pitchFamily="18" charset="0"/>
                        <a:ea typeface="Cambria Math" pitchFamily="18" charset="0"/>
                      </a:endParaRPr>
                    </a:p>
                    <a:p>
                      <a:pPr algn="just">
                        <a:spcAft>
                          <a:spcPts val="0"/>
                        </a:spcAft>
                      </a:pPr>
                      <a:r>
                        <a:rPr lang="ro-RO" sz="500" u="none" strike="noStrike" dirty="0">
                          <a:solidFill>
                            <a:srgbClr val="000000"/>
                          </a:solidFill>
                          <a:latin typeface="Cambria Math" pitchFamily="18" charset="0"/>
                          <a:ea typeface="Cambria Math" pitchFamily="18" charset="0"/>
                        </a:rPr>
                        <a:t>verificarea servirii micului-dejun (program prelungit)</a:t>
                      </a:r>
                      <a:r>
                        <a:rPr lang="en-US" sz="500" u="none" strike="noStrike" dirty="0">
                          <a:solidFill>
                            <a:srgbClr val="000000"/>
                          </a:solidFill>
                          <a:latin typeface="Cambria Math" pitchFamily="18" charset="0"/>
                          <a:ea typeface="Cambria Math" pitchFamily="18" charset="0"/>
                        </a:rPr>
                        <a:t>;</a:t>
                      </a:r>
                      <a:endParaRPr lang="en-US" sz="500" u="sng" dirty="0">
                        <a:solidFill>
                          <a:srgbClr val="000000"/>
                        </a:solidFill>
                        <a:latin typeface="Cambria Math" pitchFamily="18" charset="0"/>
                        <a:ea typeface="Cambria Math" pitchFamily="18" charset="0"/>
                      </a:endParaRPr>
                    </a:p>
                    <a:p>
                      <a:pPr algn="just">
                        <a:spcAft>
                          <a:spcPts val="0"/>
                        </a:spcAft>
                      </a:pPr>
                      <a:r>
                        <a:rPr lang="en-US" sz="500" u="none" strike="noStrike" dirty="0" err="1">
                          <a:solidFill>
                            <a:srgbClr val="000000"/>
                          </a:solidFill>
                          <a:latin typeface="Cambria Math" pitchFamily="18" charset="0"/>
                          <a:ea typeface="Cambria Math" pitchFamily="18" charset="0"/>
                        </a:rPr>
                        <a:t>verificarea</a:t>
                      </a:r>
                      <a:r>
                        <a:rPr lang="en-US" sz="500" u="none" strike="noStrike" dirty="0">
                          <a:solidFill>
                            <a:srgbClr val="000000"/>
                          </a:solidFill>
                          <a:latin typeface="Cambria Math" pitchFamily="18" charset="0"/>
                          <a:ea typeface="Cambria Math" pitchFamily="18" charset="0"/>
                        </a:rPr>
                        <a:t> </a:t>
                      </a:r>
                      <a:r>
                        <a:rPr lang="en-US" sz="500" u="none" strike="noStrike" dirty="0" err="1">
                          <a:solidFill>
                            <a:srgbClr val="000000"/>
                          </a:solidFill>
                          <a:latin typeface="Cambria Math" pitchFamily="18" charset="0"/>
                          <a:ea typeface="Cambria Math" pitchFamily="18" charset="0"/>
                        </a:rPr>
                        <a:t>servirii</a:t>
                      </a:r>
                      <a:r>
                        <a:rPr lang="en-US" sz="500" u="none" strike="noStrike" dirty="0">
                          <a:solidFill>
                            <a:srgbClr val="000000"/>
                          </a:solidFill>
                          <a:latin typeface="Cambria Math" pitchFamily="18" charset="0"/>
                          <a:ea typeface="Cambria Math" pitchFamily="18" charset="0"/>
                        </a:rPr>
                        <a:t> </a:t>
                      </a:r>
                      <a:r>
                        <a:rPr lang="en-US" sz="500" u="none" strike="noStrike" dirty="0" err="1">
                          <a:solidFill>
                            <a:srgbClr val="000000"/>
                          </a:solidFill>
                          <a:latin typeface="Cambria Math" pitchFamily="18" charset="0"/>
                          <a:ea typeface="Cambria Math" pitchFamily="18" charset="0"/>
                        </a:rPr>
                        <a:t>laptelui</a:t>
                      </a:r>
                      <a:r>
                        <a:rPr lang="en-US" sz="500" u="none" strike="noStrike" dirty="0">
                          <a:solidFill>
                            <a:srgbClr val="000000"/>
                          </a:solidFill>
                          <a:latin typeface="Cambria Math" pitchFamily="18" charset="0"/>
                          <a:ea typeface="Cambria Math" pitchFamily="18" charset="0"/>
                        </a:rPr>
                        <a:t> </a:t>
                      </a:r>
                      <a:r>
                        <a:rPr lang="en-US" sz="500" u="none" strike="noStrike" dirty="0" err="1">
                          <a:solidFill>
                            <a:srgbClr val="000000"/>
                          </a:solidFill>
                          <a:latin typeface="Cambria Math" pitchFamily="18" charset="0"/>
                          <a:ea typeface="Cambria Math" pitchFamily="18" charset="0"/>
                        </a:rPr>
                        <a:t>şi</a:t>
                      </a:r>
                      <a:r>
                        <a:rPr lang="en-US" sz="500" u="none" strike="noStrike" dirty="0">
                          <a:solidFill>
                            <a:srgbClr val="000000"/>
                          </a:solidFill>
                          <a:latin typeface="Cambria Math" pitchFamily="18" charset="0"/>
                          <a:ea typeface="Cambria Math" pitchFamily="18" charset="0"/>
                        </a:rPr>
                        <a:t> </a:t>
                      </a:r>
                      <a:r>
                        <a:rPr lang="en-US" sz="500" u="none" strike="noStrike" dirty="0" err="1">
                          <a:solidFill>
                            <a:srgbClr val="000000"/>
                          </a:solidFill>
                          <a:latin typeface="Cambria Math" pitchFamily="18" charset="0"/>
                          <a:ea typeface="Cambria Math" pitchFamily="18" charset="0"/>
                        </a:rPr>
                        <a:t>cornului</a:t>
                      </a:r>
                      <a:r>
                        <a:rPr lang="en-US" sz="500" u="none" strike="noStrike" dirty="0">
                          <a:solidFill>
                            <a:srgbClr val="000000"/>
                          </a:solidFill>
                          <a:latin typeface="Cambria Math" pitchFamily="18" charset="0"/>
                          <a:ea typeface="Cambria Math" pitchFamily="18" charset="0"/>
                        </a:rPr>
                        <a:t> (program normal);</a:t>
                      </a:r>
                      <a:endParaRPr lang="en-US" sz="500" u="sng" dirty="0">
                        <a:solidFill>
                          <a:srgbClr val="000000"/>
                        </a:solidFill>
                        <a:latin typeface="Cambria Math" pitchFamily="18" charset="0"/>
                        <a:ea typeface="Cambria Math" pitchFamily="18" charset="0"/>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ctr">
                        <a:spcAft>
                          <a:spcPts val="0"/>
                        </a:spcAft>
                        <a:buFont typeface="Symbol"/>
                        <a:buNone/>
                      </a:pPr>
                      <a:r>
                        <a:rPr lang="en-US" sz="500" u="none" strike="noStrike" dirty="0" smtClean="0">
                          <a:solidFill>
                            <a:srgbClr val="000000"/>
                          </a:solidFill>
                          <a:latin typeface="Cambria Math" pitchFamily="18" charset="0"/>
                          <a:ea typeface="Cambria Math" pitchFamily="18" charset="0"/>
                        </a:rPr>
                        <a:t>7.30 </a:t>
                      </a:r>
                      <a:r>
                        <a:rPr lang="en-US" sz="500" u="none" strike="noStrike" dirty="0">
                          <a:solidFill>
                            <a:srgbClr val="000000"/>
                          </a:solidFill>
                          <a:latin typeface="Cambria Math" pitchFamily="18" charset="0"/>
                          <a:ea typeface="Cambria Math" pitchFamily="18" charset="0"/>
                        </a:rPr>
                        <a:t>- 9.00</a:t>
                      </a:r>
                      <a:endParaRPr lang="en-US" sz="500" u="sng" dirty="0">
                        <a:solidFill>
                          <a:srgbClr val="000000"/>
                        </a:solidFill>
                        <a:latin typeface="Cambria Math" pitchFamily="18" charset="0"/>
                        <a:ea typeface="Cambria Math" pitchFamily="18" charset="0"/>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4885">
                <a:tc vMerge="1">
                  <a:txBody>
                    <a:bodyPr/>
                    <a:lstStyle/>
                    <a:p>
                      <a:endParaRPr lang="en-US"/>
                    </a:p>
                  </a:txBody>
                  <a:tcPr/>
                </a:tc>
                <a:tc vMerge="1">
                  <a:txBody>
                    <a:bodyPr/>
                    <a:lstStyle/>
                    <a:p>
                      <a:endParaRPr lang="en-US"/>
                    </a:p>
                  </a:txBody>
                  <a:tcPr/>
                </a:tc>
                <a:tc>
                  <a:txBody>
                    <a:bodyPr/>
                    <a:lstStyle/>
                    <a:p>
                      <a:pPr algn="just">
                        <a:spcAft>
                          <a:spcPts val="0"/>
                        </a:spcAft>
                      </a:pPr>
                      <a:r>
                        <a:rPr lang="it-IT" sz="500" u="none" strike="noStrike" dirty="0">
                          <a:solidFill>
                            <a:srgbClr val="000000"/>
                          </a:solidFill>
                          <a:latin typeface="Cambria Math" pitchFamily="18" charset="0"/>
                          <a:ea typeface="Cambria Math" pitchFamily="18" charset="0"/>
                        </a:rPr>
                        <a:t>verificarea servirii mesei de prânz </a:t>
                      </a:r>
                      <a:r>
                        <a:rPr lang="ro-RO" sz="500" u="none" strike="noStrike" dirty="0">
                          <a:solidFill>
                            <a:srgbClr val="000000"/>
                          </a:solidFill>
                          <a:latin typeface="Cambria Math" pitchFamily="18" charset="0"/>
                          <a:ea typeface="Cambria Math" pitchFamily="18" charset="0"/>
                        </a:rPr>
                        <a:t>(program prelungit)</a:t>
                      </a:r>
                      <a:r>
                        <a:rPr lang="en-US" sz="500" u="none" strike="noStrike" dirty="0">
                          <a:solidFill>
                            <a:srgbClr val="000000"/>
                          </a:solidFill>
                          <a:latin typeface="Cambria Math" pitchFamily="18" charset="0"/>
                          <a:ea typeface="Cambria Math" pitchFamily="18" charset="0"/>
                        </a:rPr>
                        <a:t>;</a:t>
                      </a:r>
                      <a:endParaRPr lang="en-US" sz="500" u="sng" dirty="0">
                        <a:solidFill>
                          <a:srgbClr val="000000"/>
                        </a:solidFill>
                        <a:latin typeface="Cambria Math" pitchFamily="18" charset="0"/>
                        <a:ea typeface="Cambria Math" pitchFamily="18" charset="0"/>
                      </a:endParaRPr>
                    </a:p>
                    <a:p>
                      <a:pPr algn="just">
                        <a:spcAft>
                          <a:spcPts val="0"/>
                        </a:spcAft>
                      </a:pPr>
                      <a:r>
                        <a:rPr lang="en-US" sz="500" u="none" strike="noStrike" dirty="0" err="1">
                          <a:solidFill>
                            <a:srgbClr val="000000"/>
                          </a:solidFill>
                          <a:latin typeface="Cambria Math" pitchFamily="18" charset="0"/>
                          <a:ea typeface="Cambria Math" pitchFamily="18" charset="0"/>
                        </a:rPr>
                        <a:t>verificarea</a:t>
                      </a:r>
                      <a:r>
                        <a:rPr lang="en-US" sz="500" u="none" strike="noStrike" dirty="0">
                          <a:solidFill>
                            <a:srgbClr val="000000"/>
                          </a:solidFill>
                          <a:latin typeface="Cambria Math" pitchFamily="18" charset="0"/>
                          <a:ea typeface="Cambria Math" pitchFamily="18" charset="0"/>
                        </a:rPr>
                        <a:t> </a:t>
                      </a:r>
                      <a:r>
                        <a:rPr lang="en-US" sz="500" u="none" strike="noStrike" dirty="0" err="1">
                          <a:solidFill>
                            <a:srgbClr val="000000"/>
                          </a:solidFill>
                          <a:latin typeface="Cambria Math" pitchFamily="18" charset="0"/>
                          <a:ea typeface="Cambria Math" pitchFamily="18" charset="0"/>
                        </a:rPr>
                        <a:t>modului</a:t>
                      </a:r>
                      <a:r>
                        <a:rPr lang="en-US" sz="500" u="none" strike="noStrike" dirty="0">
                          <a:solidFill>
                            <a:srgbClr val="000000"/>
                          </a:solidFill>
                          <a:latin typeface="Cambria Math" pitchFamily="18" charset="0"/>
                          <a:ea typeface="Cambria Math" pitchFamily="18" charset="0"/>
                        </a:rPr>
                        <a:t> </a:t>
                      </a:r>
                      <a:r>
                        <a:rPr lang="en-US" sz="500" u="none" strike="noStrike" dirty="0" err="1">
                          <a:solidFill>
                            <a:srgbClr val="000000"/>
                          </a:solidFill>
                          <a:latin typeface="Cambria Math" pitchFamily="18" charset="0"/>
                          <a:ea typeface="Cambria Math" pitchFamily="18" charset="0"/>
                        </a:rPr>
                        <a:t>în</a:t>
                      </a:r>
                      <a:r>
                        <a:rPr lang="en-US" sz="500" u="none" strike="noStrike" dirty="0">
                          <a:solidFill>
                            <a:srgbClr val="000000"/>
                          </a:solidFill>
                          <a:latin typeface="Cambria Math" pitchFamily="18" charset="0"/>
                          <a:ea typeface="Cambria Math" pitchFamily="18" charset="0"/>
                        </a:rPr>
                        <a:t> care se </a:t>
                      </a:r>
                      <a:r>
                        <a:rPr lang="en-US" sz="500" u="none" strike="noStrike" dirty="0" err="1">
                          <a:solidFill>
                            <a:srgbClr val="000000"/>
                          </a:solidFill>
                          <a:latin typeface="Cambria Math" pitchFamily="18" charset="0"/>
                          <a:ea typeface="Cambria Math" pitchFamily="18" charset="0"/>
                        </a:rPr>
                        <a:t>asigură</a:t>
                      </a:r>
                      <a:r>
                        <a:rPr lang="en-US" sz="500" u="none" strike="noStrike" dirty="0">
                          <a:solidFill>
                            <a:srgbClr val="000000"/>
                          </a:solidFill>
                          <a:latin typeface="Cambria Math" pitchFamily="18" charset="0"/>
                          <a:ea typeface="Cambria Math" pitchFamily="18" charset="0"/>
                        </a:rPr>
                        <a:t> </a:t>
                      </a:r>
                      <a:r>
                        <a:rPr lang="en-US" sz="500" u="none" strike="noStrike" dirty="0" err="1">
                          <a:solidFill>
                            <a:srgbClr val="000000"/>
                          </a:solidFill>
                          <a:latin typeface="Cambria Math" pitchFamily="18" charset="0"/>
                          <a:ea typeface="Cambria Math" pitchFamily="18" charset="0"/>
                        </a:rPr>
                        <a:t>condiţiile</a:t>
                      </a:r>
                      <a:r>
                        <a:rPr lang="en-US" sz="500" u="none" strike="noStrike" dirty="0">
                          <a:solidFill>
                            <a:srgbClr val="000000"/>
                          </a:solidFill>
                          <a:latin typeface="Cambria Math" pitchFamily="18" charset="0"/>
                          <a:ea typeface="Cambria Math" pitchFamily="18" charset="0"/>
                        </a:rPr>
                        <a:t> de </a:t>
                      </a:r>
                      <a:r>
                        <a:rPr lang="en-US" sz="500" u="none" strike="noStrike" dirty="0" err="1">
                          <a:solidFill>
                            <a:srgbClr val="000000"/>
                          </a:solidFill>
                          <a:latin typeface="Cambria Math" pitchFamily="18" charset="0"/>
                          <a:ea typeface="Cambria Math" pitchFamily="18" charset="0"/>
                        </a:rPr>
                        <a:t>somn</a:t>
                      </a:r>
                      <a:r>
                        <a:rPr lang="en-US" sz="500" u="none" strike="noStrike" dirty="0">
                          <a:solidFill>
                            <a:srgbClr val="000000"/>
                          </a:solidFill>
                          <a:latin typeface="Cambria Math" pitchFamily="18" charset="0"/>
                          <a:ea typeface="Cambria Math" pitchFamily="18" charset="0"/>
                        </a:rPr>
                        <a:t>;</a:t>
                      </a:r>
                      <a:endParaRPr lang="en-US" sz="500" u="sng" dirty="0">
                        <a:solidFill>
                          <a:srgbClr val="000000"/>
                        </a:solidFill>
                        <a:latin typeface="Cambria Math" pitchFamily="18" charset="0"/>
                        <a:ea typeface="Cambria Math" pitchFamily="18" charset="0"/>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ctr">
                        <a:spcAft>
                          <a:spcPts val="0"/>
                        </a:spcAft>
                        <a:buFont typeface="Symbol"/>
                        <a:buNone/>
                      </a:pPr>
                      <a:r>
                        <a:rPr lang="en-US" sz="500" u="none" strike="noStrike" dirty="0">
                          <a:solidFill>
                            <a:srgbClr val="000000"/>
                          </a:solidFill>
                          <a:latin typeface="Cambria Math" pitchFamily="18" charset="0"/>
                          <a:ea typeface="Cambria Math" pitchFamily="18" charset="0"/>
                        </a:rPr>
                        <a:t>11.00 – 13.00</a:t>
                      </a:r>
                      <a:endParaRPr lang="en-US" sz="500" u="sng" dirty="0">
                        <a:solidFill>
                          <a:srgbClr val="000000"/>
                        </a:solidFill>
                        <a:latin typeface="Cambria Math" pitchFamily="18" charset="0"/>
                        <a:ea typeface="Cambria Math" pitchFamily="18" charset="0"/>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59538">
                <a:tc rowSpan="3">
                  <a:txBody>
                    <a:bodyPr/>
                    <a:lstStyle/>
                    <a:p>
                      <a:pPr algn="ctr">
                        <a:spcAft>
                          <a:spcPts val="0"/>
                        </a:spcAft>
                      </a:pPr>
                      <a:r>
                        <a:rPr lang="en-US" sz="500" b="1" u="none" strike="noStrike">
                          <a:solidFill>
                            <a:srgbClr val="000000"/>
                          </a:solidFill>
                          <a:latin typeface="Cambria Math" pitchFamily="18" charset="0"/>
                          <a:ea typeface="Cambria Math" pitchFamily="18" charset="0"/>
                        </a:rPr>
                        <a:t>2.</a:t>
                      </a:r>
                      <a:endParaRPr lang="en-US" sz="500" u="sng">
                        <a:solidFill>
                          <a:srgbClr val="000000"/>
                        </a:solidFill>
                        <a:latin typeface="Cambria Math" pitchFamily="18" charset="0"/>
                        <a:ea typeface="Cambria Math" pitchFamily="18" charset="0"/>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rowSpan="3">
                  <a:txBody>
                    <a:bodyPr/>
                    <a:lstStyle/>
                    <a:p>
                      <a:pPr algn="ctr">
                        <a:spcAft>
                          <a:spcPts val="0"/>
                        </a:spcAft>
                      </a:pPr>
                      <a:r>
                        <a:rPr lang="en-US" sz="500" b="1" u="none" strike="noStrike">
                          <a:solidFill>
                            <a:srgbClr val="000000"/>
                          </a:solidFill>
                          <a:latin typeface="Cambria Math" pitchFamily="18" charset="0"/>
                          <a:ea typeface="Cambria Math" pitchFamily="18" charset="0"/>
                        </a:rPr>
                        <a:t>Aigurarea condiţiilor necesare desfăşurării în bune condiţii a programului instructiv-educativ</a:t>
                      </a:r>
                      <a:endParaRPr lang="en-US" sz="500" u="sng">
                        <a:solidFill>
                          <a:srgbClr val="000000"/>
                        </a:solidFill>
                        <a:latin typeface="Cambria Math" pitchFamily="18" charset="0"/>
                        <a:ea typeface="Cambria Math" pitchFamily="18" charset="0"/>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500" u="none" strike="noStrike" dirty="0" err="1">
                          <a:solidFill>
                            <a:srgbClr val="000000"/>
                          </a:solidFill>
                          <a:latin typeface="Cambria Math" pitchFamily="18" charset="0"/>
                          <a:ea typeface="Cambria Math" pitchFamily="18" charset="0"/>
                        </a:rPr>
                        <a:t>verificarea</a:t>
                      </a:r>
                      <a:r>
                        <a:rPr lang="en-US" sz="500" u="none" strike="noStrike" dirty="0">
                          <a:solidFill>
                            <a:srgbClr val="000000"/>
                          </a:solidFill>
                          <a:latin typeface="Cambria Math" pitchFamily="18" charset="0"/>
                          <a:ea typeface="Cambria Math" pitchFamily="18" charset="0"/>
                        </a:rPr>
                        <a:t>, </a:t>
                      </a:r>
                      <a:r>
                        <a:rPr lang="en-US" sz="500" u="none" strike="noStrike" dirty="0" err="1">
                          <a:solidFill>
                            <a:srgbClr val="000000"/>
                          </a:solidFill>
                          <a:latin typeface="Cambria Math" pitchFamily="18" charset="0"/>
                          <a:ea typeface="Cambria Math" pitchFamily="18" charset="0"/>
                        </a:rPr>
                        <a:t>prin</a:t>
                      </a:r>
                      <a:r>
                        <a:rPr lang="en-US" sz="500" u="none" strike="noStrike" dirty="0">
                          <a:solidFill>
                            <a:srgbClr val="000000"/>
                          </a:solidFill>
                          <a:latin typeface="Cambria Math" pitchFamily="18" charset="0"/>
                          <a:ea typeface="Cambria Math" pitchFamily="18" charset="0"/>
                        </a:rPr>
                        <a:t> </a:t>
                      </a:r>
                      <a:r>
                        <a:rPr lang="en-US" sz="500" u="none" strike="noStrike" dirty="0" err="1">
                          <a:solidFill>
                            <a:srgbClr val="000000"/>
                          </a:solidFill>
                          <a:latin typeface="Cambria Math" pitchFamily="18" charset="0"/>
                          <a:ea typeface="Cambria Math" pitchFamily="18" charset="0"/>
                        </a:rPr>
                        <a:t>sondaj</a:t>
                      </a:r>
                      <a:r>
                        <a:rPr lang="en-US" sz="500" u="none" strike="noStrike" dirty="0">
                          <a:solidFill>
                            <a:srgbClr val="000000"/>
                          </a:solidFill>
                          <a:latin typeface="Cambria Math" pitchFamily="18" charset="0"/>
                          <a:ea typeface="Cambria Math" pitchFamily="18" charset="0"/>
                        </a:rPr>
                        <a:t>, a </a:t>
                      </a:r>
                      <a:r>
                        <a:rPr lang="en-US" sz="500" u="none" strike="noStrike" dirty="0" err="1">
                          <a:solidFill>
                            <a:srgbClr val="000000"/>
                          </a:solidFill>
                          <a:latin typeface="Cambria Math" pitchFamily="18" charset="0"/>
                          <a:ea typeface="Cambria Math" pitchFamily="18" charset="0"/>
                        </a:rPr>
                        <a:t>modului</a:t>
                      </a:r>
                      <a:r>
                        <a:rPr lang="en-US" sz="500" u="none" strike="noStrike" dirty="0">
                          <a:solidFill>
                            <a:srgbClr val="000000"/>
                          </a:solidFill>
                          <a:latin typeface="Cambria Math" pitchFamily="18" charset="0"/>
                          <a:ea typeface="Cambria Math" pitchFamily="18" charset="0"/>
                        </a:rPr>
                        <a:t> </a:t>
                      </a:r>
                      <a:r>
                        <a:rPr lang="en-US" sz="500" u="none" strike="noStrike" dirty="0" err="1">
                          <a:solidFill>
                            <a:srgbClr val="000000"/>
                          </a:solidFill>
                          <a:latin typeface="Cambria Math" pitchFamily="18" charset="0"/>
                          <a:ea typeface="Cambria Math" pitchFamily="18" charset="0"/>
                        </a:rPr>
                        <a:t>în</a:t>
                      </a:r>
                      <a:r>
                        <a:rPr lang="en-US" sz="500" u="none" strike="noStrike" dirty="0">
                          <a:solidFill>
                            <a:srgbClr val="000000"/>
                          </a:solidFill>
                          <a:latin typeface="Cambria Math" pitchFamily="18" charset="0"/>
                          <a:ea typeface="Cambria Math" pitchFamily="18" charset="0"/>
                        </a:rPr>
                        <a:t> care </a:t>
                      </a:r>
                      <a:r>
                        <a:rPr lang="en-US" sz="500" u="none" strike="noStrike" dirty="0" err="1">
                          <a:solidFill>
                            <a:srgbClr val="000000"/>
                          </a:solidFill>
                          <a:latin typeface="Cambria Math" pitchFamily="18" charset="0"/>
                          <a:ea typeface="Cambria Math" pitchFamily="18" charset="0"/>
                        </a:rPr>
                        <a:t>sunt</a:t>
                      </a:r>
                      <a:r>
                        <a:rPr lang="en-US" sz="500" u="none" strike="noStrike" dirty="0">
                          <a:solidFill>
                            <a:srgbClr val="000000"/>
                          </a:solidFill>
                          <a:latin typeface="Cambria Math" pitchFamily="18" charset="0"/>
                          <a:ea typeface="Cambria Math" pitchFamily="18" charset="0"/>
                        </a:rPr>
                        <a:t> </a:t>
                      </a:r>
                      <a:r>
                        <a:rPr lang="en-US" sz="500" u="none" strike="noStrike" dirty="0" err="1">
                          <a:solidFill>
                            <a:srgbClr val="000000"/>
                          </a:solidFill>
                          <a:latin typeface="Cambria Math" pitchFamily="18" charset="0"/>
                          <a:ea typeface="Cambria Math" pitchFamily="18" charset="0"/>
                        </a:rPr>
                        <a:t>organizate</a:t>
                      </a:r>
                      <a:r>
                        <a:rPr lang="en-US" sz="500" u="none" strike="noStrike" dirty="0">
                          <a:solidFill>
                            <a:srgbClr val="000000"/>
                          </a:solidFill>
                          <a:latin typeface="Cambria Math" pitchFamily="18" charset="0"/>
                          <a:ea typeface="Cambria Math" pitchFamily="18" charset="0"/>
                        </a:rPr>
                        <a:t> </a:t>
                      </a:r>
                      <a:r>
                        <a:rPr lang="en-US" sz="500" u="none" strike="noStrike" dirty="0" err="1">
                          <a:solidFill>
                            <a:srgbClr val="000000"/>
                          </a:solidFill>
                          <a:latin typeface="Cambria Math" pitchFamily="18" charset="0"/>
                          <a:ea typeface="Cambria Math" pitchFamily="18" charset="0"/>
                        </a:rPr>
                        <a:t>activităţile</a:t>
                      </a:r>
                      <a:r>
                        <a:rPr lang="en-US" sz="500" u="none" strike="noStrike" dirty="0">
                          <a:solidFill>
                            <a:srgbClr val="000000"/>
                          </a:solidFill>
                          <a:latin typeface="Cambria Math" pitchFamily="18" charset="0"/>
                          <a:ea typeface="Cambria Math" pitchFamily="18" charset="0"/>
                        </a:rPr>
                        <a:t> </a:t>
                      </a:r>
                      <a:r>
                        <a:rPr lang="en-US" sz="500" u="none" strike="noStrike" dirty="0" err="1">
                          <a:solidFill>
                            <a:srgbClr val="000000"/>
                          </a:solidFill>
                          <a:latin typeface="Cambria Math" pitchFamily="18" charset="0"/>
                          <a:ea typeface="Cambria Math" pitchFamily="18" charset="0"/>
                        </a:rPr>
                        <a:t>instructiv</a:t>
                      </a:r>
                      <a:r>
                        <a:rPr lang="en-US" sz="500" u="none" strike="noStrike" dirty="0">
                          <a:solidFill>
                            <a:srgbClr val="000000"/>
                          </a:solidFill>
                          <a:latin typeface="Cambria Math" pitchFamily="18" charset="0"/>
                          <a:ea typeface="Cambria Math" pitchFamily="18" charset="0"/>
                        </a:rPr>
                        <a:t>-educative (conform </a:t>
                      </a:r>
                      <a:r>
                        <a:rPr lang="en-US" sz="500" u="none" strike="noStrike" dirty="0" err="1">
                          <a:solidFill>
                            <a:srgbClr val="000000"/>
                          </a:solidFill>
                          <a:latin typeface="Cambria Math" pitchFamily="18" charset="0"/>
                          <a:ea typeface="Cambria Math" pitchFamily="18" charset="0"/>
                        </a:rPr>
                        <a:t>planificării</a:t>
                      </a:r>
                      <a:r>
                        <a:rPr lang="en-US" sz="500" u="none" strike="noStrike" dirty="0">
                          <a:solidFill>
                            <a:srgbClr val="000000"/>
                          </a:solidFill>
                          <a:latin typeface="Cambria Math" pitchFamily="18" charset="0"/>
                          <a:ea typeface="Cambria Math" pitchFamily="18" charset="0"/>
                        </a:rPr>
                        <a:t> </a:t>
                      </a:r>
                      <a:r>
                        <a:rPr lang="en-US" sz="500" u="none" strike="noStrike" dirty="0" err="1">
                          <a:solidFill>
                            <a:srgbClr val="000000"/>
                          </a:solidFill>
                          <a:latin typeface="Cambria Math" pitchFamily="18" charset="0"/>
                          <a:ea typeface="Cambria Math" pitchFamily="18" charset="0"/>
                        </a:rPr>
                        <a:t>asistenţelor</a:t>
                      </a:r>
                      <a:r>
                        <a:rPr lang="en-US" sz="500" u="none" strike="noStrike" dirty="0">
                          <a:solidFill>
                            <a:srgbClr val="000000"/>
                          </a:solidFill>
                          <a:latin typeface="Cambria Math" pitchFamily="18" charset="0"/>
                          <a:ea typeface="Cambria Math" pitchFamily="18" charset="0"/>
                        </a:rPr>
                        <a:t>); </a:t>
                      </a:r>
                      <a:endParaRPr lang="en-US" sz="500" u="sng" dirty="0">
                        <a:solidFill>
                          <a:srgbClr val="000000"/>
                        </a:solidFill>
                        <a:latin typeface="Cambria Math" pitchFamily="18" charset="0"/>
                        <a:ea typeface="Cambria Math" pitchFamily="18" charset="0"/>
                      </a:endParaRPr>
                    </a:p>
                    <a:p>
                      <a:pPr algn="just">
                        <a:spcAft>
                          <a:spcPts val="0"/>
                        </a:spcAft>
                      </a:pPr>
                      <a:r>
                        <a:rPr lang="en-US" sz="500" u="none" strike="noStrike" dirty="0" err="1">
                          <a:solidFill>
                            <a:srgbClr val="000000"/>
                          </a:solidFill>
                          <a:latin typeface="Cambria Math" pitchFamily="18" charset="0"/>
                          <a:ea typeface="Cambria Math" pitchFamily="18" charset="0"/>
                        </a:rPr>
                        <a:t>verificarea</a:t>
                      </a:r>
                      <a:r>
                        <a:rPr lang="en-US" sz="500" u="none" strike="noStrike" dirty="0">
                          <a:solidFill>
                            <a:srgbClr val="000000"/>
                          </a:solidFill>
                          <a:latin typeface="Cambria Math" pitchFamily="18" charset="0"/>
                          <a:ea typeface="Cambria Math" pitchFamily="18" charset="0"/>
                        </a:rPr>
                        <a:t> </a:t>
                      </a:r>
                      <a:r>
                        <a:rPr lang="en-US" sz="500" u="none" strike="noStrike" dirty="0" err="1">
                          <a:solidFill>
                            <a:srgbClr val="000000"/>
                          </a:solidFill>
                          <a:latin typeface="Cambria Math" pitchFamily="18" charset="0"/>
                          <a:ea typeface="Cambria Math" pitchFamily="18" charset="0"/>
                        </a:rPr>
                        <a:t>modului</a:t>
                      </a:r>
                      <a:r>
                        <a:rPr lang="en-US" sz="500" u="none" strike="noStrike" dirty="0">
                          <a:solidFill>
                            <a:srgbClr val="000000"/>
                          </a:solidFill>
                          <a:latin typeface="Cambria Math" pitchFamily="18" charset="0"/>
                          <a:ea typeface="Cambria Math" pitchFamily="18" charset="0"/>
                        </a:rPr>
                        <a:t> </a:t>
                      </a:r>
                      <a:r>
                        <a:rPr lang="en-US" sz="500" u="none" strike="noStrike" dirty="0" err="1">
                          <a:solidFill>
                            <a:srgbClr val="000000"/>
                          </a:solidFill>
                          <a:latin typeface="Cambria Math" pitchFamily="18" charset="0"/>
                          <a:ea typeface="Cambria Math" pitchFamily="18" charset="0"/>
                        </a:rPr>
                        <a:t>în</a:t>
                      </a:r>
                      <a:r>
                        <a:rPr lang="en-US" sz="500" u="none" strike="noStrike" dirty="0">
                          <a:solidFill>
                            <a:srgbClr val="000000"/>
                          </a:solidFill>
                          <a:latin typeface="Cambria Math" pitchFamily="18" charset="0"/>
                          <a:ea typeface="Cambria Math" pitchFamily="18" charset="0"/>
                        </a:rPr>
                        <a:t> care </a:t>
                      </a:r>
                      <a:r>
                        <a:rPr lang="en-US" sz="500" u="none" strike="noStrike" dirty="0" err="1">
                          <a:solidFill>
                            <a:srgbClr val="000000"/>
                          </a:solidFill>
                          <a:latin typeface="Cambria Math" pitchFamily="18" charset="0"/>
                          <a:ea typeface="Cambria Math" pitchFamily="18" charset="0"/>
                        </a:rPr>
                        <a:t>sunt</a:t>
                      </a:r>
                      <a:r>
                        <a:rPr lang="en-US" sz="500" u="none" strike="noStrike" dirty="0">
                          <a:solidFill>
                            <a:srgbClr val="000000"/>
                          </a:solidFill>
                          <a:latin typeface="Cambria Math" pitchFamily="18" charset="0"/>
                          <a:ea typeface="Cambria Math" pitchFamily="18" charset="0"/>
                        </a:rPr>
                        <a:t> </a:t>
                      </a:r>
                      <a:r>
                        <a:rPr lang="en-US" sz="500" u="none" strike="noStrike" dirty="0" err="1">
                          <a:solidFill>
                            <a:srgbClr val="000000"/>
                          </a:solidFill>
                          <a:latin typeface="Cambria Math" pitchFamily="18" charset="0"/>
                          <a:ea typeface="Cambria Math" pitchFamily="18" charset="0"/>
                        </a:rPr>
                        <a:t>asigurate</a:t>
                      </a:r>
                      <a:r>
                        <a:rPr lang="en-US" sz="500" u="none" strike="noStrike" dirty="0">
                          <a:solidFill>
                            <a:srgbClr val="000000"/>
                          </a:solidFill>
                          <a:latin typeface="Cambria Math" pitchFamily="18" charset="0"/>
                          <a:ea typeface="Cambria Math" pitchFamily="18" charset="0"/>
                        </a:rPr>
                        <a:t> </a:t>
                      </a:r>
                      <a:r>
                        <a:rPr lang="en-US" sz="500" u="none" strike="noStrike" dirty="0" err="1">
                          <a:solidFill>
                            <a:srgbClr val="000000"/>
                          </a:solidFill>
                          <a:latin typeface="Cambria Math" pitchFamily="18" charset="0"/>
                          <a:ea typeface="Cambria Math" pitchFamily="18" charset="0"/>
                        </a:rPr>
                        <a:t>materialele</a:t>
                      </a:r>
                      <a:r>
                        <a:rPr lang="en-US" sz="500" u="none" strike="noStrike" dirty="0">
                          <a:solidFill>
                            <a:srgbClr val="000000"/>
                          </a:solidFill>
                          <a:latin typeface="Cambria Math" pitchFamily="18" charset="0"/>
                          <a:ea typeface="Cambria Math" pitchFamily="18" charset="0"/>
                        </a:rPr>
                        <a:t> </a:t>
                      </a:r>
                      <a:r>
                        <a:rPr lang="en-US" sz="500" u="none" strike="noStrike" dirty="0" err="1">
                          <a:solidFill>
                            <a:srgbClr val="000000"/>
                          </a:solidFill>
                          <a:latin typeface="Cambria Math" pitchFamily="18" charset="0"/>
                          <a:ea typeface="Cambria Math" pitchFamily="18" charset="0"/>
                        </a:rPr>
                        <a:t>didactice</a:t>
                      </a:r>
                      <a:r>
                        <a:rPr lang="en-US" sz="500" u="none" strike="noStrike" dirty="0">
                          <a:solidFill>
                            <a:srgbClr val="000000"/>
                          </a:solidFill>
                          <a:latin typeface="Cambria Math" pitchFamily="18" charset="0"/>
                          <a:ea typeface="Cambria Math" pitchFamily="18" charset="0"/>
                        </a:rPr>
                        <a:t> </a:t>
                      </a:r>
                      <a:r>
                        <a:rPr lang="en-US" sz="500" u="none" strike="noStrike" dirty="0" err="1">
                          <a:solidFill>
                            <a:srgbClr val="000000"/>
                          </a:solidFill>
                          <a:latin typeface="Cambria Math" pitchFamily="18" charset="0"/>
                          <a:ea typeface="Cambria Math" pitchFamily="18" charset="0"/>
                        </a:rPr>
                        <a:t>pentru</a:t>
                      </a:r>
                      <a:r>
                        <a:rPr lang="en-US" sz="500" u="none" strike="noStrike" dirty="0">
                          <a:solidFill>
                            <a:srgbClr val="000000"/>
                          </a:solidFill>
                          <a:latin typeface="Cambria Math" pitchFamily="18" charset="0"/>
                          <a:ea typeface="Cambria Math" pitchFamily="18" charset="0"/>
                        </a:rPr>
                        <a:t> </a:t>
                      </a:r>
                      <a:r>
                        <a:rPr lang="en-US" sz="500" u="none" strike="noStrike" dirty="0" err="1">
                          <a:solidFill>
                            <a:srgbClr val="000000"/>
                          </a:solidFill>
                          <a:latin typeface="Cambria Math" pitchFamily="18" charset="0"/>
                          <a:ea typeface="Cambria Math" pitchFamily="18" charset="0"/>
                        </a:rPr>
                        <a:t>desfăşurarea</a:t>
                      </a:r>
                      <a:r>
                        <a:rPr lang="en-US" sz="500" u="none" strike="noStrike" dirty="0">
                          <a:solidFill>
                            <a:srgbClr val="000000"/>
                          </a:solidFill>
                          <a:latin typeface="Cambria Math" pitchFamily="18" charset="0"/>
                          <a:ea typeface="Cambria Math" pitchFamily="18" charset="0"/>
                        </a:rPr>
                        <a:t> </a:t>
                      </a:r>
                      <a:r>
                        <a:rPr lang="en-US" sz="500" u="none" strike="noStrike" dirty="0" err="1">
                          <a:solidFill>
                            <a:srgbClr val="000000"/>
                          </a:solidFill>
                          <a:latin typeface="Cambria Math" pitchFamily="18" charset="0"/>
                          <a:ea typeface="Cambria Math" pitchFamily="18" charset="0"/>
                        </a:rPr>
                        <a:t>activităţilor</a:t>
                      </a:r>
                      <a:r>
                        <a:rPr lang="en-US" sz="500" u="none" strike="noStrike" dirty="0">
                          <a:solidFill>
                            <a:srgbClr val="000000"/>
                          </a:solidFill>
                          <a:latin typeface="Cambria Math" pitchFamily="18" charset="0"/>
                          <a:ea typeface="Cambria Math" pitchFamily="18" charset="0"/>
                        </a:rPr>
                        <a:t> integrate </a:t>
                      </a:r>
                      <a:r>
                        <a:rPr lang="en-US" sz="500" u="none" strike="noStrike" dirty="0" err="1">
                          <a:solidFill>
                            <a:srgbClr val="000000"/>
                          </a:solidFill>
                          <a:latin typeface="Cambria Math" pitchFamily="18" charset="0"/>
                          <a:ea typeface="Cambria Math" pitchFamily="18" charset="0"/>
                        </a:rPr>
                        <a:t>şi</a:t>
                      </a:r>
                      <a:r>
                        <a:rPr lang="en-US" sz="500" u="none" strike="noStrike" dirty="0">
                          <a:solidFill>
                            <a:srgbClr val="000000"/>
                          </a:solidFill>
                          <a:latin typeface="Cambria Math" pitchFamily="18" charset="0"/>
                          <a:ea typeface="Cambria Math" pitchFamily="18" charset="0"/>
                        </a:rPr>
                        <a:t> </a:t>
                      </a:r>
                      <a:r>
                        <a:rPr lang="en-US" sz="500" u="none" strike="noStrike" dirty="0" err="1">
                          <a:solidFill>
                            <a:srgbClr val="000000"/>
                          </a:solidFill>
                          <a:latin typeface="Cambria Math" pitchFamily="18" charset="0"/>
                          <a:ea typeface="Cambria Math" pitchFamily="18" charset="0"/>
                        </a:rPr>
                        <a:t>pe</a:t>
                      </a:r>
                      <a:r>
                        <a:rPr lang="en-US" sz="500" u="none" strike="noStrike" dirty="0">
                          <a:solidFill>
                            <a:srgbClr val="000000"/>
                          </a:solidFill>
                          <a:latin typeface="Cambria Math" pitchFamily="18" charset="0"/>
                          <a:ea typeface="Cambria Math" pitchFamily="18" charset="0"/>
                        </a:rPr>
                        <a:t> </a:t>
                      </a:r>
                      <a:r>
                        <a:rPr lang="en-US" sz="500" u="none" strike="noStrike" dirty="0" err="1">
                          <a:solidFill>
                            <a:srgbClr val="000000"/>
                          </a:solidFill>
                          <a:latin typeface="Cambria Math" pitchFamily="18" charset="0"/>
                          <a:ea typeface="Cambria Math" pitchFamily="18" charset="0"/>
                        </a:rPr>
                        <a:t>domenii</a:t>
                      </a:r>
                      <a:r>
                        <a:rPr lang="en-US" sz="500" u="none" strike="noStrike" dirty="0">
                          <a:solidFill>
                            <a:srgbClr val="000000"/>
                          </a:solidFill>
                          <a:latin typeface="Cambria Math" pitchFamily="18" charset="0"/>
                          <a:ea typeface="Cambria Math" pitchFamily="18" charset="0"/>
                        </a:rPr>
                        <a:t> </a:t>
                      </a:r>
                      <a:r>
                        <a:rPr lang="en-US" sz="500" u="none" strike="noStrike" dirty="0" err="1">
                          <a:solidFill>
                            <a:srgbClr val="000000"/>
                          </a:solidFill>
                          <a:latin typeface="Cambria Math" pitchFamily="18" charset="0"/>
                          <a:ea typeface="Cambria Math" pitchFamily="18" charset="0"/>
                        </a:rPr>
                        <a:t>experienţiale</a:t>
                      </a:r>
                      <a:r>
                        <a:rPr lang="en-US" sz="500" u="none" strike="noStrike" dirty="0">
                          <a:solidFill>
                            <a:srgbClr val="000000"/>
                          </a:solidFill>
                          <a:latin typeface="Cambria Math" pitchFamily="18" charset="0"/>
                          <a:ea typeface="Cambria Math" pitchFamily="18" charset="0"/>
                        </a:rPr>
                        <a:t>  </a:t>
                      </a:r>
                      <a:r>
                        <a:rPr lang="en-US" sz="500" u="none" strike="noStrike" dirty="0" err="1">
                          <a:solidFill>
                            <a:srgbClr val="000000"/>
                          </a:solidFill>
                          <a:latin typeface="Cambria Math" pitchFamily="18" charset="0"/>
                          <a:ea typeface="Cambria Math" pitchFamily="18" charset="0"/>
                        </a:rPr>
                        <a:t>şi</a:t>
                      </a:r>
                      <a:r>
                        <a:rPr lang="en-US" sz="500" u="none" strike="noStrike" dirty="0">
                          <a:solidFill>
                            <a:srgbClr val="000000"/>
                          </a:solidFill>
                          <a:latin typeface="Cambria Math" pitchFamily="18" charset="0"/>
                          <a:ea typeface="Cambria Math" pitchFamily="18" charset="0"/>
                        </a:rPr>
                        <a:t> a </a:t>
                      </a:r>
                      <a:r>
                        <a:rPr lang="en-US" sz="500" u="none" strike="noStrike" dirty="0" err="1">
                          <a:solidFill>
                            <a:srgbClr val="000000"/>
                          </a:solidFill>
                          <a:latin typeface="Cambria Math" pitchFamily="18" charset="0"/>
                          <a:ea typeface="Cambria Math" pitchFamily="18" charset="0"/>
                        </a:rPr>
                        <a:t>modului</a:t>
                      </a:r>
                      <a:r>
                        <a:rPr lang="en-US" sz="500" u="none" strike="noStrike" dirty="0">
                          <a:solidFill>
                            <a:srgbClr val="000000"/>
                          </a:solidFill>
                          <a:latin typeface="Cambria Math" pitchFamily="18" charset="0"/>
                          <a:ea typeface="Cambria Math" pitchFamily="18" charset="0"/>
                        </a:rPr>
                        <a:t> </a:t>
                      </a:r>
                      <a:r>
                        <a:rPr lang="en-US" sz="500" u="none" strike="noStrike" dirty="0" err="1">
                          <a:solidFill>
                            <a:srgbClr val="000000"/>
                          </a:solidFill>
                          <a:latin typeface="Cambria Math" pitchFamily="18" charset="0"/>
                          <a:ea typeface="Cambria Math" pitchFamily="18" charset="0"/>
                        </a:rPr>
                        <a:t>în</a:t>
                      </a:r>
                      <a:r>
                        <a:rPr lang="en-US" sz="500" u="none" strike="noStrike" dirty="0">
                          <a:solidFill>
                            <a:srgbClr val="000000"/>
                          </a:solidFill>
                          <a:latin typeface="Cambria Math" pitchFamily="18" charset="0"/>
                          <a:ea typeface="Cambria Math" pitchFamily="18" charset="0"/>
                        </a:rPr>
                        <a:t> care </a:t>
                      </a:r>
                      <a:r>
                        <a:rPr lang="en-US" sz="500" u="none" strike="noStrike" dirty="0" err="1">
                          <a:solidFill>
                            <a:srgbClr val="000000"/>
                          </a:solidFill>
                          <a:latin typeface="Cambria Math" pitchFamily="18" charset="0"/>
                          <a:ea typeface="Cambria Math" pitchFamily="18" charset="0"/>
                        </a:rPr>
                        <a:t>sunt</a:t>
                      </a:r>
                      <a:r>
                        <a:rPr lang="en-US" sz="500" u="none" strike="noStrike" dirty="0">
                          <a:solidFill>
                            <a:srgbClr val="000000"/>
                          </a:solidFill>
                          <a:latin typeface="Cambria Math" pitchFamily="18" charset="0"/>
                          <a:ea typeface="Cambria Math" pitchFamily="18" charset="0"/>
                        </a:rPr>
                        <a:t> </a:t>
                      </a:r>
                      <a:r>
                        <a:rPr lang="en-US" sz="500" u="none" strike="noStrike" dirty="0" err="1">
                          <a:solidFill>
                            <a:srgbClr val="000000"/>
                          </a:solidFill>
                          <a:latin typeface="Cambria Math" pitchFamily="18" charset="0"/>
                          <a:ea typeface="Cambria Math" pitchFamily="18" charset="0"/>
                        </a:rPr>
                        <a:t>desfăşurate</a:t>
                      </a:r>
                      <a:r>
                        <a:rPr lang="en-US" sz="500" u="none" strike="noStrike" dirty="0">
                          <a:solidFill>
                            <a:srgbClr val="000000"/>
                          </a:solidFill>
                          <a:latin typeface="Cambria Math" pitchFamily="18" charset="0"/>
                          <a:ea typeface="Cambria Math" pitchFamily="18" charset="0"/>
                        </a:rPr>
                        <a:t> </a:t>
                      </a:r>
                      <a:r>
                        <a:rPr lang="en-US" sz="500" u="none" strike="noStrike" dirty="0" err="1">
                          <a:solidFill>
                            <a:srgbClr val="000000"/>
                          </a:solidFill>
                          <a:latin typeface="Cambria Math" pitchFamily="18" charset="0"/>
                          <a:ea typeface="Cambria Math" pitchFamily="18" charset="0"/>
                        </a:rPr>
                        <a:t>activităţile</a:t>
                      </a:r>
                      <a:r>
                        <a:rPr lang="en-US" sz="500" u="none" strike="noStrike" dirty="0">
                          <a:solidFill>
                            <a:srgbClr val="000000"/>
                          </a:solidFill>
                          <a:latin typeface="Cambria Math" pitchFamily="18" charset="0"/>
                          <a:ea typeface="Cambria Math" pitchFamily="18" charset="0"/>
                        </a:rPr>
                        <a:t> </a:t>
                      </a:r>
                      <a:r>
                        <a:rPr lang="en-US" sz="500" u="none" strike="noStrike" dirty="0" err="1">
                          <a:solidFill>
                            <a:srgbClr val="000000"/>
                          </a:solidFill>
                          <a:latin typeface="Cambria Math" pitchFamily="18" charset="0"/>
                          <a:ea typeface="Cambria Math" pitchFamily="18" charset="0"/>
                        </a:rPr>
                        <a:t>pe</a:t>
                      </a:r>
                      <a:r>
                        <a:rPr lang="en-US" sz="500" u="none" strike="noStrike" dirty="0">
                          <a:solidFill>
                            <a:srgbClr val="000000"/>
                          </a:solidFill>
                          <a:latin typeface="Cambria Math" pitchFamily="18" charset="0"/>
                          <a:ea typeface="Cambria Math" pitchFamily="18" charset="0"/>
                        </a:rPr>
                        <a:t> centre de </a:t>
                      </a:r>
                      <a:r>
                        <a:rPr lang="en-US" sz="500" u="none" strike="noStrike" dirty="0" err="1">
                          <a:solidFill>
                            <a:srgbClr val="000000"/>
                          </a:solidFill>
                          <a:latin typeface="Cambria Math" pitchFamily="18" charset="0"/>
                          <a:ea typeface="Cambria Math" pitchFamily="18" charset="0"/>
                        </a:rPr>
                        <a:t>activitate</a:t>
                      </a:r>
                      <a:r>
                        <a:rPr lang="en-US" sz="500" u="none" strike="noStrike" dirty="0">
                          <a:solidFill>
                            <a:srgbClr val="000000"/>
                          </a:solidFill>
                          <a:latin typeface="Cambria Math" pitchFamily="18" charset="0"/>
                          <a:ea typeface="Cambria Math" pitchFamily="18" charset="0"/>
                        </a:rPr>
                        <a:t> (</a:t>
                      </a:r>
                      <a:r>
                        <a:rPr lang="en-US" sz="500" u="none" strike="noStrike" dirty="0" err="1">
                          <a:solidFill>
                            <a:srgbClr val="000000"/>
                          </a:solidFill>
                          <a:latin typeface="Cambria Math" pitchFamily="18" charset="0"/>
                          <a:ea typeface="Cambria Math" pitchFamily="18" charset="0"/>
                        </a:rPr>
                        <a:t>menţinerea</a:t>
                      </a:r>
                      <a:r>
                        <a:rPr lang="en-US" sz="500" u="none" strike="noStrike" dirty="0">
                          <a:solidFill>
                            <a:srgbClr val="000000"/>
                          </a:solidFill>
                          <a:latin typeface="Cambria Math" pitchFamily="18" charset="0"/>
                          <a:ea typeface="Cambria Math" pitchFamily="18" charset="0"/>
                        </a:rPr>
                        <a:t> </a:t>
                      </a:r>
                      <a:r>
                        <a:rPr lang="en-US" sz="500" u="none" strike="noStrike" dirty="0" err="1">
                          <a:solidFill>
                            <a:srgbClr val="000000"/>
                          </a:solidFill>
                          <a:latin typeface="Cambria Math" pitchFamily="18" charset="0"/>
                          <a:ea typeface="Cambria Math" pitchFamily="18" charset="0"/>
                        </a:rPr>
                        <a:t>ordinei</a:t>
                      </a:r>
                      <a:r>
                        <a:rPr lang="en-US" sz="500" u="none" strike="noStrike" dirty="0">
                          <a:solidFill>
                            <a:srgbClr val="000000"/>
                          </a:solidFill>
                          <a:latin typeface="Cambria Math" pitchFamily="18" charset="0"/>
                          <a:ea typeface="Cambria Math" pitchFamily="18" charset="0"/>
                        </a:rPr>
                        <a:t> </a:t>
                      </a:r>
                      <a:r>
                        <a:rPr lang="en-US" sz="500" u="none" strike="noStrike" dirty="0" err="1">
                          <a:solidFill>
                            <a:srgbClr val="000000"/>
                          </a:solidFill>
                          <a:latin typeface="Cambria Math" pitchFamily="18" charset="0"/>
                          <a:ea typeface="Cambria Math" pitchFamily="18" charset="0"/>
                        </a:rPr>
                        <a:t>şi</a:t>
                      </a:r>
                      <a:r>
                        <a:rPr lang="en-US" sz="500" u="none" strike="noStrike" dirty="0">
                          <a:solidFill>
                            <a:srgbClr val="000000"/>
                          </a:solidFill>
                          <a:latin typeface="Cambria Math" pitchFamily="18" charset="0"/>
                          <a:ea typeface="Cambria Math" pitchFamily="18" charset="0"/>
                        </a:rPr>
                        <a:t> </a:t>
                      </a:r>
                      <a:r>
                        <a:rPr lang="en-US" sz="500" u="none" strike="noStrike" dirty="0" err="1">
                          <a:solidFill>
                            <a:srgbClr val="000000"/>
                          </a:solidFill>
                          <a:latin typeface="Cambria Math" pitchFamily="18" charset="0"/>
                          <a:ea typeface="Cambria Math" pitchFamily="18" charset="0"/>
                        </a:rPr>
                        <a:t>disciplinei</a:t>
                      </a:r>
                      <a:r>
                        <a:rPr lang="en-US" sz="500" u="none" strike="noStrike" dirty="0">
                          <a:solidFill>
                            <a:srgbClr val="000000"/>
                          </a:solidFill>
                          <a:latin typeface="Cambria Math" pitchFamily="18" charset="0"/>
                          <a:ea typeface="Cambria Math" pitchFamily="18" charset="0"/>
                        </a:rPr>
                        <a:t>); </a:t>
                      </a:r>
                      <a:endParaRPr lang="en-US" sz="500" u="sng" dirty="0">
                        <a:solidFill>
                          <a:srgbClr val="000000"/>
                        </a:solidFill>
                        <a:latin typeface="Cambria Math" pitchFamily="18" charset="0"/>
                        <a:ea typeface="Cambria Math" pitchFamily="18" charset="0"/>
                      </a:endParaRPr>
                    </a:p>
                    <a:p>
                      <a:pPr algn="just">
                        <a:spcAft>
                          <a:spcPts val="0"/>
                        </a:spcAft>
                      </a:pPr>
                      <a:r>
                        <a:rPr lang="pt-BR" sz="500" u="none" strike="noStrike" dirty="0">
                          <a:solidFill>
                            <a:srgbClr val="000000"/>
                          </a:solidFill>
                          <a:latin typeface="Cambria Math" pitchFamily="18" charset="0"/>
                          <a:ea typeface="Cambria Math" pitchFamily="18" charset="0"/>
                        </a:rPr>
                        <a:t>verificarea documentelor şcolare (condica de prezenţă, cataloage, planificări, portofoliul copiilor, portofoliul educatoarei);</a:t>
                      </a:r>
                      <a:endParaRPr lang="en-US" sz="500" u="sng" dirty="0">
                        <a:solidFill>
                          <a:srgbClr val="000000"/>
                        </a:solidFill>
                        <a:latin typeface="Cambria Math" pitchFamily="18" charset="0"/>
                        <a:ea typeface="Cambria Math" pitchFamily="18" charset="0"/>
                      </a:endParaRPr>
                    </a:p>
                    <a:p>
                      <a:pPr algn="just">
                        <a:spcAft>
                          <a:spcPts val="0"/>
                        </a:spcAft>
                      </a:pPr>
                      <a:r>
                        <a:rPr lang="pt-BR" sz="500" u="none" strike="noStrike" dirty="0">
                          <a:solidFill>
                            <a:srgbClr val="000000"/>
                          </a:solidFill>
                          <a:latin typeface="Cambria Math" pitchFamily="18" charset="0"/>
                          <a:ea typeface="Cambria Math" pitchFamily="18" charset="0"/>
                        </a:rPr>
                        <a:t>verificarea, prin sondaj, a parcugerii integrale a activităţilor planificate</a:t>
                      </a:r>
                      <a:r>
                        <a:rPr lang="en-US" sz="500" u="none" strike="noStrike" dirty="0">
                          <a:solidFill>
                            <a:srgbClr val="000000"/>
                          </a:solidFill>
                          <a:latin typeface="Cambria Math" pitchFamily="18" charset="0"/>
                          <a:ea typeface="Cambria Math" pitchFamily="18" charset="0"/>
                        </a:rPr>
                        <a:t>;</a:t>
                      </a:r>
                      <a:endParaRPr lang="en-US" sz="500" u="sng" dirty="0">
                        <a:solidFill>
                          <a:srgbClr val="000000"/>
                        </a:solidFill>
                        <a:latin typeface="Cambria Math" pitchFamily="18" charset="0"/>
                        <a:ea typeface="Cambria Math" pitchFamily="18" charset="0"/>
                      </a:endParaRPr>
                    </a:p>
                    <a:p>
                      <a:pPr algn="just">
                        <a:spcAft>
                          <a:spcPts val="0"/>
                        </a:spcAft>
                      </a:pPr>
                      <a:r>
                        <a:rPr lang="pt-BR" sz="500" u="none" strike="noStrike" dirty="0">
                          <a:solidFill>
                            <a:srgbClr val="000000"/>
                          </a:solidFill>
                          <a:latin typeface="Cambria Math" pitchFamily="18" charset="0"/>
                          <a:ea typeface="Cambria Math" pitchFamily="18" charset="0"/>
                        </a:rPr>
                        <a:t>verificarea, prin sondaj a modului în care se desfăşoară procesul instructiv-educativ, în activitatea de după-amiaza.</a:t>
                      </a:r>
                      <a:endParaRPr lang="en-US" sz="500" u="sng" dirty="0">
                        <a:solidFill>
                          <a:srgbClr val="000000"/>
                        </a:solidFill>
                        <a:latin typeface="Cambria Math" pitchFamily="18" charset="0"/>
                        <a:ea typeface="Cambria Math" pitchFamily="18" charset="0"/>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ctr">
                        <a:spcAft>
                          <a:spcPts val="0"/>
                        </a:spcAft>
                        <a:buFont typeface="Symbol"/>
                        <a:buNone/>
                      </a:pPr>
                      <a:r>
                        <a:rPr lang="pt-BR" sz="500" u="none" strike="noStrike" dirty="0">
                          <a:solidFill>
                            <a:srgbClr val="000000"/>
                          </a:solidFill>
                          <a:latin typeface="Cambria Math" pitchFamily="18" charset="0"/>
                          <a:ea typeface="Cambria Math" pitchFamily="18" charset="0"/>
                        </a:rPr>
                        <a:t>9.00 – 11.30</a:t>
                      </a:r>
                      <a:endParaRPr lang="en-US" sz="500" u="sng" dirty="0">
                        <a:solidFill>
                          <a:srgbClr val="000000"/>
                        </a:solidFill>
                        <a:latin typeface="Cambria Math" pitchFamily="18" charset="0"/>
                        <a:ea typeface="Cambria Math" pitchFamily="18" charset="0"/>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7442">
                <a:tc vMerge="1">
                  <a:txBody>
                    <a:bodyPr/>
                    <a:lstStyle/>
                    <a:p>
                      <a:endParaRPr lang="en-US"/>
                    </a:p>
                  </a:txBody>
                  <a:tcPr/>
                </a:tc>
                <a:tc vMerge="1">
                  <a:txBody>
                    <a:bodyPr/>
                    <a:lstStyle/>
                    <a:p>
                      <a:endParaRPr lang="en-US"/>
                    </a:p>
                  </a:txBody>
                  <a:tcPr/>
                </a:tc>
                <a:tc>
                  <a:txBody>
                    <a:bodyPr/>
                    <a:lstStyle/>
                    <a:p>
                      <a:pPr marL="342900" lvl="0" indent="-342900" algn="just">
                        <a:spcAft>
                          <a:spcPts val="0"/>
                        </a:spcAft>
                        <a:buSzPts val="900"/>
                        <a:buFont typeface="Symbol"/>
                        <a:buChar char=""/>
                        <a:tabLst>
                          <a:tab pos="228600" algn="l"/>
                        </a:tabLst>
                      </a:pPr>
                      <a:r>
                        <a:rPr lang="en-US" sz="500" u="none" strike="noStrike" dirty="0" err="1">
                          <a:solidFill>
                            <a:srgbClr val="000000"/>
                          </a:solidFill>
                          <a:latin typeface="Cambria Math" pitchFamily="18" charset="0"/>
                          <a:ea typeface="Cambria Math" pitchFamily="18" charset="0"/>
                        </a:rPr>
                        <a:t>avizarea</a:t>
                      </a:r>
                      <a:r>
                        <a:rPr lang="en-US" sz="500" u="none" strike="noStrike" dirty="0">
                          <a:solidFill>
                            <a:srgbClr val="000000"/>
                          </a:solidFill>
                          <a:latin typeface="Cambria Math" pitchFamily="18" charset="0"/>
                          <a:ea typeface="Cambria Math" pitchFamily="18" charset="0"/>
                        </a:rPr>
                        <a:t> </a:t>
                      </a:r>
                      <a:r>
                        <a:rPr lang="en-US" sz="500" u="none" strike="noStrike" dirty="0" err="1">
                          <a:solidFill>
                            <a:srgbClr val="000000"/>
                          </a:solidFill>
                          <a:latin typeface="Cambria Math" pitchFamily="18" charset="0"/>
                          <a:ea typeface="Cambria Math" pitchFamily="18" charset="0"/>
                        </a:rPr>
                        <a:t>săptămânală</a:t>
                      </a:r>
                      <a:r>
                        <a:rPr lang="en-US" sz="500" u="none" strike="noStrike" dirty="0">
                          <a:solidFill>
                            <a:srgbClr val="000000"/>
                          </a:solidFill>
                          <a:latin typeface="Cambria Math" pitchFamily="18" charset="0"/>
                          <a:ea typeface="Cambria Math" pitchFamily="18" charset="0"/>
                        </a:rPr>
                        <a:t> a </a:t>
                      </a:r>
                      <a:r>
                        <a:rPr lang="en-US" sz="500" u="none" strike="noStrike" dirty="0" err="1">
                          <a:solidFill>
                            <a:srgbClr val="000000"/>
                          </a:solidFill>
                          <a:latin typeface="Cambria Math" pitchFamily="18" charset="0"/>
                          <a:ea typeface="Cambria Math" pitchFamily="18" charset="0"/>
                        </a:rPr>
                        <a:t>planificării</a:t>
                      </a:r>
                      <a:r>
                        <a:rPr lang="en-US" sz="500" u="none" strike="noStrike" dirty="0">
                          <a:solidFill>
                            <a:srgbClr val="000000"/>
                          </a:solidFill>
                          <a:latin typeface="Cambria Math" pitchFamily="18" charset="0"/>
                          <a:ea typeface="Cambria Math" pitchFamily="18" charset="0"/>
                        </a:rPr>
                        <a:t> </a:t>
                      </a:r>
                      <a:r>
                        <a:rPr lang="en-US" sz="500" u="none" strike="noStrike" dirty="0" err="1">
                          <a:solidFill>
                            <a:srgbClr val="000000"/>
                          </a:solidFill>
                          <a:latin typeface="Cambria Math" pitchFamily="18" charset="0"/>
                          <a:ea typeface="Cambria Math" pitchFamily="18" charset="0"/>
                        </a:rPr>
                        <a:t>activităţilor</a:t>
                      </a:r>
                      <a:r>
                        <a:rPr lang="en-US" sz="500" u="none" strike="noStrike" dirty="0">
                          <a:solidFill>
                            <a:srgbClr val="000000"/>
                          </a:solidFill>
                          <a:latin typeface="Cambria Math" pitchFamily="18" charset="0"/>
                          <a:ea typeface="Cambria Math" pitchFamily="18" charset="0"/>
                        </a:rPr>
                        <a:t> </a:t>
                      </a:r>
                      <a:r>
                        <a:rPr lang="en-US" sz="500" u="none" strike="noStrike" dirty="0" err="1">
                          <a:solidFill>
                            <a:srgbClr val="000000"/>
                          </a:solidFill>
                          <a:latin typeface="Cambria Math" pitchFamily="18" charset="0"/>
                          <a:ea typeface="Cambria Math" pitchFamily="18" charset="0"/>
                        </a:rPr>
                        <a:t>instructiv</a:t>
                      </a:r>
                      <a:r>
                        <a:rPr lang="en-US" sz="500" u="none" strike="noStrike" dirty="0">
                          <a:solidFill>
                            <a:srgbClr val="000000"/>
                          </a:solidFill>
                          <a:latin typeface="Cambria Math" pitchFamily="18" charset="0"/>
                          <a:ea typeface="Cambria Math" pitchFamily="18" charset="0"/>
                        </a:rPr>
                        <a:t>-educative;</a:t>
                      </a:r>
                      <a:endParaRPr lang="en-US" sz="500" u="sng" dirty="0">
                        <a:solidFill>
                          <a:srgbClr val="000000"/>
                        </a:solidFill>
                        <a:latin typeface="Cambria Math" pitchFamily="18" charset="0"/>
                        <a:ea typeface="Cambria Math" pitchFamily="18" charset="0"/>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ctr">
                        <a:spcAft>
                          <a:spcPts val="0"/>
                        </a:spcAft>
                        <a:buFont typeface="Symbol"/>
                        <a:buNone/>
                      </a:pPr>
                      <a:r>
                        <a:rPr lang="pt-BR" sz="500" u="none" strike="noStrike" dirty="0">
                          <a:solidFill>
                            <a:srgbClr val="000000"/>
                          </a:solidFill>
                          <a:latin typeface="Cambria Math" pitchFamily="18" charset="0"/>
                          <a:ea typeface="Cambria Math" pitchFamily="18" charset="0"/>
                        </a:rPr>
                        <a:t>în fiecare zi de luni</a:t>
                      </a:r>
                      <a:endParaRPr lang="en-US" sz="500" u="sng" dirty="0">
                        <a:solidFill>
                          <a:srgbClr val="000000"/>
                        </a:solidFill>
                        <a:latin typeface="Cambria Math" pitchFamily="18" charset="0"/>
                        <a:ea typeface="Cambria Math" pitchFamily="18" charset="0"/>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2024">
                <a:tc vMerge="1">
                  <a:txBody>
                    <a:bodyPr/>
                    <a:lstStyle/>
                    <a:p>
                      <a:endParaRPr lang="en-US"/>
                    </a:p>
                  </a:txBody>
                  <a:tcPr/>
                </a:tc>
                <a:tc vMerge="1">
                  <a:txBody>
                    <a:bodyPr/>
                    <a:lstStyle/>
                    <a:p>
                      <a:endParaRPr lang="en-US"/>
                    </a:p>
                  </a:txBody>
                  <a:tcPr/>
                </a:tc>
                <a:tc>
                  <a:txBody>
                    <a:bodyPr/>
                    <a:lstStyle/>
                    <a:p>
                      <a:pPr marL="342900" lvl="0" indent="-342900" algn="just">
                        <a:spcAft>
                          <a:spcPts val="0"/>
                        </a:spcAft>
                        <a:buSzPts val="900"/>
                        <a:buFont typeface="Symbol"/>
                        <a:buChar char=""/>
                        <a:tabLst>
                          <a:tab pos="228600" algn="l"/>
                        </a:tabLst>
                      </a:pPr>
                      <a:r>
                        <a:rPr lang="en-US" sz="500" u="none" strike="noStrike">
                          <a:solidFill>
                            <a:srgbClr val="000000"/>
                          </a:solidFill>
                          <a:latin typeface="Cambria Math" pitchFamily="18" charset="0"/>
                          <a:ea typeface="Cambria Math" pitchFamily="18" charset="0"/>
                        </a:rPr>
                        <a:t>verificarea modului în care se desfăşoară practica pedagogică (conform graficului C.N. ,,SPIRU HARET’’, Tg-Jiu);</a:t>
                      </a:r>
                      <a:endParaRPr lang="en-US" sz="500" u="sng">
                        <a:solidFill>
                          <a:srgbClr val="000000"/>
                        </a:solidFill>
                        <a:latin typeface="Cambria Math" pitchFamily="18" charset="0"/>
                        <a:ea typeface="Cambria Math" pitchFamily="18" charset="0"/>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ctr">
                        <a:spcAft>
                          <a:spcPts val="0"/>
                        </a:spcAft>
                        <a:buFont typeface="Symbol"/>
                        <a:buNone/>
                      </a:pPr>
                      <a:r>
                        <a:rPr lang="pt-BR" sz="500" u="none" strike="noStrike" dirty="0">
                          <a:solidFill>
                            <a:srgbClr val="000000"/>
                          </a:solidFill>
                          <a:latin typeface="Cambria Math" pitchFamily="18" charset="0"/>
                          <a:ea typeface="Cambria Math" pitchFamily="18" charset="0"/>
                        </a:rPr>
                        <a:t>8.00 – 12.00</a:t>
                      </a:r>
                      <a:endParaRPr lang="en-US" sz="500" u="sng" dirty="0">
                        <a:solidFill>
                          <a:srgbClr val="000000"/>
                        </a:solidFill>
                        <a:latin typeface="Cambria Math" pitchFamily="18" charset="0"/>
                        <a:ea typeface="Cambria Math" pitchFamily="18" charset="0"/>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2024">
                <a:tc rowSpan="3">
                  <a:txBody>
                    <a:bodyPr/>
                    <a:lstStyle/>
                    <a:p>
                      <a:pPr algn="ctr">
                        <a:spcAft>
                          <a:spcPts val="0"/>
                        </a:spcAft>
                      </a:pPr>
                      <a:r>
                        <a:rPr lang="it-IT" sz="500" b="1" u="none" strike="noStrike">
                          <a:solidFill>
                            <a:srgbClr val="000000"/>
                          </a:solidFill>
                          <a:latin typeface="Cambria Math" pitchFamily="18" charset="0"/>
                          <a:ea typeface="Cambria Math" pitchFamily="18" charset="0"/>
                        </a:rPr>
                        <a:t>3.</a:t>
                      </a:r>
                      <a:endParaRPr lang="en-US" sz="500" u="sng">
                        <a:solidFill>
                          <a:srgbClr val="000000"/>
                        </a:solidFill>
                        <a:latin typeface="Cambria Math" pitchFamily="18" charset="0"/>
                        <a:ea typeface="Cambria Math" pitchFamily="18" charset="0"/>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rowSpan="3">
                  <a:txBody>
                    <a:bodyPr/>
                    <a:lstStyle/>
                    <a:p>
                      <a:pPr algn="ctr">
                        <a:spcAft>
                          <a:spcPts val="0"/>
                        </a:spcAft>
                      </a:pPr>
                      <a:r>
                        <a:rPr lang="en-US" sz="500" b="1" u="none" strike="noStrike">
                          <a:solidFill>
                            <a:srgbClr val="000000"/>
                          </a:solidFill>
                          <a:latin typeface="Cambria Math" pitchFamily="18" charset="0"/>
                          <a:ea typeface="Cambria Math" pitchFamily="18" charset="0"/>
                        </a:rPr>
                        <a:t>Aigurarea </a:t>
                      </a:r>
                      <a:r>
                        <a:rPr lang="it-IT" sz="500" b="1" u="none" strike="noStrike">
                          <a:solidFill>
                            <a:srgbClr val="000000"/>
                          </a:solidFill>
                          <a:latin typeface="Cambria Math" pitchFamily="18" charset="0"/>
                          <a:ea typeface="Cambria Math" pitchFamily="18" charset="0"/>
                        </a:rPr>
                        <a:t>realizării parteneriatului cu părinţii, cu I.S.J. Gorj , cu comunitatea locală şi Administraţia  locală</a:t>
                      </a:r>
                      <a:endParaRPr lang="en-US" sz="500" u="sng">
                        <a:solidFill>
                          <a:srgbClr val="000000"/>
                        </a:solidFill>
                        <a:latin typeface="Cambria Math" pitchFamily="18" charset="0"/>
                        <a:ea typeface="Cambria Math" pitchFamily="18" charset="0"/>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SzPts val="900"/>
                        <a:buFont typeface="Symbol"/>
                        <a:buChar char=""/>
                        <a:tabLst>
                          <a:tab pos="228600" algn="l"/>
                        </a:tabLst>
                      </a:pPr>
                      <a:r>
                        <a:rPr lang="it-IT" sz="500" u="none" strike="noStrike">
                          <a:solidFill>
                            <a:srgbClr val="000000"/>
                          </a:solidFill>
                          <a:latin typeface="Cambria Math" pitchFamily="18" charset="0"/>
                          <a:ea typeface="Cambria Math" pitchFamily="18" charset="0"/>
                        </a:rPr>
                        <a:t>audienţe ale părinţilor - rezolvarea unor probleme apărute (consiliere informală şi educaţională);</a:t>
                      </a:r>
                      <a:endParaRPr lang="en-US" sz="500" u="sng">
                        <a:solidFill>
                          <a:srgbClr val="000000"/>
                        </a:solidFill>
                        <a:latin typeface="Cambria Math" pitchFamily="18" charset="0"/>
                        <a:ea typeface="Cambria Math" pitchFamily="18" charset="0"/>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ctr">
                        <a:spcAft>
                          <a:spcPts val="0"/>
                        </a:spcAft>
                        <a:buFont typeface="Symbol"/>
                        <a:buNone/>
                      </a:pPr>
                      <a:r>
                        <a:rPr lang="it-IT" sz="500" u="none" strike="noStrike" dirty="0">
                          <a:solidFill>
                            <a:srgbClr val="000000"/>
                          </a:solidFill>
                          <a:latin typeface="Cambria Math" pitchFamily="18" charset="0"/>
                          <a:ea typeface="Cambria Math" pitchFamily="18" charset="0"/>
                        </a:rPr>
                        <a:t>12.30 – 16.00</a:t>
                      </a:r>
                      <a:endParaRPr lang="en-US" sz="500" u="sng" dirty="0">
                        <a:solidFill>
                          <a:srgbClr val="000000"/>
                        </a:solidFill>
                        <a:latin typeface="Cambria Math" pitchFamily="18" charset="0"/>
                        <a:ea typeface="Cambria Math" pitchFamily="18" charset="0"/>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518">
                <a:tc vMerge="1">
                  <a:txBody>
                    <a:bodyPr/>
                    <a:lstStyle/>
                    <a:p>
                      <a:endParaRPr lang="en-US"/>
                    </a:p>
                  </a:txBody>
                  <a:tcPr/>
                </a:tc>
                <a:tc vMerge="1">
                  <a:txBody>
                    <a:bodyPr/>
                    <a:lstStyle/>
                    <a:p>
                      <a:endParaRPr lang="en-US"/>
                    </a:p>
                  </a:txBody>
                  <a:tcPr/>
                </a:tc>
                <a:tc>
                  <a:txBody>
                    <a:bodyPr/>
                    <a:lstStyle/>
                    <a:p>
                      <a:pPr marL="342900" lvl="0" indent="-342900" algn="just">
                        <a:spcAft>
                          <a:spcPts val="0"/>
                        </a:spcAft>
                        <a:buSzPts val="900"/>
                        <a:buFont typeface="Symbol"/>
                        <a:buChar char=""/>
                        <a:tabLst>
                          <a:tab pos="228600" algn="l"/>
                        </a:tabLst>
                      </a:pPr>
                      <a:r>
                        <a:rPr lang="it-IT" sz="500" u="none" strike="noStrike">
                          <a:solidFill>
                            <a:srgbClr val="000000"/>
                          </a:solidFill>
                          <a:latin typeface="Cambria Math" pitchFamily="18" charset="0"/>
                          <a:ea typeface="Cambria Math" pitchFamily="18" charset="0"/>
                        </a:rPr>
                        <a:t>întocmirea la timp a situaţiilor, a adreselor (rezolvarea corespondenţei)</a:t>
                      </a:r>
                      <a:r>
                        <a:rPr lang="en-US" sz="500" u="none" strike="noStrike">
                          <a:solidFill>
                            <a:srgbClr val="000000"/>
                          </a:solidFill>
                          <a:latin typeface="Cambria Math" pitchFamily="18" charset="0"/>
                          <a:ea typeface="Cambria Math" pitchFamily="18" charset="0"/>
                        </a:rPr>
                        <a:t>;</a:t>
                      </a:r>
                      <a:endParaRPr lang="en-US" sz="500" u="sng">
                        <a:solidFill>
                          <a:srgbClr val="000000"/>
                        </a:solidFill>
                        <a:latin typeface="Cambria Math" pitchFamily="18" charset="0"/>
                        <a:ea typeface="Cambria Math" pitchFamily="18" charset="0"/>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342900" lvl="0" indent="-342900" algn="ctr">
                        <a:spcAft>
                          <a:spcPts val="0"/>
                        </a:spcAft>
                        <a:buFont typeface="Symbol"/>
                        <a:buNone/>
                      </a:pPr>
                      <a:r>
                        <a:rPr lang="it-IT" sz="500" u="none" strike="noStrike" dirty="0">
                          <a:solidFill>
                            <a:srgbClr val="000000"/>
                          </a:solidFill>
                          <a:latin typeface="Cambria Math" pitchFamily="18" charset="0"/>
                          <a:ea typeface="Cambria Math" pitchFamily="18" charset="0"/>
                        </a:rPr>
                        <a:t>pe tot </a:t>
                      </a:r>
                      <a:r>
                        <a:rPr lang="it-IT" sz="500" u="none" strike="noStrike" dirty="0" smtClean="0">
                          <a:solidFill>
                            <a:srgbClr val="000000"/>
                          </a:solidFill>
                          <a:latin typeface="Cambria Math" pitchFamily="18" charset="0"/>
                          <a:ea typeface="Cambria Math" pitchFamily="18" charset="0"/>
                        </a:rPr>
                        <a:t>parcursul</a:t>
                      </a:r>
                      <a:endParaRPr lang="ro-RO" sz="500" u="none" strike="noStrike" baseline="0" dirty="0" smtClean="0">
                        <a:solidFill>
                          <a:srgbClr val="000000"/>
                        </a:solidFill>
                        <a:latin typeface="Cambria Math" pitchFamily="18" charset="0"/>
                        <a:ea typeface="Cambria Math" pitchFamily="18" charset="0"/>
                      </a:endParaRPr>
                    </a:p>
                    <a:p>
                      <a:pPr marL="342900" lvl="0" indent="-342900" algn="ctr">
                        <a:spcAft>
                          <a:spcPts val="0"/>
                        </a:spcAft>
                        <a:buFont typeface="Symbol"/>
                        <a:buNone/>
                      </a:pPr>
                      <a:r>
                        <a:rPr lang="it-IT" sz="500" u="none" strike="noStrike" dirty="0" smtClean="0">
                          <a:solidFill>
                            <a:srgbClr val="000000"/>
                          </a:solidFill>
                          <a:latin typeface="Cambria Math" pitchFamily="18" charset="0"/>
                          <a:ea typeface="Cambria Math" pitchFamily="18" charset="0"/>
                        </a:rPr>
                        <a:t>programului </a:t>
                      </a:r>
                      <a:r>
                        <a:rPr lang="it-IT" sz="500" u="none" strike="noStrike" dirty="0">
                          <a:solidFill>
                            <a:srgbClr val="000000"/>
                          </a:solidFill>
                          <a:latin typeface="Cambria Math" pitchFamily="18" charset="0"/>
                          <a:ea typeface="Cambria Math" pitchFamily="18" charset="0"/>
                        </a:rPr>
                        <a:t>zilnic </a:t>
                      </a:r>
                      <a:r>
                        <a:rPr lang="it-IT" sz="500" u="none" strike="noStrike" dirty="0" smtClean="0">
                          <a:solidFill>
                            <a:srgbClr val="000000"/>
                          </a:solidFill>
                          <a:latin typeface="Cambria Math" pitchFamily="18" charset="0"/>
                          <a:ea typeface="Cambria Math" pitchFamily="18" charset="0"/>
                        </a:rPr>
                        <a:t>de</a:t>
                      </a:r>
                      <a:endParaRPr lang="ro-RO" sz="500" u="none" strike="noStrike" dirty="0" smtClean="0">
                        <a:solidFill>
                          <a:srgbClr val="000000"/>
                        </a:solidFill>
                        <a:latin typeface="Cambria Math" pitchFamily="18" charset="0"/>
                        <a:ea typeface="Cambria Math" pitchFamily="18" charset="0"/>
                      </a:endParaRPr>
                    </a:p>
                    <a:p>
                      <a:pPr marL="342900" lvl="0" indent="-342900" algn="ctr">
                        <a:spcAft>
                          <a:spcPts val="0"/>
                        </a:spcAft>
                        <a:buFont typeface="Symbol"/>
                        <a:buNone/>
                      </a:pPr>
                      <a:r>
                        <a:rPr lang="it-IT" sz="500" u="none" strike="noStrike" dirty="0" smtClean="0">
                          <a:solidFill>
                            <a:srgbClr val="000000"/>
                          </a:solidFill>
                          <a:latin typeface="Cambria Math" pitchFamily="18" charset="0"/>
                          <a:ea typeface="Cambria Math" pitchFamily="18" charset="0"/>
                        </a:rPr>
                        <a:t>lucru</a:t>
                      </a:r>
                      <a:endParaRPr lang="en-US" sz="500" u="sng" dirty="0">
                        <a:solidFill>
                          <a:srgbClr val="000000"/>
                        </a:solidFill>
                        <a:latin typeface="Cambria Math" pitchFamily="18" charset="0"/>
                        <a:ea typeface="Cambria Math" pitchFamily="18" charset="0"/>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1890">
                <a:tc vMerge="1">
                  <a:txBody>
                    <a:bodyPr/>
                    <a:lstStyle/>
                    <a:p>
                      <a:endParaRPr lang="en-US"/>
                    </a:p>
                  </a:txBody>
                  <a:tcPr/>
                </a:tc>
                <a:tc vMerge="1">
                  <a:txBody>
                    <a:bodyPr/>
                    <a:lstStyle/>
                    <a:p>
                      <a:endParaRPr lang="en-US"/>
                    </a:p>
                  </a:txBody>
                  <a:tcPr/>
                </a:tc>
                <a:tc>
                  <a:txBody>
                    <a:bodyPr/>
                    <a:lstStyle/>
                    <a:p>
                      <a:pPr marL="342900" lvl="0" indent="-342900" algn="just">
                        <a:spcAft>
                          <a:spcPts val="0"/>
                        </a:spcAft>
                        <a:buSzPts val="900"/>
                        <a:buFont typeface="Symbol"/>
                        <a:buChar char=""/>
                        <a:tabLst>
                          <a:tab pos="228600" algn="l"/>
                        </a:tabLst>
                      </a:pPr>
                      <a:r>
                        <a:rPr lang="it-IT" sz="500" u="none" strike="noStrike" dirty="0">
                          <a:solidFill>
                            <a:srgbClr val="000000"/>
                          </a:solidFill>
                          <a:latin typeface="Cambria Math" pitchFamily="18" charset="0"/>
                          <a:ea typeface="Cambria Math" pitchFamily="18" charset="0"/>
                        </a:rPr>
                        <a:t>rezolvarea altor probleme/situaţii apărute.</a:t>
                      </a:r>
                      <a:endParaRPr lang="en-US" sz="500" u="sng" dirty="0">
                        <a:solidFill>
                          <a:srgbClr val="000000"/>
                        </a:solidFill>
                        <a:latin typeface="Cambria Math" pitchFamily="18" charset="0"/>
                        <a:ea typeface="Cambria Math" pitchFamily="18" charset="0"/>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bl>
          </a:graphicData>
        </a:graphic>
      </p:graphicFrame>
      <p:pic>
        <p:nvPicPr>
          <p:cNvPr id="51202" name="Picture 2"/>
          <p:cNvPicPr>
            <a:picLocks noChangeAspect="1" noChangeArrowheads="1"/>
          </p:cNvPicPr>
          <p:nvPr/>
        </p:nvPicPr>
        <p:blipFill>
          <a:blip r:embed="rId2"/>
          <a:stretch>
            <a:fillRect/>
          </a:stretch>
        </p:blipFill>
        <p:spPr bwMode="auto">
          <a:xfrm>
            <a:off x="13956633" y="0"/>
            <a:ext cx="17437768" cy="26009600"/>
          </a:xfrm>
          <a:prstGeom prst="rect">
            <a:avLst/>
          </a:prstGeom>
          <a:noFill/>
          <a:ln>
            <a:noFill/>
          </a:ln>
        </p:spPr>
      </p:pic>
      <p:pic>
        <p:nvPicPr>
          <p:cNvPr id="12" name="Imagine 11" descr="F:\poze grădi\P1020701.JPG"/>
          <p:cNvPicPr/>
          <p:nvPr/>
        </p:nvPicPr>
        <p:blipFill>
          <a:blip r:embed="rId3" cstate="print"/>
          <a:srcRect/>
          <a:stretch>
            <a:fillRect/>
          </a:stretch>
        </p:blipFill>
        <p:spPr bwMode="auto">
          <a:xfrm>
            <a:off x="4620125" y="498984"/>
            <a:ext cx="2919663" cy="3704048"/>
          </a:xfrm>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 xmlns:p14="http://schemas.microsoft.com/office/powerpoint/2010/main" val="324230316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Substituent imagine 8"/>
          <p:cNvGraphicFramePr>
            <a:graphicFrameLocks noGrp="1"/>
          </p:cNvGraphicFramePr>
          <p:nvPr>
            <p:ph type="pic" sz="quarter" idx="19"/>
          </p:nvPr>
        </p:nvGraphicFramePr>
        <p:xfrm>
          <a:off x="835025" y="953592"/>
          <a:ext cx="2971799" cy="3799323"/>
        </p:xfrm>
        <a:graphic>
          <a:graphicData uri="http://schemas.openxmlformats.org/drawingml/2006/table">
            <a:tbl>
              <a:tblPr/>
              <a:tblGrid>
                <a:gridCol w="446504"/>
                <a:gridCol w="445980"/>
                <a:gridCol w="521009"/>
                <a:gridCol w="889336"/>
                <a:gridCol w="668970"/>
              </a:tblGrid>
              <a:tr h="236857">
                <a:tc>
                  <a:txBody>
                    <a:bodyPr/>
                    <a:lstStyle/>
                    <a:p>
                      <a:pPr algn="ctr">
                        <a:spcAft>
                          <a:spcPts val="0"/>
                        </a:spcAft>
                      </a:pPr>
                      <a:r>
                        <a:rPr lang="ro-RO" sz="400" b="1" dirty="0">
                          <a:latin typeface="Cambria Math"/>
                          <a:ea typeface="Times New Roman"/>
                        </a:rPr>
                        <a:t>REPERE ORARE</a:t>
                      </a:r>
                      <a:endParaRPr lang="en-US" sz="400" dirty="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ro-RO" sz="400" b="1">
                          <a:latin typeface="Cambria Math"/>
                          <a:ea typeface="Times New Roman"/>
                        </a:rPr>
                        <a:t>JOCURI </a:t>
                      </a:r>
                      <a:r>
                        <a:rPr lang="ro-RO" sz="400" b="1">
                          <a:latin typeface="Cambria Math"/>
                          <a:ea typeface="Times New Roman"/>
                          <a:cs typeface="Cambria Math"/>
                        </a:rPr>
                        <a:t>Ș</a:t>
                      </a:r>
                      <a:r>
                        <a:rPr lang="ro-RO" sz="400" b="1">
                          <a:latin typeface="Cambria Math"/>
                          <a:ea typeface="Times New Roman"/>
                        </a:rPr>
                        <a:t>I ACTIVITĂ</a:t>
                      </a:r>
                      <a:r>
                        <a:rPr lang="ro-RO" sz="400" b="1">
                          <a:latin typeface="Cambria Math"/>
                          <a:ea typeface="Times New Roman"/>
                          <a:cs typeface="Cambria Math"/>
                        </a:rPr>
                        <a:t>Ț</a:t>
                      </a:r>
                      <a:r>
                        <a:rPr lang="ro-RO" sz="400" b="1">
                          <a:latin typeface="Cambria Math"/>
                          <a:ea typeface="Times New Roman"/>
                        </a:rPr>
                        <a:t>I LIBER ALESE</a:t>
                      </a: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ro-RO" sz="400" b="1" dirty="0">
                          <a:latin typeface="Cambria Math"/>
                          <a:ea typeface="Times New Roman"/>
                        </a:rPr>
                        <a:t>ACTIVITĂ</a:t>
                      </a:r>
                      <a:r>
                        <a:rPr lang="ro-RO" sz="400" b="1" dirty="0">
                          <a:latin typeface="Cambria Math"/>
                          <a:ea typeface="Times New Roman"/>
                          <a:cs typeface="Cambria Math"/>
                        </a:rPr>
                        <a:t>Ț</a:t>
                      </a:r>
                      <a:r>
                        <a:rPr lang="ro-RO" sz="400" b="1" dirty="0">
                          <a:latin typeface="Cambria Math"/>
                          <a:ea typeface="Times New Roman"/>
                        </a:rPr>
                        <a:t>I PE DOMENII EXPERIEN</a:t>
                      </a:r>
                      <a:r>
                        <a:rPr lang="ro-RO" sz="400" b="1" dirty="0">
                          <a:latin typeface="Cambria Math"/>
                          <a:ea typeface="Times New Roman"/>
                          <a:cs typeface="Cambria Math"/>
                        </a:rPr>
                        <a:t>Ț</a:t>
                      </a:r>
                      <a:r>
                        <a:rPr lang="ro-RO" sz="400" b="1" dirty="0">
                          <a:latin typeface="Cambria Math"/>
                          <a:ea typeface="Times New Roman"/>
                        </a:rPr>
                        <a:t>IALE</a:t>
                      </a:r>
                      <a:endParaRPr lang="en-US" sz="400" dirty="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ro-RO" sz="400" b="1">
                          <a:latin typeface="Cambria Math"/>
                          <a:ea typeface="Times New Roman"/>
                        </a:rPr>
                        <a:t>ACTIVITĂ</a:t>
                      </a:r>
                      <a:r>
                        <a:rPr lang="ro-RO" sz="400" b="1">
                          <a:latin typeface="Cambria Math"/>
                          <a:ea typeface="Times New Roman"/>
                          <a:cs typeface="Cambria Math"/>
                        </a:rPr>
                        <a:t>Ț</a:t>
                      </a:r>
                      <a:r>
                        <a:rPr lang="ro-RO" sz="400" b="1">
                          <a:latin typeface="Cambria Math"/>
                          <a:ea typeface="Times New Roman"/>
                        </a:rPr>
                        <a:t>I DE DEZVOLTARE PERSONALĂ</a:t>
                      </a: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ro-RO" sz="400" b="1">
                          <a:latin typeface="Cambria Math"/>
                          <a:ea typeface="Times New Roman"/>
                        </a:rPr>
                        <a:t>RESPONSABILI</a:t>
                      </a: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39132">
                <a:tc>
                  <a:txBody>
                    <a:bodyPr/>
                    <a:lstStyle/>
                    <a:p>
                      <a:pPr algn="ctr">
                        <a:spcAft>
                          <a:spcPts val="0"/>
                        </a:spcAft>
                      </a:pPr>
                      <a:r>
                        <a:rPr lang="ro-RO" sz="400" b="1">
                          <a:latin typeface="Cambria Math"/>
                          <a:ea typeface="Times New Roman"/>
                        </a:rPr>
                        <a:t>6.00 – 8.00</a:t>
                      </a: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ro-RO" sz="400" dirty="0">
                        <a:latin typeface="Cambria Math"/>
                        <a:ea typeface="Times New Roman"/>
                      </a:endParaRPr>
                    </a:p>
                    <a:p>
                      <a:pPr>
                        <a:spcAft>
                          <a:spcPts val="0"/>
                        </a:spcAft>
                      </a:pPr>
                      <a:r>
                        <a:rPr lang="ro-RO" sz="400" dirty="0">
                          <a:latin typeface="Cambria Math"/>
                          <a:ea typeface="Times New Roman"/>
                        </a:rPr>
                        <a:t>Rutină – </a:t>
                      </a:r>
                      <a:r>
                        <a:rPr lang="ro-RO" sz="400" b="1" dirty="0">
                          <a:latin typeface="Cambria Math"/>
                          <a:ea typeface="Times New Roman"/>
                        </a:rPr>
                        <a:t>Primirea copiilor</a:t>
                      </a:r>
                      <a:endParaRPr lang="en-US" sz="400" dirty="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o-RO" sz="400">
                          <a:latin typeface="Cambria Math"/>
                          <a:ea typeface="Times New Roman"/>
                        </a:rPr>
                        <a:t>Personalul de îngrijire </a:t>
                      </a:r>
                      <a:r>
                        <a:rPr lang="ro-RO" sz="400">
                          <a:latin typeface="Cambria Math"/>
                          <a:ea typeface="Times New Roman"/>
                          <a:cs typeface="Cambria Math"/>
                        </a:rPr>
                        <a:t>ș</a:t>
                      </a:r>
                      <a:r>
                        <a:rPr lang="ro-RO" sz="400">
                          <a:latin typeface="Cambria Math"/>
                          <a:ea typeface="Times New Roman"/>
                        </a:rPr>
                        <a:t>i personalul medical</a:t>
                      </a: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9132">
                <a:tc>
                  <a:txBody>
                    <a:bodyPr/>
                    <a:lstStyle/>
                    <a:p>
                      <a:pPr algn="ctr">
                        <a:spcAft>
                          <a:spcPts val="0"/>
                        </a:spcAft>
                      </a:pPr>
                      <a:r>
                        <a:rPr lang="ro-RO" sz="400" b="1">
                          <a:latin typeface="Cambria Math"/>
                          <a:ea typeface="Times New Roman"/>
                        </a:rPr>
                        <a:t>8.00 – 8.30</a:t>
                      </a: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ro-RO" sz="400">
                          <a:latin typeface="Cambria Math"/>
                          <a:ea typeface="Times New Roman"/>
                        </a:rPr>
                        <a:t>Jocuri </a:t>
                      </a:r>
                      <a:r>
                        <a:rPr lang="ro-RO" sz="400">
                          <a:latin typeface="Cambria Math"/>
                          <a:ea typeface="Times New Roman"/>
                          <a:cs typeface="Cambria Math"/>
                        </a:rPr>
                        <a:t>ș</a:t>
                      </a:r>
                      <a:r>
                        <a:rPr lang="ro-RO" sz="400">
                          <a:latin typeface="Cambria Math"/>
                          <a:ea typeface="Times New Roman"/>
                        </a:rPr>
                        <a:t>i activită</a:t>
                      </a:r>
                      <a:r>
                        <a:rPr lang="ro-RO" sz="400">
                          <a:latin typeface="Cambria Math"/>
                          <a:ea typeface="Times New Roman"/>
                          <a:cs typeface="Cambria Math"/>
                        </a:rPr>
                        <a:t>ț</a:t>
                      </a:r>
                      <a:r>
                        <a:rPr lang="ro-RO" sz="400">
                          <a:latin typeface="Cambria Math"/>
                          <a:ea typeface="Times New Roman"/>
                        </a:rPr>
                        <a:t>i </a:t>
                      </a:r>
                      <a:endParaRPr lang="en-US" sz="400">
                        <a:latin typeface="Times New Roman"/>
                        <a:ea typeface="Times New Roman"/>
                      </a:endParaRPr>
                    </a:p>
                    <a:p>
                      <a:pPr>
                        <a:spcAft>
                          <a:spcPts val="0"/>
                        </a:spcAft>
                      </a:pPr>
                      <a:r>
                        <a:rPr lang="ro-RO" sz="400">
                          <a:latin typeface="Cambria Math"/>
                          <a:ea typeface="Times New Roman"/>
                        </a:rPr>
                        <a:t>liber - alese</a:t>
                      </a: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ro-RO" sz="400" dirty="0">
                          <a:latin typeface="Cambria Math"/>
                          <a:ea typeface="Times New Roman"/>
                        </a:rPr>
                        <a:t>Rutină – </a:t>
                      </a:r>
                      <a:r>
                        <a:rPr lang="ro-RO" sz="400" b="1" dirty="0">
                          <a:latin typeface="Cambria Math"/>
                          <a:ea typeface="Times New Roman"/>
                        </a:rPr>
                        <a:t>Primirea copiilor</a:t>
                      </a:r>
                      <a:endParaRPr lang="en-US" sz="400" dirty="0">
                        <a:latin typeface="Times New Roman"/>
                        <a:ea typeface="Times New Roman"/>
                      </a:endParaRPr>
                    </a:p>
                    <a:p>
                      <a:pPr>
                        <a:spcAft>
                          <a:spcPts val="0"/>
                        </a:spcAft>
                      </a:pPr>
                      <a:r>
                        <a:rPr lang="ro-RO" sz="400" dirty="0">
                          <a:latin typeface="Cambria Math"/>
                          <a:ea typeface="Times New Roman"/>
                        </a:rPr>
                        <a:t>(formare </a:t>
                      </a:r>
                      <a:r>
                        <a:rPr lang="ro-RO" sz="400" dirty="0">
                          <a:latin typeface="Cambria Math"/>
                          <a:ea typeface="Times New Roman"/>
                          <a:cs typeface="Cambria Math"/>
                        </a:rPr>
                        <a:t>ș</a:t>
                      </a:r>
                      <a:r>
                        <a:rPr lang="ro-RO" sz="400" dirty="0">
                          <a:latin typeface="Cambria Math"/>
                          <a:ea typeface="Times New Roman"/>
                        </a:rPr>
                        <a:t>i consolidare de deprinderi specifice) </a:t>
                      </a:r>
                      <a:endParaRPr lang="en-US" sz="400" dirty="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ro-RO" sz="400">
                          <a:latin typeface="Cambria Math"/>
                          <a:ea typeface="Times New Roman"/>
                        </a:rPr>
                        <a:t>Personalul didactic şi personalul de îngrijire</a:t>
                      </a: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39132">
                <a:tc>
                  <a:txBody>
                    <a:bodyPr/>
                    <a:lstStyle/>
                    <a:p>
                      <a:pPr algn="ctr">
                        <a:spcAft>
                          <a:spcPts val="0"/>
                        </a:spcAft>
                      </a:pPr>
                      <a:r>
                        <a:rPr lang="ro-RO" sz="400" b="1">
                          <a:latin typeface="Cambria Math"/>
                          <a:ea typeface="Times New Roman"/>
                        </a:rPr>
                        <a:t>8.30 – 9.00</a:t>
                      </a: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o-RO" sz="400">
                          <a:latin typeface="Cambria Math"/>
                          <a:ea typeface="Times New Roman"/>
                        </a:rPr>
                        <a:t>Rutină - </a:t>
                      </a:r>
                      <a:r>
                        <a:rPr lang="ro-RO" sz="400" b="1">
                          <a:latin typeface="Cambria Math"/>
                          <a:ea typeface="Times New Roman"/>
                        </a:rPr>
                        <a:t>Micul dejun</a:t>
                      </a:r>
                      <a:r>
                        <a:rPr lang="ro-RO" sz="400">
                          <a:latin typeface="Cambria Math"/>
                          <a:ea typeface="Times New Roman"/>
                        </a:rPr>
                        <a:t> (formare </a:t>
                      </a:r>
                      <a:r>
                        <a:rPr lang="ro-RO" sz="400">
                          <a:latin typeface="Cambria Math"/>
                          <a:ea typeface="Times New Roman"/>
                          <a:cs typeface="Cambria Math"/>
                        </a:rPr>
                        <a:t>ș</a:t>
                      </a:r>
                      <a:r>
                        <a:rPr lang="ro-RO" sz="400">
                          <a:latin typeface="Cambria Math"/>
                          <a:ea typeface="Times New Roman"/>
                        </a:rPr>
                        <a:t>i consolidare de deprinderi specifice)</a:t>
                      </a: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o-RO" sz="400">
                          <a:latin typeface="Cambria Math"/>
                          <a:ea typeface="Times New Roman"/>
                        </a:rPr>
                        <a:t>Personalul didactic, personalul medical şi personalul de îngrijire</a:t>
                      </a: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2662">
                <a:tc>
                  <a:txBody>
                    <a:bodyPr/>
                    <a:lstStyle/>
                    <a:p>
                      <a:pPr algn="ctr">
                        <a:spcAft>
                          <a:spcPts val="0"/>
                        </a:spcAft>
                      </a:pPr>
                      <a:r>
                        <a:rPr lang="ro-RO" sz="400" b="1">
                          <a:latin typeface="Cambria Math"/>
                          <a:ea typeface="Times New Roman"/>
                        </a:rPr>
                        <a:t>9.00  – 11.00</a:t>
                      </a: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ro-RO" sz="400">
                          <a:latin typeface="Cambria Math"/>
                          <a:ea typeface="Times New Roman"/>
                        </a:rPr>
                        <a:t>Activitate pe domenii experienţiale</a:t>
                      </a: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ro-RO" sz="400" dirty="0">
                          <a:latin typeface="Cambria Math"/>
                          <a:ea typeface="Times New Roman"/>
                        </a:rPr>
                        <a:t>Rutină – </a:t>
                      </a:r>
                      <a:r>
                        <a:rPr lang="ro-RO" sz="400" b="1" dirty="0">
                          <a:latin typeface="Cambria Math"/>
                          <a:ea typeface="Times New Roman"/>
                        </a:rPr>
                        <a:t>Întâlnirea de diminea</a:t>
                      </a:r>
                      <a:r>
                        <a:rPr lang="ro-RO" sz="400" b="1" dirty="0">
                          <a:latin typeface="Cambria Math"/>
                          <a:ea typeface="Times New Roman"/>
                          <a:cs typeface="Cambria Math"/>
                        </a:rPr>
                        <a:t>ț</a:t>
                      </a:r>
                      <a:r>
                        <a:rPr lang="ro-RO" sz="400" b="1" dirty="0">
                          <a:latin typeface="Cambria Math"/>
                          <a:ea typeface="Times New Roman"/>
                        </a:rPr>
                        <a:t>ă</a:t>
                      </a:r>
                      <a:endParaRPr lang="en-US" sz="400" dirty="0">
                        <a:latin typeface="Times New Roman"/>
                        <a:ea typeface="Times New Roman"/>
                      </a:endParaRPr>
                    </a:p>
                    <a:p>
                      <a:pPr>
                        <a:spcAft>
                          <a:spcPts val="0"/>
                        </a:spcAft>
                      </a:pPr>
                      <a:r>
                        <a:rPr lang="ro-RO" sz="400" dirty="0">
                          <a:latin typeface="Cambria Math"/>
                          <a:ea typeface="Times New Roman"/>
                        </a:rPr>
                        <a:t>(15 minute)</a:t>
                      </a:r>
                      <a:endParaRPr lang="en-US" sz="400" dirty="0">
                        <a:latin typeface="Times New Roman"/>
                        <a:ea typeface="Times New Roman"/>
                      </a:endParaRPr>
                    </a:p>
                    <a:p>
                      <a:pPr>
                        <a:spcAft>
                          <a:spcPts val="0"/>
                        </a:spcAft>
                      </a:pPr>
                      <a:r>
                        <a:rPr lang="ro-RO" sz="400" dirty="0">
                          <a:latin typeface="Cambria Math"/>
                          <a:ea typeface="Times New Roman"/>
                        </a:rPr>
                        <a:t>Rutină </a:t>
                      </a:r>
                      <a:r>
                        <a:rPr lang="ro-RO" sz="400" dirty="0">
                          <a:latin typeface="Cambria Math"/>
                          <a:ea typeface="Times New Roman"/>
                          <a:cs typeface="Cambria Math"/>
                        </a:rPr>
                        <a:t>ș</a:t>
                      </a:r>
                      <a:r>
                        <a:rPr lang="ro-RO" sz="400" dirty="0">
                          <a:latin typeface="Cambria Math"/>
                          <a:ea typeface="Times New Roman"/>
                        </a:rPr>
                        <a:t>i tranzi</a:t>
                      </a:r>
                      <a:r>
                        <a:rPr lang="ro-RO" sz="400" dirty="0">
                          <a:latin typeface="Cambria Math"/>
                          <a:ea typeface="Times New Roman"/>
                          <a:cs typeface="Cambria Math"/>
                        </a:rPr>
                        <a:t>ț</a:t>
                      </a:r>
                      <a:r>
                        <a:rPr lang="ro-RO" sz="400" dirty="0">
                          <a:latin typeface="Cambria Math"/>
                          <a:ea typeface="Times New Roman"/>
                        </a:rPr>
                        <a:t>ie </a:t>
                      </a:r>
                      <a:r>
                        <a:rPr lang="ro-RO" sz="400" b="1" dirty="0">
                          <a:latin typeface="Cambria Math"/>
                          <a:ea typeface="Times New Roman"/>
                        </a:rPr>
                        <a:t>– Ne pregătim pentru activită</a:t>
                      </a:r>
                      <a:r>
                        <a:rPr lang="ro-RO" sz="400" b="1" dirty="0">
                          <a:latin typeface="Cambria Math"/>
                          <a:ea typeface="Times New Roman"/>
                          <a:cs typeface="Cambria Math"/>
                        </a:rPr>
                        <a:t>ț</a:t>
                      </a:r>
                      <a:r>
                        <a:rPr lang="ro-RO" sz="400" b="1" dirty="0">
                          <a:latin typeface="Cambria Math"/>
                          <a:ea typeface="Times New Roman"/>
                        </a:rPr>
                        <a:t>i! </a:t>
                      </a:r>
                      <a:endParaRPr lang="en-US" sz="400" dirty="0">
                        <a:latin typeface="Times New Roman"/>
                        <a:ea typeface="Times New Roman"/>
                      </a:endParaRPr>
                    </a:p>
                    <a:p>
                      <a:pPr>
                        <a:spcAft>
                          <a:spcPts val="0"/>
                        </a:spcAft>
                      </a:pPr>
                      <a:r>
                        <a:rPr lang="ro-RO" sz="400" dirty="0">
                          <a:latin typeface="Cambria Math"/>
                          <a:ea typeface="Times New Roman"/>
                        </a:rPr>
                        <a:t>(deprinderi de igienă individuală </a:t>
                      </a:r>
                      <a:r>
                        <a:rPr lang="ro-RO" sz="400" dirty="0">
                          <a:latin typeface="Cambria Math"/>
                          <a:ea typeface="Times New Roman"/>
                          <a:cs typeface="Cambria Math"/>
                        </a:rPr>
                        <a:t>ș</a:t>
                      </a:r>
                      <a:r>
                        <a:rPr lang="ro-RO" sz="400" dirty="0">
                          <a:latin typeface="Cambria Math"/>
                          <a:ea typeface="Times New Roman"/>
                        </a:rPr>
                        <a:t>i colectivă, deprinderi de ordine </a:t>
                      </a:r>
                      <a:r>
                        <a:rPr lang="ro-RO" sz="400" dirty="0">
                          <a:latin typeface="Cambria Math"/>
                          <a:ea typeface="Times New Roman"/>
                          <a:cs typeface="Cambria Math"/>
                        </a:rPr>
                        <a:t>ș</a:t>
                      </a:r>
                      <a:r>
                        <a:rPr lang="ro-RO" sz="400" dirty="0">
                          <a:latin typeface="Cambria Math"/>
                          <a:ea typeface="Times New Roman"/>
                        </a:rPr>
                        <a:t>i disciplină, deprinderi de autoservire)</a:t>
                      </a:r>
                      <a:endParaRPr lang="en-US" sz="400" dirty="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ro-RO" sz="400">
                          <a:latin typeface="Cambria Math"/>
                          <a:ea typeface="Times New Roman"/>
                        </a:rPr>
                        <a:t>Personalul didactic</a:t>
                      </a: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631614">
                <a:tc>
                  <a:txBody>
                    <a:bodyPr/>
                    <a:lstStyle/>
                    <a:p>
                      <a:pPr>
                        <a:spcAft>
                          <a:spcPts val="0"/>
                        </a:spcAft>
                      </a:pPr>
                      <a:r>
                        <a:rPr lang="ro-RO" sz="400" b="1">
                          <a:latin typeface="Cambria Math"/>
                          <a:ea typeface="Times New Roman"/>
                        </a:rPr>
                        <a:t>11.00 – 13.30</a:t>
                      </a: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o-RO" sz="400">
                          <a:latin typeface="Cambria Math"/>
                          <a:ea typeface="Times New Roman"/>
                        </a:rPr>
                        <a:t>Jocuri </a:t>
                      </a:r>
                      <a:r>
                        <a:rPr lang="ro-RO" sz="400">
                          <a:latin typeface="Cambria Math"/>
                          <a:ea typeface="Times New Roman"/>
                          <a:cs typeface="Cambria Math"/>
                        </a:rPr>
                        <a:t>ș</a:t>
                      </a:r>
                      <a:r>
                        <a:rPr lang="ro-RO" sz="400">
                          <a:latin typeface="Cambria Math"/>
                          <a:ea typeface="Times New Roman"/>
                        </a:rPr>
                        <a:t>i activită</a:t>
                      </a:r>
                      <a:r>
                        <a:rPr lang="ro-RO" sz="400">
                          <a:latin typeface="Cambria Math"/>
                          <a:ea typeface="Times New Roman"/>
                          <a:cs typeface="Cambria Math"/>
                        </a:rPr>
                        <a:t>ț</a:t>
                      </a:r>
                      <a:r>
                        <a:rPr lang="ro-RO" sz="400">
                          <a:latin typeface="Cambria Math"/>
                          <a:ea typeface="Times New Roman"/>
                        </a:rPr>
                        <a:t>i </a:t>
                      </a:r>
                      <a:endParaRPr lang="en-US" sz="400">
                        <a:latin typeface="Times New Roman"/>
                        <a:ea typeface="Times New Roman"/>
                      </a:endParaRPr>
                    </a:p>
                    <a:p>
                      <a:pPr>
                        <a:spcAft>
                          <a:spcPts val="0"/>
                        </a:spcAft>
                      </a:pPr>
                      <a:r>
                        <a:rPr lang="ro-RO" sz="400">
                          <a:latin typeface="Cambria Math"/>
                          <a:ea typeface="Times New Roman"/>
                        </a:rPr>
                        <a:t>recreative</a:t>
                      </a: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o-RO" sz="400" b="1">
                          <a:latin typeface="Cambria Math"/>
                          <a:ea typeface="Times New Roman"/>
                        </a:rPr>
                        <a:t>Activitate op</a:t>
                      </a:r>
                      <a:r>
                        <a:rPr lang="ro-RO" sz="400" b="1">
                          <a:latin typeface="Cambria Math"/>
                          <a:ea typeface="Times New Roman"/>
                          <a:cs typeface="Cambria Math"/>
                        </a:rPr>
                        <a:t>ț</a:t>
                      </a:r>
                      <a:r>
                        <a:rPr lang="ro-RO" sz="400" b="1">
                          <a:latin typeface="Cambria Math"/>
                          <a:ea typeface="Times New Roman"/>
                        </a:rPr>
                        <a:t>ională</a:t>
                      </a:r>
                      <a:r>
                        <a:rPr lang="ro-RO" sz="400">
                          <a:latin typeface="Cambria Math"/>
                          <a:ea typeface="Times New Roman"/>
                        </a:rPr>
                        <a:t> – (prima activitate de acest tip la nivel II)</a:t>
                      </a:r>
                      <a:endParaRPr lang="en-US" sz="400">
                        <a:latin typeface="Times New Roman"/>
                        <a:ea typeface="Times New Roman"/>
                      </a:endParaRPr>
                    </a:p>
                    <a:p>
                      <a:pPr>
                        <a:spcAft>
                          <a:spcPts val="0"/>
                        </a:spcAft>
                      </a:pPr>
                      <a:r>
                        <a:rPr lang="ro-RO" sz="400">
                          <a:latin typeface="Cambria Math"/>
                          <a:ea typeface="Times New Roman"/>
                        </a:rPr>
                        <a:t>Rutină </a:t>
                      </a:r>
                      <a:r>
                        <a:rPr lang="ro-RO" sz="400">
                          <a:latin typeface="Cambria Math"/>
                          <a:ea typeface="Times New Roman"/>
                          <a:cs typeface="Cambria Math"/>
                        </a:rPr>
                        <a:t>ș</a:t>
                      </a:r>
                      <a:r>
                        <a:rPr lang="ro-RO" sz="400">
                          <a:latin typeface="Cambria Math"/>
                          <a:ea typeface="Times New Roman"/>
                        </a:rPr>
                        <a:t>i tranzi</a:t>
                      </a:r>
                      <a:r>
                        <a:rPr lang="ro-RO" sz="400">
                          <a:latin typeface="Cambria Math"/>
                          <a:ea typeface="Times New Roman"/>
                          <a:cs typeface="Cambria Math"/>
                        </a:rPr>
                        <a:t>ț</a:t>
                      </a:r>
                      <a:r>
                        <a:rPr lang="ro-RO" sz="400">
                          <a:latin typeface="Cambria Math"/>
                          <a:ea typeface="Times New Roman"/>
                        </a:rPr>
                        <a:t>ie – </a:t>
                      </a:r>
                      <a:r>
                        <a:rPr lang="ro-RO" sz="400" b="1">
                          <a:latin typeface="Cambria Math"/>
                          <a:ea typeface="Times New Roman"/>
                        </a:rPr>
                        <a:t>Ne jucăm, în aer liber! </a:t>
                      </a:r>
                      <a:endParaRPr lang="en-US" sz="400">
                        <a:latin typeface="Times New Roman"/>
                        <a:ea typeface="Times New Roman"/>
                      </a:endParaRPr>
                    </a:p>
                    <a:p>
                      <a:pPr>
                        <a:spcAft>
                          <a:spcPts val="0"/>
                        </a:spcAft>
                      </a:pPr>
                      <a:r>
                        <a:rPr lang="ro-RO" sz="400">
                          <a:latin typeface="Cambria Math"/>
                          <a:ea typeface="Times New Roman"/>
                        </a:rPr>
                        <a:t>(deprinderi de igienă personală </a:t>
                      </a:r>
                      <a:r>
                        <a:rPr lang="ro-RO" sz="400">
                          <a:latin typeface="Cambria Math"/>
                          <a:ea typeface="Times New Roman"/>
                          <a:cs typeface="Cambria Math"/>
                        </a:rPr>
                        <a:t>ș</a:t>
                      </a:r>
                      <a:r>
                        <a:rPr lang="ro-RO" sz="400">
                          <a:latin typeface="Cambria Math"/>
                          <a:ea typeface="Times New Roman"/>
                        </a:rPr>
                        <a:t>i colectivă, deprinderi de ordine </a:t>
                      </a:r>
                      <a:r>
                        <a:rPr lang="ro-RO" sz="400">
                          <a:latin typeface="Cambria Math"/>
                          <a:ea typeface="Times New Roman"/>
                          <a:cs typeface="Cambria Math"/>
                        </a:rPr>
                        <a:t>ș</a:t>
                      </a:r>
                      <a:r>
                        <a:rPr lang="ro-RO" sz="400">
                          <a:latin typeface="Cambria Math"/>
                          <a:ea typeface="Times New Roman"/>
                        </a:rPr>
                        <a:t>i disciplină, deprinderi de autoservire)</a:t>
                      </a:r>
                      <a:endParaRPr lang="en-US" sz="400">
                        <a:latin typeface="Times New Roman"/>
                        <a:ea typeface="Times New Roman"/>
                      </a:endParaRPr>
                    </a:p>
                    <a:p>
                      <a:pPr>
                        <a:spcAft>
                          <a:spcPts val="0"/>
                        </a:spcAft>
                      </a:pPr>
                      <a:r>
                        <a:rPr lang="ro-RO" sz="400">
                          <a:latin typeface="Cambria Math"/>
                          <a:ea typeface="Times New Roman"/>
                        </a:rPr>
                        <a:t>Rutină – </a:t>
                      </a:r>
                      <a:r>
                        <a:rPr lang="ro-RO" sz="400" b="1">
                          <a:latin typeface="Cambria Math"/>
                          <a:ea typeface="Times New Roman"/>
                        </a:rPr>
                        <a:t>Masa de prânz</a:t>
                      </a:r>
                      <a:r>
                        <a:rPr lang="ro-RO" sz="400">
                          <a:latin typeface="Cambria Math"/>
                          <a:ea typeface="Times New Roman"/>
                        </a:rPr>
                        <a:t> (deprinderi specifice)</a:t>
                      </a: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o-RO" sz="400">
                          <a:latin typeface="Cambria Math"/>
                          <a:ea typeface="Times New Roman"/>
                        </a:rPr>
                        <a:t>Personalul didactic, personalul medical şi personalul de îngrijire</a:t>
                      </a: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4758">
                <a:tc>
                  <a:txBody>
                    <a:bodyPr/>
                    <a:lstStyle/>
                    <a:p>
                      <a:pPr algn="ctr">
                        <a:spcAft>
                          <a:spcPts val="0"/>
                        </a:spcAft>
                      </a:pPr>
                      <a:r>
                        <a:rPr lang="ro-RO" sz="400" b="1">
                          <a:latin typeface="Cambria Math"/>
                          <a:ea typeface="Times New Roman"/>
                        </a:rPr>
                        <a:t>13.30 – 15.30</a:t>
                      </a: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ro-RO" sz="400">
                          <a:latin typeface="Cambria Math"/>
                          <a:ea typeface="Times New Roman"/>
                        </a:rPr>
                        <a:t>Activităţi de relaxare</a:t>
                      </a:r>
                      <a:endParaRPr lang="en-US" sz="400">
                        <a:latin typeface="Times New Roman"/>
                        <a:ea typeface="Times New Roman"/>
                      </a:endParaRPr>
                    </a:p>
                    <a:p>
                      <a:pPr>
                        <a:spcAft>
                          <a:spcPts val="0"/>
                        </a:spcAft>
                      </a:pPr>
                      <a:r>
                        <a:rPr lang="ro-RO" sz="400">
                          <a:latin typeface="Cambria Math"/>
                          <a:ea typeface="Times New Roman"/>
                        </a:rPr>
                        <a:t>Jocuri şi activităţi alese</a:t>
                      </a: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ro-RO" sz="400">
                          <a:latin typeface="Cambria Math"/>
                          <a:ea typeface="Times New Roman"/>
                        </a:rPr>
                        <a:t>Rutină </a:t>
                      </a:r>
                      <a:r>
                        <a:rPr lang="ro-RO" sz="400">
                          <a:latin typeface="Cambria Math"/>
                          <a:ea typeface="Times New Roman"/>
                          <a:cs typeface="Cambria Math"/>
                        </a:rPr>
                        <a:t>ș</a:t>
                      </a:r>
                      <a:r>
                        <a:rPr lang="ro-RO" sz="400">
                          <a:latin typeface="Cambria Math"/>
                          <a:ea typeface="Times New Roman"/>
                        </a:rPr>
                        <a:t>i tranzi</a:t>
                      </a:r>
                      <a:r>
                        <a:rPr lang="ro-RO" sz="400">
                          <a:latin typeface="Cambria Math"/>
                          <a:ea typeface="Times New Roman"/>
                          <a:cs typeface="Cambria Math"/>
                        </a:rPr>
                        <a:t>ț</a:t>
                      </a:r>
                      <a:r>
                        <a:rPr lang="ro-RO" sz="400">
                          <a:latin typeface="Cambria Math"/>
                          <a:ea typeface="Times New Roman"/>
                        </a:rPr>
                        <a:t>ie – </a:t>
                      </a:r>
                      <a:r>
                        <a:rPr lang="ro-RO" sz="400" b="1">
                          <a:latin typeface="Cambria Math"/>
                          <a:ea typeface="Times New Roman"/>
                        </a:rPr>
                        <a:t>Ne pregătim să ne relaxăm! </a:t>
                      </a:r>
                      <a:endParaRPr lang="en-US" sz="400">
                        <a:latin typeface="Times New Roman"/>
                        <a:ea typeface="Times New Roman"/>
                      </a:endParaRPr>
                    </a:p>
                    <a:p>
                      <a:pPr>
                        <a:spcAft>
                          <a:spcPts val="0"/>
                        </a:spcAft>
                      </a:pPr>
                      <a:r>
                        <a:rPr lang="ro-RO" sz="400">
                          <a:latin typeface="Cambria Math"/>
                          <a:ea typeface="Times New Roman"/>
                        </a:rPr>
                        <a:t>(deprinderi de igienă personală </a:t>
                      </a:r>
                      <a:r>
                        <a:rPr lang="ro-RO" sz="400">
                          <a:latin typeface="Cambria Math"/>
                          <a:ea typeface="Times New Roman"/>
                          <a:cs typeface="Cambria Math"/>
                        </a:rPr>
                        <a:t>ș</a:t>
                      </a:r>
                      <a:r>
                        <a:rPr lang="ro-RO" sz="400">
                          <a:latin typeface="Cambria Math"/>
                          <a:ea typeface="Times New Roman"/>
                        </a:rPr>
                        <a:t>i colectivă, deprinderi de ordine </a:t>
                      </a:r>
                      <a:r>
                        <a:rPr lang="ro-RO" sz="400">
                          <a:latin typeface="Cambria Math"/>
                          <a:ea typeface="Times New Roman"/>
                          <a:cs typeface="Cambria Math"/>
                        </a:rPr>
                        <a:t>ș</a:t>
                      </a:r>
                      <a:r>
                        <a:rPr lang="ro-RO" sz="400">
                          <a:latin typeface="Cambria Math"/>
                          <a:ea typeface="Times New Roman"/>
                        </a:rPr>
                        <a:t>i disciplină, deprinderi de autoservire)</a:t>
                      </a: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ro-RO" sz="400">
                          <a:latin typeface="Cambria Math"/>
                          <a:ea typeface="Times New Roman"/>
                        </a:rPr>
                        <a:t>Personalul didactic</a:t>
                      </a: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39132">
                <a:tc>
                  <a:txBody>
                    <a:bodyPr/>
                    <a:lstStyle/>
                    <a:p>
                      <a:pPr algn="ctr">
                        <a:spcAft>
                          <a:spcPts val="0"/>
                        </a:spcAft>
                      </a:pPr>
                      <a:r>
                        <a:rPr lang="ro-RO" sz="400" b="1">
                          <a:latin typeface="Cambria Math"/>
                          <a:ea typeface="Times New Roman"/>
                        </a:rPr>
                        <a:t>15.30 – 16.00</a:t>
                      </a: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o-RO" sz="400">
                          <a:latin typeface="Cambria Math"/>
                          <a:ea typeface="Times New Roman"/>
                        </a:rPr>
                        <a:t>Rutină – </a:t>
                      </a:r>
                      <a:r>
                        <a:rPr lang="ro-RO" sz="400" b="1">
                          <a:latin typeface="Cambria Math"/>
                          <a:ea typeface="Times New Roman"/>
                        </a:rPr>
                        <a:t>Gustarea</a:t>
                      </a:r>
                      <a:endParaRPr lang="en-US" sz="400">
                        <a:latin typeface="Times New Roman"/>
                        <a:ea typeface="Times New Roman"/>
                      </a:endParaRPr>
                    </a:p>
                    <a:p>
                      <a:pPr>
                        <a:spcAft>
                          <a:spcPts val="0"/>
                        </a:spcAft>
                      </a:pPr>
                      <a:r>
                        <a:rPr lang="ro-RO" sz="400">
                          <a:latin typeface="Cambria Math"/>
                          <a:ea typeface="Times New Roman"/>
                        </a:rPr>
                        <a:t> (deprinderi specifice)</a:t>
                      </a: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o-RO" sz="400">
                          <a:latin typeface="Cambria Math"/>
                          <a:ea typeface="Times New Roman"/>
                        </a:rPr>
                        <a:t>Personalul didactic, personalul medical şi personalul de îngrijire</a:t>
                      </a: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7542">
                <a:tc>
                  <a:txBody>
                    <a:bodyPr/>
                    <a:lstStyle/>
                    <a:p>
                      <a:pPr algn="ctr">
                        <a:spcAft>
                          <a:spcPts val="0"/>
                        </a:spcAft>
                      </a:pPr>
                      <a:r>
                        <a:rPr lang="ro-RO" sz="400" b="1">
                          <a:latin typeface="Cambria Math"/>
                          <a:ea typeface="Times New Roman"/>
                        </a:rPr>
                        <a:t>16.00 – 17.30</a:t>
                      </a: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ro-RO" sz="400">
                          <a:latin typeface="Cambria Math"/>
                          <a:ea typeface="Times New Roman"/>
                        </a:rPr>
                        <a:t>Jocuri de dezvoltare a aptitudinilor individuale</a:t>
                      </a: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ro-RO" sz="400">
                          <a:latin typeface="Cambria Math"/>
                          <a:ea typeface="Times New Roman"/>
                        </a:rPr>
                        <a:t>Activităţi recuperatorii pe domenii experienţiale</a:t>
                      </a: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ro-RO" sz="400">
                          <a:latin typeface="Cambria Math"/>
                          <a:ea typeface="Times New Roman"/>
                        </a:rPr>
                        <a:t>Rutină </a:t>
                      </a:r>
                      <a:r>
                        <a:rPr lang="ro-RO" sz="400">
                          <a:latin typeface="Cambria Math"/>
                          <a:ea typeface="Times New Roman"/>
                          <a:cs typeface="Cambria Math"/>
                        </a:rPr>
                        <a:t>ș</a:t>
                      </a:r>
                      <a:r>
                        <a:rPr lang="ro-RO" sz="400">
                          <a:latin typeface="Cambria Math"/>
                          <a:ea typeface="Times New Roman"/>
                        </a:rPr>
                        <a:t>i tranzi</a:t>
                      </a:r>
                      <a:r>
                        <a:rPr lang="ro-RO" sz="400">
                          <a:latin typeface="Cambria Math"/>
                          <a:ea typeface="Times New Roman"/>
                          <a:cs typeface="Cambria Math"/>
                        </a:rPr>
                        <a:t>ț</a:t>
                      </a:r>
                      <a:r>
                        <a:rPr lang="ro-RO" sz="400">
                          <a:latin typeface="Cambria Math"/>
                          <a:ea typeface="Times New Roman"/>
                        </a:rPr>
                        <a:t>ie </a:t>
                      </a:r>
                      <a:r>
                        <a:rPr lang="ro-RO" sz="400" b="1">
                          <a:latin typeface="Cambria Math"/>
                          <a:ea typeface="Times New Roman"/>
                        </a:rPr>
                        <a:t>– Din nou la.. joacă!</a:t>
                      </a:r>
                      <a:r>
                        <a:rPr lang="ro-RO" sz="400">
                          <a:latin typeface="Cambria Math"/>
                          <a:ea typeface="Times New Roman"/>
                        </a:rPr>
                        <a:t> </a:t>
                      </a:r>
                      <a:endParaRPr lang="en-US" sz="400">
                        <a:latin typeface="Times New Roman"/>
                        <a:ea typeface="Times New Roman"/>
                      </a:endParaRPr>
                    </a:p>
                    <a:p>
                      <a:pPr>
                        <a:spcAft>
                          <a:spcPts val="0"/>
                        </a:spcAft>
                      </a:pPr>
                      <a:r>
                        <a:rPr lang="ro-RO" sz="400">
                          <a:latin typeface="Cambria Math"/>
                          <a:ea typeface="Times New Roman"/>
                        </a:rPr>
                        <a:t>(deprinderi de igienă personală </a:t>
                      </a:r>
                      <a:r>
                        <a:rPr lang="ro-RO" sz="400">
                          <a:latin typeface="Cambria Math"/>
                          <a:ea typeface="Times New Roman"/>
                          <a:cs typeface="Cambria Math"/>
                        </a:rPr>
                        <a:t>ș</a:t>
                      </a:r>
                      <a:r>
                        <a:rPr lang="ro-RO" sz="400">
                          <a:latin typeface="Cambria Math"/>
                          <a:ea typeface="Times New Roman"/>
                        </a:rPr>
                        <a:t>i colectivă, deprinderi de ordine </a:t>
                      </a:r>
                      <a:r>
                        <a:rPr lang="ro-RO" sz="400">
                          <a:latin typeface="Cambria Math"/>
                          <a:ea typeface="Times New Roman"/>
                          <a:cs typeface="Cambria Math"/>
                        </a:rPr>
                        <a:t>ș</a:t>
                      </a:r>
                      <a:r>
                        <a:rPr lang="ro-RO" sz="400">
                          <a:latin typeface="Cambria Math"/>
                          <a:ea typeface="Times New Roman"/>
                        </a:rPr>
                        <a:t>i disciplină, deprinderi de autoservire)</a:t>
                      </a:r>
                      <a:endParaRPr lang="en-US" sz="400">
                        <a:latin typeface="Times New Roman"/>
                        <a:ea typeface="Times New Roman"/>
                      </a:endParaRPr>
                    </a:p>
                    <a:p>
                      <a:pPr>
                        <a:spcAft>
                          <a:spcPts val="0"/>
                        </a:spcAft>
                      </a:pPr>
                      <a:r>
                        <a:rPr lang="ro-RO" sz="400" b="1">
                          <a:latin typeface="Cambria Math"/>
                          <a:ea typeface="Times New Roman"/>
                        </a:rPr>
                        <a:t>Activitate Op</a:t>
                      </a:r>
                      <a:r>
                        <a:rPr lang="ro-RO" sz="400" b="1">
                          <a:latin typeface="Cambria Math"/>
                          <a:ea typeface="Times New Roman"/>
                          <a:cs typeface="Cambria Math"/>
                        </a:rPr>
                        <a:t>ț</a:t>
                      </a:r>
                      <a:r>
                        <a:rPr lang="ro-RO" sz="400" b="1">
                          <a:latin typeface="Cambria Math"/>
                          <a:ea typeface="Times New Roman"/>
                        </a:rPr>
                        <a:t>ională</a:t>
                      </a:r>
                      <a:r>
                        <a:rPr lang="ro-RO" sz="400">
                          <a:latin typeface="Cambria Math"/>
                          <a:ea typeface="Times New Roman"/>
                        </a:rPr>
                        <a:t> – (singura de acest tip la nivel I sau a doua activitate la nivel II)</a:t>
                      </a: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ro-RO" sz="400">
                          <a:latin typeface="Cambria Math"/>
                          <a:ea typeface="Times New Roman"/>
                        </a:rPr>
                        <a:t>Personalul didactic</a:t>
                      </a: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39132">
                <a:tc>
                  <a:txBody>
                    <a:bodyPr/>
                    <a:lstStyle/>
                    <a:p>
                      <a:pPr algn="ctr">
                        <a:spcAft>
                          <a:spcPts val="0"/>
                        </a:spcAft>
                      </a:pPr>
                      <a:r>
                        <a:rPr lang="ro-RO" sz="400" b="1">
                          <a:latin typeface="Cambria Math"/>
                          <a:ea typeface="Times New Roman"/>
                        </a:rPr>
                        <a:t>17.30 – 18.00</a:t>
                      </a: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o-RO" sz="400">
                          <a:latin typeface="Cambria Math"/>
                          <a:ea typeface="Times New Roman"/>
                        </a:rPr>
                        <a:t>Rutină –</a:t>
                      </a:r>
                      <a:r>
                        <a:rPr lang="ro-RO" sz="400" b="1">
                          <a:latin typeface="Cambria Math"/>
                          <a:ea typeface="Times New Roman"/>
                        </a:rPr>
                        <a:t> Plecarea copiilor acasă </a:t>
                      </a:r>
                      <a:endParaRPr lang="en-US" sz="400">
                        <a:latin typeface="Times New Roman"/>
                        <a:ea typeface="Times New Roman"/>
                      </a:endParaRPr>
                    </a:p>
                    <a:p>
                      <a:pPr>
                        <a:spcAft>
                          <a:spcPts val="0"/>
                        </a:spcAft>
                      </a:pPr>
                      <a:r>
                        <a:rPr lang="ro-RO" sz="400">
                          <a:latin typeface="Cambria Math"/>
                          <a:ea typeface="Times New Roman"/>
                        </a:rPr>
                        <a:t>( deprinderi specifice )</a:t>
                      </a: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o-RO" sz="400">
                          <a:latin typeface="Cambria Math"/>
                          <a:ea typeface="Times New Roman"/>
                        </a:rPr>
                        <a:t>Personalul didactic</a:t>
                      </a: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9132">
                <a:tc>
                  <a:txBody>
                    <a:bodyPr/>
                    <a:lstStyle/>
                    <a:p>
                      <a:pPr algn="ctr">
                        <a:spcAft>
                          <a:spcPts val="0"/>
                        </a:spcAft>
                      </a:pPr>
                      <a:r>
                        <a:rPr lang="ro-RO" sz="400" b="1">
                          <a:latin typeface="Cambria Math"/>
                          <a:ea typeface="Times New Roman"/>
                        </a:rPr>
                        <a:t>18.00 – 19.00</a:t>
                      </a: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endParaRPr lang="en-US" sz="40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ro-RO" sz="400" dirty="0">
                          <a:latin typeface="Cambria Math"/>
                          <a:ea typeface="Times New Roman"/>
                        </a:rPr>
                        <a:t>Aerisire, cură</a:t>
                      </a:r>
                      <a:r>
                        <a:rPr lang="ro-RO" sz="400" dirty="0">
                          <a:latin typeface="Cambria Math"/>
                          <a:ea typeface="Times New Roman"/>
                          <a:cs typeface="Cambria Math"/>
                        </a:rPr>
                        <a:t>ț</a:t>
                      </a:r>
                      <a:r>
                        <a:rPr lang="ro-RO" sz="400" dirty="0">
                          <a:latin typeface="Cambria Math"/>
                          <a:ea typeface="Times New Roman"/>
                        </a:rPr>
                        <a:t>enie, dezinfec</a:t>
                      </a:r>
                      <a:r>
                        <a:rPr lang="ro-RO" sz="400" dirty="0">
                          <a:latin typeface="Cambria Math"/>
                          <a:ea typeface="Times New Roman"/>
                          <a:cs typeface="Cambria Math"/>
                        </a:rPr>
                        <a:t>ț</a:t>
                      </a:r>
                      <a:r>
                        <a:rPr lang="ro-RO" sz="400" dirty="0">
                          <a:latin typeface="Cambria Math"/>
                          <a:ea typeface="Times New Roman"/>
                        </a:rPr>
                        <a:t>ie în sălile de grupă, grupuri sanitare, holurile grădini</a:t>
                      </a:r>
                      <a:r>
                        <a:rPr lang="ro-RO" sz="400" dirty="0">
                          <a:latin typeface="Cambria Math"/>
                          <a:ea typeface="Times New Roman"/>
                          <a:cs typeface="Cambria Math"/>
                        </a:rPr>
                        <a:t>ț</a:t>
                      </a:r>
                      <a:r>
                        <a:rPr lang="ro-RO" sz="400" dirty="0">
                          <a:latin typeface="Cambria Math"/>
                          <a:ea typeface="Times New Roman"/>
                        </a:rPr>
                        <a:t>ei</a:t>
                      </a:r>
                      <a:endParaRPr lang="en-US" sz="400" dirty="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ro-RO" sz="400" dirty="0">
                          <a:latin typeface="Cambria Math"/>
                          <a:ea typeface="Times New Roman"/>
                        </a:rPr>
                        <a:t>Personalul de îngrijire</a:t>
                      </a:r>
                      <a:endParaRPr lang="en-US" sz="400" dirty="0">
                        <a:latin typeface="Times New Roman"/>
                        <a:ea typeface="Times New Roman"/>
                      </a:endParaRPr>
                    </a:p>
                  </a:txBody>
                  <a:tcPr marL="56606" marR="566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bl>
          </a:graphicData>
        </a:graphic>
      </p:graphicFrame>
      <p:sp>
        <p:nvSpPr>
          <p:cNvPr id="5" name="Substituent text 4"/>
          <p:cNvSpPr>
            <a:spLocks noGrp="1"/>
          </p:cNvSpPr>
          <p:nvPr>
            <p:ph type="body" sz="half" idx="2"/>
          </p:nvPr>
        </p:nvSpPr>
        <p:spPr>
          <a:xfrm>
            <a:off x="235130" y="5018002"/>
            <a:ext cx="4545875" cy="403084"/>
          </a:xfrm>
        </p:spPr>
        <p:txBody>
          <a:bodyPr>
            <a:normAutofit/>
          </a:bodyPr>
          <a:lstStyle/>
          <a:p>
            <a:r>
              <a:rPr lang="ro-RO" sz="1400" b="1" dirty="0" smtClean="0">
                <a:solidFill>
                  <a:schemeClr val="bg2">
                    <a:lumMod val="50000"/>
                  </a:schemeClr>
                </a:solidFill>
                <a:latin typeface="Cambria Math" pitchFamily="18" charset="0"/>
                <a:ea typeface="Cambria Math" pitchFamily="18" charset="0"/>
              </a:rPr>
              <a:t>PROGRAMUL ZILNIC AL ACTIVITĂŢILOR DIN GRĂDINIŢĂ </a:t>
            </a:r>
            <a:endParaRPr lang="en-US" sz="1400" dirty="0">
              <a:solidFill>
                <a:schemeClr val="bg2">
                  <a:lumMod val="50000"/>
                </a:schemeClr>
              </a:solidFill>
              <a:latin typeface="Cambria Math" pitchFamily="18" charset="0"/>
              <a:ea typeface="Cambria Math" pitchFamily="18" charset="0"/>
            </a:endParaRPr>
          </a:p>
        </p:txBody>
      </p:sp>
      <p:sp>
        <p:nvSpPr>
          <p:cNvPr id="6" name="Substituent text 5"/>
          <p:cNvSpPr>
            <a:spLocks noGrp="1"/>
          </p:cNvSpPr>
          <p:nvPr>
            <p:ph type="body" sz="half" idx="21"/>
          </p:nvPr>
        </p:nvSpPr>
        <p:spPr>
          <a:xfrm>
            <a:off x="7824651" y="5000390"/>
            <a:ext cx="4180115" cy="420696"/>
          </a:xfrm>
        </p:spPr>
        <p:txBody>
          <a:bodyPr>
            <a:normAutofit/>
          </a:bodyPr>
          <a:lstStyle/>
          <a:p>
            <a:pPr lvl="0" algn="ctr"/>
            <a:r>
              <a:rPr lang="ro-RO" sz="1400" b="1" dirty="0" smtClean="0">
                <a:solidFill>
                  <a:schemeClr val="bg2">
                    <a:lumMod val="50000"/>
                  </a:schemeClr>
                </a:solidFill>
                <a:latin typeface="Cambria Math" pitchFamily="18" charset="0"/>
                <a:ea typeface="Cambria Math" pitchFamily="18" charset="0"/>
              </a:rPr>
              <a:t>PROGRAMUL ACTIVITĂŢILOR PE TIMPUL ZILEI/ORE </a:t>
            </a:r>
            <a:endParaRPr lang="en-US" sz="1400" dirty="0" smtClean="0">
              <a:solidFill>
                <a:schemeClr val="bg2">
                  <a:lumMod val="50000"/>
                </a:schemeClr>
              </a:solidFill>
              <a:latin typeface="Cambria Math" pitchFamily="18" charset="0"/>
              <a:ea typeface="Cambria Math" pitchFamily="18" charset="0"/>
            </a:endParaRPr>
          </a:p>
          <a:p>
            <a:endParaRPr lang="en-US" dirty="0"/>
          </a:p>
        </p:txBody>
      </p:sp>
      <p:graphicFrame>
        <p:nvGraphicFramePr>
          <p:cNvPr id="11" name="Substituent imagine 7"/>
          <p:cNvGraphicFramePr>
            <a:graphicFrameLocks noGrp="1"/>
          </p:cNvGraphicFramePr>
          <p:nvPr>
            <p:ph type="pic" sz="quarter" idx="20"/>
          </p:nvPr>
        </p:nvGraphicFramePr>
        <p:xfrm>
          <a:off x="8336461" y="999762"/>
          <a:ext cx="3015162" cy="3749042"/>
        </p:xfrm>
        <a:graphic>
          <a:graphicData uri="http://schemas.openxmlformats.org/drawingml/2006/table">
            <a:tbl>
              <a:tblPr/>
              <a:tblGrid>
                <a:gridCol w="1038602"/>
                <a:gridCol w="515361"/>
                <a:gridCol w="515967"/>
                <a:gridCol w="429265"/>
                <a:gridCol w="515967"/>
              </a:tblGrid>
              <a:tr h="292871">
                <a:tc>
                  <a:txBody>
                    <a:bodyPr/>
                    <a:lstStyle/>
                    <a:p>
                      <a:pPr algn="ctr">
                        <a:spcAft>
                          <a:spcPts val="0"/>
                        </a:spcAft>
                      </a:pPr>
                      <a:r>
                        <a:rPr lang="ro-RO" sz="500" b="1" dirty="0">
                          <a:latin typeface="Cambria Math"/>
                          <a:ea typeface="Times New Roman"/>
                        </a:rPr>
                        <a:t>ACTIVITĂ</a:t>
                      </a:r>
                      <a:r>
                        <a:rPr lang="ro-RO" sz="500" b="1" dirty="0">
                          <a:latin typeface="Cambria Math"/>
                          <a:ea typeface="Times New Roman"/>
                          <a:cs typeface="Cambria Math"/>
                        </a:rPr>
                        <a:t>Ț</a:t>
                      </a:r>
                      <a:r>
                        <a:rPr lang="ro-RO" sz="500" b="1" dirty="0">
                          <a:latin typeface="Cambria Math"/>
                          <a:ea typeface="Times New Roman"/>
                        </a:rPr>
                        <a:t>I</a:t>
                      </a:r>
                      <a:endParaRPr lang="en-US" sz="1100" dirty="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ro-RO" sz="500" b="1">
                          <a:latin typeface="Cambria Math"/>
                          <a:ea typeface="Times New Roman"/>
                        </a:rPr>
                        <a:t>Grupa antepre</a:t>
                      </a:r>
                      <a:r>
                        <a:rPr lang="ro-RO" sz="500" b="1">
                          <a:latin typeface="Cambria Math"/>
                          <a:ea typeface="Times New Roman"/>
                          <a:cs typeface="Cambria Math"/>
                        </a:rPr>
                        <a:t>ș</a:t>
                      </a:r>
                      <a:r>
                        <a:rPr lang="ro-RO" sz="500" b="1">
                          <a:latin typeface="Cambria Math"/>
                          <a:ea typeface="Times New Roman"/>
                        </a:rPr>
                        <a:t>colară</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ro-RO" sz="500" b="1">
                          <a:latin typeface="Cambria Math"/>
                          <a:ea typeface="Times New Roman"/>
                        </a:rPr>
                        <a:t>Grupa mică</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ro-RO" sz="500" b="1">
                          <a:latin typeface="Cambria Math"/>
                          <a:ea typeface="Times New Roman"/>
                        </a:rPr>
                        <a:t>Grupa mijlocie</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ro-RO" sz="500" b="1">
                          <a:latin typeface="Cambria Math"/>
                          <a:ea typeface="Times New Roman"/>
                        </a:rPr>
                        <a:t>Grupa mare</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92871">
                <a:tc>
                  <a:txBody>
                    <a:bodyPr/>
                    <a:lstStyle/>
                    <a:p>
                      <a:pPr>
                        <a:spcAft>
                          <a:spcPts val="0"/>
                        </a:spcAft>
                      </a:pPr>
                      <a:r>
                        <a:rPr lang="ro-RO" sz="500" b="1" i="1">
                          <a:latin typeface="Cambria Math"/>
                          <a:ea typeface="Times New Roman"/>
                        </a:rPr>
                        <a:t> Sosirea copiilor</a:t>
                      </a:r>
                      <a:endParaRPr lang="en-US" sz="1100">
                        <a:latin typeface="Times New Roman"/>
                        <a:ea typeface="Times New Roman"/>
                      </a:endParaRPr>
                    </a:p>
                    <a:p>
                      <a:pPr>
                        <a:spcAft>
                          <a:spcPts val="0"/>
                        </a:spcAft>
                      </a:pPr>
                      <a:r>
                        <a:rPr lang="ro-RO" sz="500" b="1" i="1">
                          <a:latin typeface="Cambria Math"/>
                          <a:ea typeface="Times New Roman"/>
                        </a:rPr>
                        <a:t>Jocuri </a:t>
                      </a:r>
                      <a:r>
                        <a:rPr lang="ro-RO" sz="500" b="1" i="1">
                          <a:latin typeface="Cambria Math"/>
                          <a:ea typeface="Times New Roman"/>
                          <a:cs typeface="Cambria Math"/>
                        </a:rPr>
                        <a:t>ș</a:t>
                      </a:r>
                      <a:r>
                        <a:rPr lang="ro-RO" sz="500" b="1" i="1">
                          <a:latin typeface="Cambria Math"/>
                          <a:ea typeface="Times New Roman"/>
                        </a:rPr>
                        <a:t>i activită</a:t>
                      </a:r>
                      <a:r>
                        <a:rPr lang="ro-RO" sz="500" b="1" i="1">
                          <a:latin typeface="Cambria Math"/>
                          <a:ea typeface="Times New Roman"/>
                          <a:cs typeface="Cambria Math"/>
                        </a:rPr>
                        <a:t>ț</a:t>
                      </a:r>
                      <a:r>
                        <a:rPr lang="ro-RO" sz="500" b="1" i="1">
                          <a:latin typeface="Cambria Math"/>
                          <a:ea typeface="Times New Roman"/>
                        </a:rPr>
                        <a:t>i pe centre de activitate</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500">
                          <a:latin typeface="Cambria Math"/>
                          <a:ea typeface="Times New Roman"/>
                        </a:rPr>
                        <a:t>6.00 - 8.00</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500">
                          <a:latin typeface="Cambria Math"/>
                          <a:ea typeface="Times New Roman"/>
                        </a:rPr>
                        <a:t>6.00 - 8.00</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500">
                          <a:latin typeface="Cambria Math"/>
                          <a:ea typeface="Times New Roman"/>
                        </a:rPr>
                        <a:t>6.00 - 8.00</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500">
                          <a:latin typeface="Cambria Math"/>
                          <a:ea typeface="Times New Roman"/>
                        </a:rPr>
                        <a:t>6.00 - 8.00</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8287">
                <a:tc>
                  <a:txBody>
                    <a:bodyPr/>
                    <a:lstStyle/>
                    <a:p>
                      <a:pPr>
                        <a:spcAft>
                          <a:spcPts val="0"/>
                        </a:spcAft>
                      </a:pPr>
                      <a:r>
                        <a:rPr lang="ro-RO" sz="500" b="1" i="1">
                          <a:latin typeface="Cambria Math"/>
                          <a:ea typeface="Times New Roman"/>
                        </a:rPr>
                        <a:t> Micul dejun </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ro-RO" sz="500">
                          <a:latin typeface="Cambria Math"/>
                          <a:ea typeface="Times New Roman"/>
                        </a:rPr>
                        <a:t>8.15 - 8.35</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ro-RO" sz="500">
                          <a:latin typeface="Cambria Math"/>
                          <a:ea typeface="Times New Roman"/>
                        </a:rPr>
                        <a:t>8.15 - 8.35</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ro-RO" sz="500">
                          <a:latin typeface="Cambria Math"/>
                          <a:ea typeface="Times New Roman"/>
                        </a:rPr>
                        <a:t>8.15 - 8.30</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ro-RO" sz="500">
                          <a:latin typeface="Cambria Math"/>
                          <a:ea typeface="Times New Roman"/>
                        </a:rPr>
                        <a:t>8.15 - 8.30</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75228">
                <a:tc>
                  <a:txBody>
                    <a:bodyPr/>
                    <a:lstStyle/>
                    <a:p>
                      <a:pPr>
                        <a:spcAft>
                          <a:spcPts val="0"/>
                        </a:spcAft>
                      </a:pPr>
                      <a:r>
                        <a:rPr lang="ro-RO" sz="500" b="1" i="1">
                          <a:latin typeface="Cambria Math"/>
                          <a:ea typeface="Times New Roman"/>
                        </a:rPr>
                        <a:t> Activită</a:t>
                      </a:r>
                      <a:r>
                        <a:rPr lang="ro-RO" sz="500" b="1" i="1">
                          <a:latin typeface="Cambria Math"/>
                          <a:ea typeface="Times New Roman"/>
                          <a:cs typeface="Cambria Math"/>
                        </a:rPr>
                        <a:t>ț</a:t>
                      </a:r>
                      <a:r>
                        <a:rPr lang="ro-RO" sz="500" b="1" i="1">
                          <a:latin typeface="Cambria Math"/>
                          <a:ea typeface="Times New Roman"/>
                        </a:rPr>
                        <a:t>i liber alese </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500">
                          <a:latin typeface="Cambria Math"/>
                          <a:ea typeface="Times New Roman"/>
                        </a:rPr>
                        <a:t>8.35 - 9.20</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500">
                          <a:latin typeface="Cambria Math"/>
                          <a:ea typeface="Times New Roman"/>
                        </a:rPr>
                        <a:t>8.35 - 9.20</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500">
                          <a:latin typeface="Cambria Math"/>
                          <a:ea typeface="Times New Roman"/>
                        </a:rPr>
                        <a:t>8.30 - 9.20</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500">
                          <a:latin typeface="Cambria Math"/>
                          <a:ea typeface="Times New Roman"/>
                        </a:rPr>
                        <a:t>8.30 - 9.20</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2628">
                <a:tc>
                  <a:txBody>
                    <a:bodyPr/>
                    <a:lstStyle/>
                    <a:p>
                      <a:pPr>
                        <a:spcAft>
                          <a:spcPts val="0"/>
                        </a:spcAft>
                      </a:pPr>
                      <a:r>
                        <a:rPr lang="ro-RO" sz="500" b="1" i="1">
                          <a:latin typeface="Cambria Math"/>
                          <a:ea typeface="Times New Roman"/>
                        </a:rPr>
                        <a:t> Exerci</a:t>
                      </a:r>
                      <a:r>
                        <a:rPr lang="ro-RO" sz="500" b="1" i="1">
                          <a:latin typeface="Cambria Math"/>
                          <a:ea typeface="Times New Roman"/>
                          <a:cs typeface="Cambria Math"/>
                        </a:rPr>
                        <a:t>ț</a:t>
                      </a:r>
                      <a:r>
                        <a:rPr lang="ro-RO" sz="500" b="1" i="1">
                          <a:latin typeface="Cambria Math"/>
                          <a:ea typeface="Times New Roman"/>
                        </a:rPr>
                        <a:t>ii de înviorare </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ro-RO" sz="500">
                          <a:latin typeface="Cambria Math"/>
                          <a:ea typeface="Times New Roman"/>
                        </a:rPr>
                        <a:t>9.20 - 9.30</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ro-RO" sz="500">
                          <a:latin typeface="Cambria Math"/>
                          <a:ea typeface="Times New Roman"/>
                        </a:rPr>
                        <a:t>9.20 - 9.30</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ro-RO" sz="500">
                          <a:latin typeface="Cambria Math"/>
                          <a:ea typeface="Times New Roman"/>
                        </a:rPr>
                        <a:t>9.20 - 9.30</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ro-RO" sz="500">
                          <a:latin typeface="Cambria Math"/>
                          <a:ea typeface="Times New Roman"/>
                        </a:rPr>
                        <a:t>9.20 - 9.30</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318805">
                <a:tc>
                  <a:txBody>
                    <a:bodyPr/>
                    <a:lstStyle/>
                    <a:p>
                      <a:pPr>
                        <a:spcAft>
                          <a:spcPts val="0"/>
                        </a:spcAft>
                      </a:pPr>
                      <a:r>
                        <a:rPr lang="ro-RO" sz="500" b="1" i="1">
                          <a:latin typeface="Cambria Math"/>
                          <a:ea typeface="Times New Roman"/>
                        </a:rPr>
                        <a:t>Activită</a:t>
                      </a:r>
                      <a:r>
                        <a:rPr lang="ro-RO" sz="500" b="1" i="1">
                          <a:latin typeface="Cambria Math"/>
                          <a:ea typeface="Times New Roman"/>
                          <a:cs typeface="Cambria Math"/>
                        </a:rPr>
                        <a:t>ț</a:t>
                      </a:r>
                      <a:r>
                        <a:rPr lang="ro-RO" sz="500" b="1" i="1">
                          <a:latin typeface="Cambria Math"/>
                          <a:ea typeface="Times New Roman"/>
                        </a:rPr>
                        <a:t>i pe domenii experien</a:t>
                      </a:r>
                      <a:r>
                        <a:rPr lang="ro-RO" sz="500" b="1" i="1">
                          <a:latin typeface="Cambria Math"/>
                          <a:ea typeface="Times New Roman"/>
                          <a:cs typeface="Cambria Math"/>
                        </a:rPr>
                        <a:t>ț</a:t>
                      </a:r>
                      <a:r>
                        <a:rPr lang="ro-RO" sz="500" b="1" i="1">
                          <a:latin typeface="Cambria Math"/>
                          <a:ea typeface="Times New Roman"/>
                        </a:rPr>
                        <a:t>iale / activitate op</a:t>
                      </a:r>
                      <a:r>
                        <a:rPr lang="ro-RO" sz="500" b="1" i="1">
                          <a:latin typeface="Cambria Math"/>
                          <a:ea typeface="Times New Roman"/>
                          <a:cs typeface="Cambria Math"/>
                        </a:rPr>
                        <a:t>ț</a:t>
                      </a:r>
                      <a:r>
                        <a:rPr lang="ro-RO" sz="500" b="1" i="1">
                          <a:latin typeface="Cambria Math"/>
                          <a:ea typeface="Times New Roman"/>
                        </a:rPr>
                        <a:t>ională</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500">
                          <a:latin typeface="Cambria Math"/>
                          <a:ea typeface="Times New Roman"/>
                        </a:rPr>
                        <a:t>9.30 – 11.00</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500">
                          <a:latin typeface="Cambria Math"/>
                          <a:ea typeface="Times New Roman"/>
                        </a:rPr>
                        <a:t>9.30 - 11.00</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500">
                          <a:latin typeface="Cambria Math"/>
                          <a:ea typeface="Times New Roman"/>
                        </a:rPr>
                        <a:t>9.30 - 11.00</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500">
                          <a:latin typeface="Cambria Math"/>
                          <a:ea typeface="Times New Roman"/>
                        </a:rPr>
                        <a:t>9.30 - 11.00</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71">
                <a:tc>
                  <a:txBody>
                    <a:bodyPr/>
                    <a:lstStyle/>
                    <a:p>
                      <a:pPr>
                        <a:spcAft>
                          <a:spcPts val="0"/>
                        </a:spcAft>
                      </a:pPr>
                      <a:r>
                        <a:rPr lang="ro-RO" sz="500" b="1" i="1">
                          <a:latin typeface="Cambria Math"/>
                          <a:ea typeface="Times New Roman"/>
                        </a:rPr>
                        <a:t>Activită</a:t>
                      </a:r>
                      <a:r>
                        <a:rPr lang="ro-RO" sz="500" b="1" i="1">
                          <a:latin typeface="Cambria Math"/>
                          <a:ea typeface="Times New Roman"/>
                          <a:cs typeface="Cambria Math"/>
                        </a:rPr>
                        <a:t>ț</a:t>
                      </a:r>
                      <a:r>
                        <a:rPr lang="ro-RO" sz="500" b="1" i="1">
                          <a:latin typeface="Cambria Math"/>
                          <a:ea typeface="Times New Roman"/>
                        </a:rPr>
                        <a:t>i de dezvoltare personală</a:t>
                      </a:r>
                      <a:endParaRPr lang="en-US" sz="1100">
                        <a:latin typeface="Times New Roman"/>
                        <a:ea typeface="Times New Roman"/>
                      </a:endParaRPr>
                    </a:p>
                    <a:p>
                      <a:pPr>
                        <a:spcAft>
                          <a:spcPts val="0"/>
                        </a:spcAft>
                      </a:pPr>
                      <a:r>
                        <a:rPr lang="ro-RO" sz="500" b="1" i="1">
                          <a:latin typeface="Cambria Math"/>
                          <a:ea typeface="Times New Roman"/>
                        </a:rPr>
                        <a:t>Jocuri </a:t>
                      </a:r>
                      <a:r>
                        <a:rPr lang="ro-RO" sz="500" b="1" i="1">
                          <a:latin typeface="Cambria Math"/>
                          <a:ea typeface="Times New Roman"/>
                          <a:cs typeface="Cambria Math"/>
                        </a:rPr>
                        <a:t>ș</a:t>
                      </a:r>
                      <a:r>
                        <a:rPr lang="ro-RO" sz="500" b="1" i="1">
                          <a:latin typeface="Cambria Math"/>
                          <a:ea typeface="Times New Roman"/>
                        </a:rPr>
                        <a:t>i activită</a:t>
                      </a:r>
                      <a:r>
                        <a:rPr lang="ro-RO" sz="500" b="1" i="1">
                          <a:latin typeface="Cambria Math"/>
                          <a:ea typeface="Times New Roman"/>
                          <a:cs typeface="Cambria Math"/>
                        </a:rPr>
                        <a:t>ț</a:t>
                      </a:r>
                      <a:r>
                        <a:rPr lang="ro-RO" sz="500" b="1" i="1">
                          <a:latin typeface="Cambria Math"/>
                          <a:ea typeface="Times New Roman"/>
                        </a:rPr>
                        <a:t>i recreative</a:t>
                      </a:r>
                      <a:r>
                        <a:rPr lang="ro-RO" sz="500">
                          <a:latin typeface="Cambria Math"/>
                          <a:ea typeface="Times New Roman"/>
                        </a:rPr>
                        <a:t> </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ro-RO" sz="500">
                          <a:latin typeface="Cambria Math"/>
                          <a:ea typeface="Times New Roman"/>
                        </a:rPr>
                        <a:t>11.00 - 11.45</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ro-RO" sz="500">
                          <a:latin typeface="Cambria Math"/>
                          <a:ea typeface="Times New Roman"/>
                        </a:rPr>
                        <a:t>11.00 - 12.00</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ro-RO" sz="500">
                          <a:latin typeface="Cambria Math"/>
                          <a:ea typeface="Times New Roman"/>
                        </a:rPr>
                        <a:t>11.00 - 12.00</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ro-RO" sz="500" dirty="0">
                          <a:latin typeface="Cambria Math"/>
                          <a:ea typeface="Times New Roman"/>
                        </a:rPr>
                        <a:t>11.00 - 12.00</a:t>
                      </a:r>
                      <a:endParaRPr lang="en-US" sz="1100" dirty="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195247">
                <a:tc>
                  <a:txBody>
                    <a:bodyPr/>
                    <a:lstStyle/>
                    <a:p>
                      <a:pPr>
                        <a:spcAft>
                          <a:spcPts val="0"/>
                        </a:spcAft>
                      </a:pPr>
                      <a:r>
                        <a:rPr lang="ro-RO" sz="500" b="1" i="1">
                          <a:latin typeface="Cambria Math"/>
                          <a:ea typeface="Times New Roman"/>
                        </a:rPr>
                        <a:t>Masa de prânz </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500">
                          <a:latin typeface="Cambria Math"/>
                          <a:ea typeface="Times New Roman"/>
                        </a:rPr>
                        <a:t>11.45 - 12.30</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500">
                          <a:latin typeface="Cambria Math"/>
                          <a:ea typeface="Times New Roman"/>
                        </a:rPr>
                        <a:t>12.00 - 12.30</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500" dirty="0">
                          <a:latin typeface="Cambria Math"/>
                          <a:ea typeface="Times New Roman"/>
                        </a:rPr>
                        <a:t>12.00 - 12.30</a:t>
                      </a:r>
                      <a:endParaRPr lang="en-US" sz="1100" dirty="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500">
                          <a:latin typeface="Cambria Math"/>
                          <a:ea typeface="Times New Roman"/>
                        </a:rPr>
                        <a:t>12.00 - 12.30</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977">
                <a:tc>
                  <a:txBody>
                    <a:bodyPr/>
                    <a:lstStyle/>
                    <a:p>
                      <a:pPr>
                        <a:spcAft>
                          <a:spcPts val="0"/>
                        </a:spcAft>
                      </a:pPr>
                      <a:r>
                        <a:rPr lang="ro-RO" sz="500" b="1" i="1">
                          <a:latin typeface="Cambria Math"/>
                          <a:ea typeface="Times New Roman"/>
                        </a:rPr>
                        <a:t>Pregătirea pentru programul de somn</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ro-RO" sz="500">
                          <a:latin typeface="Cambria Math"/>
                          <a:ea typeface="Times New Roman"/>
                        </a:rPr>
                        <a:t>12.30 - 13.00</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ro-RO" sz="500">
                          <a:latin typeface="Cambria Math"/>
                          <a:ea typeface="Times New Roman"/>
                        </a:rPr>
                        <a:t>12.30 - 13.00</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ro-RO" sz="500">
                          <a:latin typeface="Cambria Math"/>
                          <a:ea typeface="Times New Roman"/>
                        </a:rPr>
                        <a:t>12.30 - 13.00</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ro-RO" sz="500">
                          <a:latin typeface="Cambria Math"/>
                          <a:ea typeface="Times New Roman"/>
                        </a:rPr>
                        <a:t>12.30 - 13.00 </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78287">
                <a:tc>
                  <a:txBody>
                    <a:bodyPr/>
                    <a:lstStyle/>
                    <a:p>
                      <a:pPr>
                        <a:spcAft>
                          <a:spcPts val="0"/>
                        </a:spcAft>
                      </a:pPr>
                      <a:r>
                        <a:rPr lang="ro-RO" sz="500" b="1" i="1">
                          <a:latin typeface="Cambria Math"/>
                          <a:ea typeface="Times New Roman"/>
                        </a:rPr>
                        <a:t>Somnul de zi </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500">
                          <a:latin typeface="Cambria Math"/>
                          <a:ea typeface="Times New Roman"/>
                        </a:rPr>
                        <a:t>13.00 - 15.30</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500">
                          <a:latin typeface="Cambria Math"/>
                          <a:ea typeface="Times New Roman"/>
                        </a:rPr>
                        <a:t>13.00 - 15.30</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500">
                          <a:latin typeface="Cambria Math"/>
                          <a:ea typeface="Times New Roman"/>
                        </a:rPr>
                        <a:t>13.00 - 15.30</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500">
                          <a:latin typeface="Cambria Math"/>
                          <a:ea typeface="Times New Roman"/>
                        </a:rPr>
                        <a:t>13.00 - 15.30</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5228">
                <a:tc>
                  <a:txBody>
                    <a:bodyPr/>
                    <a:lstStyle/>
                    <a:p>
                      <a:pPr>
                        <a:spcAft>
                          <a:spcPts val="0"/>
                        </a:spcAft>
                      </a:pPr>
                      <a:r>
                        <a:rPr lang="ro-RO" sz="500" b="1" i="1">
                          <a:latin typeface="Cambria Math"/>
                          <a:ea typeface="Times New Roman"/>
                        </a:rPr>
                        <a:t>Gustare </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500">
                          <a:latin typeface="Cambria Math"/>
                          <a:ea typeface="Times New Roman"/>
                        </a:rPr>
                        <a:t>15.30 - 16.00</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500">
                          <a:latin typeface="Cambria Math"/>
                          <a:ea typeface="Times New Roman"/>
                        </a:rPr>
                        <a:t>15.30 - 16.00</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500">
                          <a:latin typeface="Cambria Math"/>
                          <a:ea typeface="Times New Roman"/>
                        </a:rPr>
                        <a:t>15.30 - 16.00</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500">
                          <a:latin typeface="Cambria Math"/>
                          <a:ea typeface="Times New Roman"/>
                        </a:rPr>
                        <a:t>15.30 - 16.00</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5742">
                <a:tc>
                  <a:txBody>
                    <a:bodyPr/>
                    <a:lstStyle/>
                    <a:p>
                      <a:pPr>
                        <a:spcAft>
                          <a:spcPts val="0"/>
                        </a:spcAft>
                      </a:pPr>
                      <a:r>
                        <a:rPr lang="ro-RO" sz="500" b="1" i="1">
                          <a:latin typeface="Cambria Math"/>
                          <a:ea typeface="Times New Roman"/>
                        </a:rPr>
                        <a:t>  Activită</a:t>
                      </a:r>
                      <a:r>
                        <a:rPr lang="ro-RO" sz="500" b="1" i="1">
                          <a:latin typeface="Cambria Math"/>
                          <a:ea typeface="Times New Roman"/>
                          <a:cs typeface="Cambria Math"/>
                        </a:rPr>
                        <a:t>ț</a:t>
                      </a:r>
                      <a:r>
                        <a:rPr lang="ro-RO" sz="500" b="1" i="1">
                          <a:latin typeface="Cambria Math"/>
                          <a:ea typeface="Times New Roman"/>
                        </a:rPr>
                        <a:t>i didactice de după-amiază (</a:t>
                      </a:r>
                      <a:r>
                        <a:rPr lang="ro-RO" sz="500">
                          <a:latin typeface="Cambria Math"/>
                          <a:ea typeface="Times New Roman"/>
                        </a:rPr>
                        <a:t>Jocuri de dezvoltare a aptitudinilor individuale, Activităţi recuperatorii pe domenii experienţiale, Activitate op</a:t>
                      </a:r>
                      <a:r>
                        <a:rPr lang="ro-RO" sz="500">
                          <a:latin typeface="Cambria Math"/>
                          <a:ea typeface="Times New Roman"/>
                          <a:cs typeface="Cambria Math"/>
                        </a:rPr>
                        <a:t>ț</a:t>
                      </a:r>
                      <a:r>
                        <a:rPr lang="ro-RO" sz="500">
                          <a:latin typeface="Cambria Math"/>
                          <a:ea typeface="Times New Roman"/>
                        </a:rPr>
                        <a:t>ională)</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ro-RO" sz="500">
                          <a:latin typeface="Cambria Math"/>
                          <a:ea typeface="Times New Roman"/>
                        </a:rPr>
                        <a:t>16.00 - 18.00</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ro-RO" sz="500">
                          <a:latin typeface="Cambria Math"/>
                          <a:ea typeface="Times New Roman"/>
                        </a:rPr>
                        <a:t>16.00 - 18.00</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ro-RO" sz="500">
                          <a:latin typeface="Cambria Math"/>
                          <a:ea typeface="Times New Roman"/>
                        </a:rPr>
                        <a:t>16.00 -18.00</a:t>
                      </a:r>
                      <a:endParaRPr lang="en-US" sz="110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ro-RO" sz="500" dirty="0">
                          <a:latin typeface="Cambria Math"/>
                          <a:ea typeface="Times New Roman"/>
                        </a:rPr>
                        <a:t>16.00 - 18.00</a:t>
                      </a:r>
                      <a:endParaRPr lang="en-US" sz="1100" dirty="0">
                        <a:latin typeface="Times New Roman"/>
                        <a:ea typeface="Times New Roman"/>
                      </a:endParaRPr>
                    </a:p>
                  </a:txBody>
                  <a:tcPr marL="64449" marR="64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bl>
          </a:graphicData>
        </a:graphic>
      </p:graphicFrame>
      <p:pic>
        <p:nvPicPr>
          <p:cNvPr id="21" name="Substituent imagine 20" descr="Picture 006.jpg"/>
          <p:cNvPicPr>
            <a:picLocks noGrp="1" noChangeAspect="1"/>
          </p:cNvPicPr>
          <p:nvPr>
            <p:ph type="pic" sz="quarter" idx="18"/>
          </p:nvPr>
        </p:nvPicPr>
        <p:blipFill>
          <a:blip r:embed="rId2" cstate="print"/>
          <a:srcRect l="19531" r="1953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
          <p:cNvSpPr>
            <a:spLocks noChangeArrowheads="1"/>
          </p:cNvSpPr>
          <p:nvPr/>
        </p:nvSpPr>
        <p:spPr bwMode="auto">
          <a:xfrm>
            <a:off x="657726" y="209006"/>
            <a:ext cx="433137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136775" algn="l"/>
              </a:tabLst>
            </a:pPr>
            <a:r>
              <a:rPr kumimoji="0" lang="ro-RO" sz="1400" b="1" i="0" u="none" strike="noStrike" cap="none" normalizeH="0" baseline="0" dirty="0" smtClean="0">
                <a:ln>
                  <a:noFill/>
                </a:ln>
                <a:solidFill>
                  <a:schemeClr val="bg2">
                    <a:lumMod val="50000"/>
                  </a:schemeClr>
                </a:solidFill>
                <a:effectLst/>
                <a:latin typeface="Cambria Math" pitchFamily="18" charset="0"/>
                <a:ea typeface="Cambria Math" pitchFamily="18" charset="0"/>
              </a:rPr>
              <a:t>PROGRAMUL DE LUCRU </a:t>
            </a:r>
          </a:p>
          <a:p>
            <a:pPr marL="0" marR="0" lvl="0" indent="0" algn="ctr" defTabSz="914400" rtl="0" eaLnBrk="1" fontAlgn="base" latinLnBrk="0" hangingPunct="1">
              <a:lnSpc>
                <a:spcPct val="100000"/>
              </a:lnSpc>
              <a:spcBef>
                <a:spcPct val="0"/>
              </a:spcBef>
              <a:spcAft>
                <a:spcPct val="0"/>
              </a:spcAft>
              <a:buClrTx/>
              <a:buSzTx/>
              <a:buFontTx/>
              <a:buNone/>
              <a:tabLst>
                <a:tab pos="2136775" algn="l"/>
              </a:tabLst>
            </a:pPr>
            <a:r>
              <a:rPr kumimoji="0" lang="ro-RO" sz="1400" b="1" i="0" u="none" strike="noStrike" cap="none" normalizeH="0" baseline="0" dirty="0" smtClean="0">
                <a:ln>
                  <a:noFill/>
                </a:ln>
                <a:solidFill>
                  <a:schemeClr val="bg2">
                    <a:lumMod val="50000"/>
                  </a:schemeClr>
                </a:solidFill>
                <a:effectLst/>
                <a:latin typeface="Cambria Math" pitchFamily="18" charset="0"/>
                <a:ea typeface="Cambria Math" pitchFamily="18" charset="0"/>
              </a:rPr>
              <a:t>AL PERSONALULUI DIDACTIC, </a:t>
            </a:r>
            <a:r>
              <a:rPr kumimoji="0" lang="ro-RO" sz="1400" b="1" i="0" u="none" strike="noStrike" cap="none" normalizeH="0" baseline="0" dirty="0" err="1" smtClean="0">
                <a:ln>
                  <a:noFill/>
                </a:ln>
                <a:solidFill>
                  <a:schemeClr val="bg2">
                    <a:lumMod val="50000"/>
                  </a:schemeClr>
                </a:solidFill>
                <a:effectLst/>
                <a:latin typeface="Cambria Math" pitchFamily="18" charset="0"/>
                <a:ea typeface="Cambria Math" pitchFamily="18" charset="0"/>
              </a:rPr>
              <a:t>DIDACTIC</a:t>
            </a:r>
            <a:r>
              <a:rPr kumimoji="0" lang="ro-RO" sz="1400" b="1" i="0" u="none" strike="noStrike" cap="none" normalizeH="0" baseline="0" dirty="0" smtClean="0">
                <a:ln>
                  <a:noFill/>
                </a:ln>
                <a:solidFill>
                  <a:schemeClr val="bg2">
                    <a:lumMod val="50000"/>
                  </a:schemeClr>
                </a:solidFill>
                <a:effectLst/>
                <a:latin typeface="Cambria Math" pitchFamily="18" charset="0"/>
                <a:ea typeface="Cambria Math" pitchFamily="18" charset="0"/>
              </a:rPr>
              <a:t> AUXILIAR, NEDIDACTIC ŞI MEDICAL</a:t>
            </a:r>
            <a:endParaRPr kumimoji="0" lang="en-US" sz="1200" b="0" i="0" u="none" strike="noStrike" cap="none" normalizeH="0" baseline="0" dirty="0" smtClean="0">
              <a:ln>
                <a:noFill/>
              </a:ln>
              <a:solidFill>
                <a:schemeClr val="tx1"/>
              </a:solidFill>
              <a:effectLst/>
              <a:latin typeface="Cambria Math" pitchFamily="18" charset="0"/>
              <a:ea typeface="Cambria Math"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136775" algn="l"/>
              </a:tabLst>
            </a:pPr>
            <a:r>
              <a:rPr kumimoji="0" lang="ro-RO" sz="1200" b="1" i="0" u="none" strike="noStrike" cap="none" normalizeH="0" baseline="0" dirty="0" smtClean="0">
                <a:ln>
                  <a:noFill/>
                </a:ln>
                <a:solidFill>
                  <a:schemeClr val="bg2">
                    <a:lumMod val="50000"/>
                  </a:schemeClr>
                </a:solidFill>
                <a:effectLst/>
                <a:latin typeface="Cambria Math" pitchFamily="18" charset="0"/>
                <a:ea typeface="Cambria Math" pitchFamily="18" charset="0"/>
              </a:rPr>
              <a:t>DIRECTOR </a:t>
            </a:r>
            <a:r>
              <a:rPr kumimoji="0" lang="ro-RO" sz="1200" b="1" i="1" u="none" strike="noStrike" cap="none" normalizeH="0" baseline="0" dirty="0" smtClean="0">
                <a:ln>
                  <a:noFill/>
                </a:ln>
                <a:solidFill>
                  <a:schemeClr val="bg2">
                    <a:lumMod val="50000"/>
                  </a:schemeClr>
                </a:solidFill>
                <a:effectLst/>
                <a:latin typeface="Cambria Math" pitchFamily="18" charset="0"/>
                <a:ea typeface="Cambria Math" pitchFamily="18" charset="0"/>
              </a:rPr>
              <a:t>-</a:t>
            </a:r>
            <a:r>
              <a:rPr kumimoji="0" lang="ro-RO" sz="1200" b="1" i="1" u="none" strike="noStrike" cap="none" normalizeH="0" baseline="0" dirty="0" smtClean="0">
                <a:ln>
                  <a:noFill/>
                </a:ln>
                <a:solidFill>
                  <a:schemeClr val="tx1"/>
                </a:solidFill>
                <a:effectLst/>
                <a:latin typeface="Cambria Math" pitchFamily="18" charset="0"/>
                <a:ea typeface="Cambria Math" pitchFamily="18" charset="0"/>
              </a:rPr>
              <a:t> luni – vineri</a:t>
            </a:r>
            <a:endParaRPr kumimoji="0" lang="en-US" sz="1200" b="0" i="0" u="none" strike="noStrike" cap="none" normalizeH="0" baseline="0" dirty="0" smtClean="0">
              <a:ln>
                <a:noFill/>
              </a:ln>
              <a:solidFill>
                <a:schemeClr val="tx1"/>
              </a:solidFill>
              <a:effectLst/>
              <a:latin typeface="Cambria Math" pitchFamily="18" charset="0"/>
              <a:ea typeface="Cambria Math"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136775" algn="l"/>
              </a:tabLst>
            </a:pPr>
            <a:r>
              <a:rPr kumimoji="0" lang="ro-RO" sz="1200" b="1" i="0" u="none" strike="noStrike" cap="none" normalizeH="0" baseline="0" dirty="0" smtClean="0">
                <a:ln>
                  <a:noFill/>
                </a:ln>
                <a:solidFill>
                  <a:srgbClr val="FF0000"/>
                </a:solidFill>
                <a:effectLst/>
                <a:latin typeface="Cambria Math" pitchFamily="18" charset="0"/>
                <a:ea typeface="Cambria Math" pitchFamily="18" charset="0"/>
              </a:rPr>
              <a:t>8.00 -16.00 </a:t>
            </a:r>
            <a:r>
              <a:rPr kumimoji="0" lang="ro-RO" sz="1200" b="1" i="0" u="none" strike="noStrike" cap="none" normalizeH="0" baseline="0" dirty="0" smtClean="0">
                <a:ln>
                  <a:noFill/>
                </a:ln>
                <a:solidFill>
                  <a:schemeClr val="tx1"/>
                </a:solidFill>
                <a:effectLst/>
                <a:latin typeface="Cambria Math" pitchFamily="18" charset="0"/>
                <a:ea typeface="Cambria Math" pitchFamily="18" charset="0"/>
              </a:rPr>
              <a:t>sau</a:t>
            </a:r>
            <a:r>
              <a:rPr kumimoji="0" lang="ro-RO" sz="1200" b="1" i="0" u="none" strike="noStrike" cap="none" normalizeH="0" baseline="0" dirty="0" smtClean="0">
                <a:ln>
                  <a:noFill/>
                </a:ln>
                <a:solidFill>
                  <a:srgbClr val="FF0000"/>
                </a:solidFill>
                <a:effectLst/>
                <a:latin typeface="Cambria Math" pitchFamily="18" charset="0"/>
                <a:ea typeface="Cambria Math" pitchFamily="18" charset="0"/>
              </a:rPr>
              <a:t> 10.00 - 18.00</a:t>
            </a:r>
            <a:endParaRPr kumimoji="0" lang="en-US" sz="1200" b="0" i="0" u="none" strike="noStrike" cap="none" normalizeH="0" baseline="0" dirty="0" smtClean="0">
              <a:ln>
                <a:noFill/>
              </a:ln>
              <a:solidFill>
                <a:schemeClr val="tx1"/>
              </a:solidFill>
              <a:effectLst/>
              <a:latin typeface="Cambria Math" pitchFamily="18" charset="0"/>
              <a:ea typeface="Cambria Math"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136775" algn="l"/>
              </a:tabLst>
            </a:pPr>
            <a:r>
              <a:rPr kumimoji="0" lang="ro-RO" sz="1200" b="1" i="0" u="none" strike="noStrike" cap="none" normalizeH="0" baseline="0" dirty="0" smtClean="0">
                <a:ln>
                  <a:noFill/>
                </a:ln>
                <a:solidFill>
                  <a:schemeClr val="bg2">
                    <a:lumMod val="50000"/>
                  </a:schemeClr>
                </a:solidFill>
                <a:effectLst/>
                <a:latin typeface="Cambria Math" pitchFamily="18" charset="0"/>
                <a:ea typeface="Cambria Math" pitchFamily="18" charset="0"/>
              </a:rPr>
              <a:t>EDUCATOARE –  </a:t>
            </a:r>
            <a:r>
              <a:rPr kumimoji="0" lang="ro-RO" sz="1200" b="1" i="0" u="none" strike="noStrike" cap="none" normalizeH="0" baseline="0" dirty="0" smtClean="0">
                <a:ln>
                  <a:noFill/>
                </a:ln>
                <a:solidFill>
                  <a:srgbClr val="FF0000"/>
                </a:solidFill>
                <a:effectLst/>
                <a:latin typeface="Cambria Math" pitchFamily="18" charset="0"/>
                <a:ea typeface="Cambria Math" pitchFamily="18" charset="0"/>
              </a:rPr>
              <a:t>program </a:t>
            </a:r>
            <a:r>
              <a:rPr kumimoji="0" lang="ro-RO" sz="1200" b="1" i="0" u="none" strike="noStrike" cap="none" normalizeH="0" baseline="0" dirty="0" err="1" smtClean="0">
                <a:ln>
                  <a:noFill/>
                </a:ln>
                <a:solidFill>
                  <a:srgbClr val="FF0000"/>
                </a:solidFill>
                <a:effectLst/>
                <a:latin typeface="Cambria Math" pitchFamily="18" charset="0"/>
                <a:ea typeface="Cambria Math" pitchFamily="18" charset="0"/>
              </a:rPr>
              <a:t>prelungit</a:t>
            </a:r>
            <a:r>
              <a:rPr kumimoji="0" lang="ro-RO" sz="1200" b="1" i="1" u="none" strike="noStrike" cap="none" normalizeH="0" baseline="0" dirty="0" err="1" smtClean="0">
                <a:ln>
                  <a:noFill/>
                </a:ln>
                <a:solidFill>
                  <a:schemeClr val="tx1"/>
                </a:solidFill>
                <a:effectLst/>
                <a:latin typeface="Cambria Math" pitchFamily="18" charset="0"/>
                <a:ea typeface="Cambria Math" pitchFamily="18" charset="0"/>
              </a:rPr>
              <a:t>-</a:t>
            </a:r>
            <a:r>
              <a:rPr kumimoji="0" lang="ro-RO" sz="1200" b="1" i="1" u="none" strike="noStrike" cap="none" normalizeH="0" baseline="0" dirty="0" smtClean="0">
                <a:ln>
                  <a:noFill/>
                </a:ln>
                <a:solidFill>
                  <a:schemeClr val="tx1"/>
                </a:solidFill>
                <a:effectLst/>
                <a:latin typeface="Cambria Math" pitchFamily="18" charset="0"/>
                <a:ea typeface="Cambria Math" pitchFamily="18" charset="0"/>
              </a:rPr>
              <a:t> luni  – vineri</a:t>
            </a:r>
            <a:endParaRPr kumimoji="0" lang="en-US" sz="1200" b="0" i="0" u="none" strike="noStrike" cap="none" normalizeH="0" baseline="0" dirty="0" smtClean="0">
              <a:ln>
                <a:noFill/>
              </a:ln>
              <a:solidFill>
                <a:schemeClr val="tx1"/>
              </a:solidFill>
              <a:effectLst/>
              <a:latin typeface="Cambria Math" pitchFamily="18" charset="0"/>
              <a:ea typeface="Cambria Math"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136775" algn="l"/>
              </a:tabLst>
            </a:pPr>
            <a:r>
              <a:rPr kumimoji="0" lang="ro-RO" sz="1200" b="1" i="0" u="none" strike="noStrike" cap="none" normalizeH="0" baseline="0" dirty="0" smtClean="0">
                <a:ln>
                  <a:noFill/>
                </a:ln>
                <a:solidFill>
                  <a:schemeClr val="tx1"/>
                </a:solidFill>
                <a:effectLst/>
                <a:latin typeface="Cambria Math" pitchFamily="18" charset="0"/>
                <a:ea typeface="Cambria Math" pitchFamily="18" charset="0"/>
              </a:rPr>
              <a:t>tura I </a:t>
            </a:r>
            <a:r>
              <a:rPr kumimoji="0" lang="ro-RO" sz="1200" b="1" i="0" u="none" strike="noStrike" cap="none" normalizeH="0" baseline="0" dirty="0" smtClean="0">
                <a:ln>
                  <a:noFill/>
                </a:ln>
                <a:solidFill>
                  <a:srgbClr val="FF0000"/>
                </a:solidFill>
                <a:effectLst/>
                <a:latin typeface="Cambria Math" pitchFamily="18" charset="0"/>
                <a:ea typeface="Cambria Math" pitchFamily="18" charset="0"/>
              </a:rPr>
              <a:t>- 8.00 - 13.00 </a:t>
            </a:r>
            <a:endParaRPr kumimoji="0" lang="en-US" sz="1200" b="0" i="0" u="none" strike="noStrike" cap="none" normalizeH="0" baseline="0" dirty="0" smtClean="0">
              <a:ln>
                <a:noFill/>
              </a:ln>
              <a:solidFill>
                <a:schemeClr val="tx1"/>
              </a:solidFill>
              <a:effectLst/>
              <a:latin typeface="Cambria Math" pitchFamily="18" charset="0"/>
              <a:ea typeface="Cambria Math"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136775" algn="l"/>
              </a:tabLst>
            </a:pPr>
            <a:r>
              <a:rPr kumimoji="0" lang="ro-RO" sz="1200" b="1" i="0" u="none" strike="noStrike" cap="none" normalizeH="0" baseline="0" dirty="0" smtClean="0">
                <a:ln>
                  <a:noFill/>
                </a:ln>
                <a:solidFill>
                  <a:schemeClr val="tx1"/>
                </a:solidFill>
                <a:effectLst/>
                <a:latin typeface="Cambria Math" pitchFamily="18" charset="0"/>
                <a:ea typeface="Cambria Math" pitchFamily="18" charset="0"/>
              </a:rPr>
              <a:t>tura II - </a:t>
            </a:r>
            <a:r>
              <a:rPr kumimoji="0" lang="ro-RO" sz="1200" b="1" i="0" u="none" strike="noStrike" cap="none" normalizeH="0" baseline="0" dirty="0" smtClean="0">
                <a:ln>
                  <a:noFill/>
                </a:ln>
                <a:solidFill>
                  <a:srgbClr val="FF0000"/>
                </a:solidFill>
                <a:effectLst/>
                <a:latin typeface="Cambria Math" pitchFamily="18" charset="0"/>
                <a:ea typeface="Cambria Math" pitchFamily="18" charset="0"/>
              </a:rPr>
              <a:t>13.00 - 18.00</a:t>
            </a:r>
            <a:endParaRPr kumimoji="0" lang="en-US" sz="1200" b="0" i="0" u="none" strike="noStrike" cap="none" normalizeH="0" baseline="0" dirty="0" smtClean="0">
              <a:ln>
                <a:noFill/>
              </a:ln>
              <a:solidFill>
                <a:schemeClr val="tx1"/>
              </a:solidFill>
              <a:effectLst/>
              <a:latin typeface="Cambria Math" pitchFamily="18" charset="0"/>
              <a:ea typeface="Cambria Math"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136775" algn="l"/>
              </a:tabLst>
            </a:pPr>
            <a:r>
              <a:rPr kumimoji="0" lang="ro-RO" sz="1200" b="1" i="0" u="none" strike="noStrike" cap="none" normalizeH="0" baseline="0" dirty="0" smtClean="0">
                <a:ln>
                  <a:noFill/>
                </a:ln>
                <a:solidFill>
                  <a:schemeClr val="bg2">
                    <a:lumMod val="50000"/>
                  </a:schemeClr>
                </a:solidFill>
                <a:effectLst/>
                <a:latin typeface="Cambria Math" pitchFamily="18" charset="0"/>
                <a:ea typeface="Cambria Math" pitchFamily="18" charset="0"/>
              </a:rPr>
              <a:t>EDUCATOARE –  </a:t>
            </a:r>
            <a:r>
              <a:rPr kumimoji="0" lang="ro-RO" sz="1200" b="1" i="0" u="none" strike="noStrike" cap="none" normalizeH="0" baseline="0" dirty="0" smtClean="0">
                <a:ln>
                  <a:noFill/>
                </a:ln>
                <a:solidFill>
                  <a:srgbClr val="FF0000"/>
                </a:solidFill>
                <a:effectLst/>
                <a:latin typeface="Cambria Math" pitchFamily="18" charset="0"/>
                <a:ea typeface="Cambria Math" pitchFamily="18" charset="0"/>
              </a:rPr>
              <a:t>program </a:t>
            </a:r>
            <a:r>
              <a:rPr kumimoji="0" lang="ro-RO" sz="1200" b="1" i="0" u="none" strike="noStrike" cap="none" normalizeH="0" baseline="0" dirty="0" err="1" smtClean="0">
                <a:ln>
                  <a:noFill/>
                </a:ln>
                <a:solidFill>
                  <a:srgbClr val="FF0000"/>
                </a:solidFill>
                <a:effectLst/>
                <a:latin typeface="Cambria Math" pitchFamily="18" charset="0"/>
                <a:ea typeface="Cambria Math" pitchFamily="18" charset="0"/>
              </a:rPr>
              <a:t>normal</a:t>
            </a:r>
            <a:r>
              <a:rPr kumimoji="0" lang="ro-RO" sz="1200" b="1" i="1" u="none" strike="noStrike" cap="none" normalizeH="0" baseline="0" dirty="0" err="1" smtClean="0">
                <a:ln>
                  <a:noFill/>
                </a:ln>
                <a:solidFill>
                  <a:schemeClr val="tx1"/>
                </a:solidFill>
                <a:effectLst/>
                <a:latin typeface="Cambria Math" pitchFamily="18" charset="0"/>
                <a:ea typeface="Cambria Math" pitchFamily="18" charset="0"/>
              </a:rPr>
              <a:t>-</a:t>
            </a:r>
            <a:r>
              <a:rPr kumimoji="0" lang="ro-RO" sz="1200" b="1" i="1" u="none" strike="noStrike" cap="none" normalizeH="0" baseline="0" dirty="0" smtClean="0">
                <a:ln>
                  <a:noFill/>
                </a:ln>
                <a:solidFill>
                  <a:schemeClr val="tx1"/>
                </a:solidFill>
                <a:effectLst/>
                <a:latin typeface="Cambria Math" pitchFamily="18" charset="0"/>
                <a:ea typeface="Cambria Math" pitchFamily="18" charset="0"/>
              </a:rPr>
              <a:t> luni  – vineri</a:t>
            </a:r>
            <a:endParaRPr kumimoji="0" lang="en-US" sz="1200" b="0" i="0" u="none" strike="noStrike" cap="none" normalizeH="0" baseline="0" dirty="0" smtClean="0">
              <a:ln>
                <a:noFill/>
              </a:ln>
              <a:solidFill>
                <a:schemeClr val="tx1"/>
              </a:solidFill>
              <a:effectLst/>
              <a:latin typeface="Cambria Math" pitchFamily="18" charset="0"/>
              <a:ea typeface="Cambria Math"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136775" algn="l"/>
              </a:tabLst>
            </a:pPr>
            <a:r>
              <a:rPr kumimoji="0" lang="ro-RO" sz="1200" b="1" i="0" u="none" strike="noStrike" cap="none" normalizeH="0" baseline="0" dirty="0" smtClean="0">
                <a:ln>
                  <a:noFill/>
                </a:ln>
                <a:solidFill>
                  <a:srgbClr val="FF0000"/>
                </a:solidFill>
                <a:effectLst/>
                <a:latin typeface="Cambria Math" pitchFamily="18" charset="0"/>
                <a:ea typeface="Cambria Math" pitchFamily="18" charset="0"/>
              </a:rPr>
              <a:t> 8.00 - 13.00</a:t>
            </a:r>
            <a:endParaRPr kumimoji="0" lang="en-US" sz="1200" b="0" i="0" u="none" strike="noStrike" cap="none" normalizeH="0" baseline="0" dirty="0" smtClean="0">
              <a:ln>
                <a:noFill/>
              </a:ln>
              <a:solidFill>
                <a:schemeClr val="tx1"/>
              </a:solidFill>
              <a:effectLst/>
              <a:latin typeface="Cambria Math" pitchFamily="18" charset="0"/>
              <a:ea typeface="Cambria Math"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136775" algn="l"/>
              </a:tabLst>
            </a:pPr>
            <a:r>
              <a:rPr kumimoji="0" lang="ro-RO" sz="1200" b="1" i="0" u="none" strike="noStrike" cap="none" normalizeH="0" baseline="0" dirty="0" smtClean="0">
                <a:ln>
                  <a:noFill/>
                </a:ln>
                <a:solidFill>
                  <a:schemeClr val="bg2">
                    <a:lumMod val="50000"/>
                  </a:schemeClr>
                </a:solidFill>
                <a:effectLst/>
                <a:latin typeface="Cambria Math" pitchFamily="18" charset="0"/>
                <a:ea typeface="Cambria Math" pitchFamily="18" charset="0"/>
              </a:rPr>
              <a:t>CONTABIL ŞEF - </a:t>
            </a:r>
            <a:r>
              <a:rPr kumimoji="0" lang="ro-RO" sz="1200" b="1" i="1" u="none" strike="noStrike" cap="none" normalizeH="0" baseline="0" dirty="0" smtClean="0">
                <a:ln>
                  <a:noFill/>
                </a:ln>
                <a:solidFill>
                  <a:schemeClr val="tx1"/>
                </a:solidFill>
                <a:effectLst/>
                <a:latin typeface="Cambria Math" pitchFamily="18" charset="0"/>
                <a:ea typeface="Cambria Math" pitchFamily="18" charset="0"/>
              </a:rPr>
              <a:t>luni  – vineri </a:t>
            </a:r>
            <a:endParaRPr kumimoji="0" lang="en-US" sz="1200" b="0" i="0" u="none" strike="noStrike" cap="none" normalizeH="0" baseline="0" dirty="0" smtClean="0">
              <a:ln>
                <a:noFill/>
              </a:ln>
              <a:solidFill>
                <a:schemeClr val="tx1"/>
              </a:solidFill>
              <a:effectLst/>
              <a:latin typeface="Cambria Math" pitchFamily="18" charset="0"/>
              <a:ea typeface="Cambria Math"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136775" algn="l"/>
              </a:tabLst>
            </a:pPr>
            <a:r>
              <a:rPr kumimoji="0" lang="ro-RO" sz="1200" b="1" i="0" u="none" strike="noStrike" cap="none" normalizeH="0" baseline="0" dirty="0" smtClean="0">
                <a:ln>
                  <a:noFill/>
                </a:ln>
                <a:solidFill>
                  <a:srgbClr val="FF0000"/>
                </a:solidFill>
                <a:effectLst/>
                <a:latin typeface="Cambria Math" pitchFamily="18" charset="0"/>
                <a:ea typeface="Cambria Math" pitchFamily="18" charset="0"/>
              </a:rPr>
              <a:t>8.00 - 16.00</a:t>
            </a:r>
            <a:endParaRPr kumimoji="0" lang="en-US" sz="1200" b="0" i="0" u="none" strike="noStrike" cap="none" normalizeH="0" baseline="0" dirty="0" smtClean="0">
              <a:ln>
                <a:noFill/>
              </a:ln>
              <a:solidFill>
                <a:schemeClr val="tx1"/>
              </a:solidFill>
              <a:effectLst/>
              <a:latin typeface="Cambria Math" pitchFamily="18" charset="0"/>
              <a:ea typeface="Cambria Math"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136775" algn="l"/>
              </a:tabLst>
            </a:pPr>
            <a:r>
              <a:rPr kumimoji="0" lang="ro-RO" sz="1200" b="1" i="0" u="none" strike="noStrike" cap="none" normalizeH="0" baseline="0" dirty="0" smtClean="0">
                <a:ln>
                  <a:noFill/>
                </a:ln>
                <a:solidFill>
                  <a:schemeClr val="bg2">
                    <a:lumMod val="50000"/>
                  </a:schemeClr>
                </a:solidFill>
                <a:effectLst/>
                <a:latin typeface="Cambria Math" pitchFamily="18" charset="0"/>
                <a:ea typeface="Cambria Math" pitchFamily="18" charset="0"/>
              </a:rPr>
              <a:t>ADMINISTRATOR PATRIMONIU </a:t>
            </a:r>
            <a:r>
              <a:rPr kumimoji="0" lang="ro-RO" sz="1200" b="1" i="1" u="none" strike="noStrike" cap="none" normalizeH="0" baseline="0" dirty="0" smtClean="0">
                <a:ln>
                  <a:noFill/>
                </a:ln>
                <a:solidFill>
                  <a:schemeClr val="bg2">
                    <a:lumMod val="50000"/>
                  </a:schemeClr>
                </a:solidFill>
                <a:effectLst/>
                <a:latin typeface="Cambria Math" pitchFamily="18" charset="0"/>
                <a:ea typeface="Cambria Math" pitchFamily="18" charset="0"/>
              </a:rPr>
              <a:t>-</a:t>
            </a:r>
            <a:r>
              <a:rPr kumimoji="0" lang="ro-RO" sz="1200" b="1" i="1" u="none" strike="noStrike" cap="none" normalizeH="0" baseline="0" dirty="0" smtClean="0">
                <a:ln>
                  <a:noFill/>
                </a:ln>
                <a:solidFill>
                  <a:schemeClr val="tx1"/>
                </a:solidFill>
                <a:effectLst/>
                <a:latin typeface="Cambria Math" pitchFamily="18" charset="0"/>
                <a:ea typeface="Cambria Math" pitchFamily="18" charset="0"/>
              </a:rPr>
              <a:t> luni – vineri</a:t>
            </a:r>
            <a:endParaRPr kumimoji="0" lang="en-US" sz="1200" b="0" i="0" u="none" strike="noStrike" cap="none" normalizeH="0" baseline="0" dirty="0" smtClean="0">
              <a:ln>
                <a:noFill/>
              </a:ln>
              <a:solidFill>
                <a:schemeClr val="tx1"/>
              </a:solidFill>
              <a:effectLst/>
              <a:latin typeface="Cambria Math" pitchFamily="18" charset="0"/>
              <a:ea typeface="Cambria Math"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136775" algn="l"/>
              </a:tabLst>
            </a:pPr>
            <a:r>
              <a:rPr kumimoji="0" lang="ro-RO" sz="1200" b="1" i="0" u="none" strike="noStrike" cap="none" normalizeH="0" baseline="0" dirty="0" smtClean="0">
                <a:ln>
                  <a:noFill/>
                </a:ln>
                <a:solidFill>
                  <a:srgbClr val="FF0000"/>
                </a:solidFill>
                <a:effectLst/>
                <a:latin typeface="Cambria Math" pitchFamily="18" charset="0"/>
                <a:ea typeface="Cambria Math" pitchFamily="18" charset="0"/>
              </a:rPr>
              <a:t>7.30 - 15.30</a:t>
            </a:r>
            <a:endParaRPr kumimoji="0" lang="en-US" sz="1200" b="0" i="0" u="none" strike="noStrike" cap="none" normalizeH="0" baseline="0" dirty="0" smtClean="0">
              <a:ln>
                <a:noFill/>
              </a:ln>
              <a:solidFill>
                <a:schemeClr val="tx1"/>
              </a:solidFill>
              <a:effectLst/>
              <a:latin typeface="Cambria Math" pitchFamily="18" charset="0"/>
              <a:ea typeface="Cambria Math"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136775" algn="l"/>
              </a:tabLst>
            </a:pPr>
            <a:r>
              <a:rPr kumimoji="0" lang="ro-RO" sz="1200" b="1" i="0" u="none" strike="noStrike" cap="none" normalizeH="0" baseline="0" dirty="0" smtClean="0">
                <a:ln>
                  <a:noFill/>
                </a:ln>
                <a:solidFill>
                  <a:schemeClr val="bg2">
                    <a:lumMod val="50000"/>
                  </a:schemeClr>
                </a:solidFill>
                <a:effectLst/>
                <a:latin typeface="Cambria Math" pitchFamily="18" charset="0"/>
                <a:ea typeface="Cambria Math" pitchFamily="18" charset="0"/>
              </a:rPr>
              <a:t>PERSONAL ÎNGRIJIRE </a:t>
            </a:r>
            <a:r>
              <a:rPr kumimoji="0" lang="ro-RO" sz="1200" b="1" i="1" u="none" strike="noStrike" cap="none" normalizeH="0" baseline="0" dirty="0" smtClean="0">
                <a:ln>
                  <a:noFill/>
                </a:ln>
                <a:solidFill>
                  <a:schemeClr val="bg2">
                    <a:lumMod val="50000"/>
                  </a:schemeClr>
                </a:solidFill>
                <a:effectLst/>
                <a:latin typeface="Cambria Math" pitchFamily="18" charset="0"/>
                <a:ea typeface="Cambria Math" pitchFamily="18" charset="0"/>
              </a:rPr>
              <a:t>-  </a:t>
            </a:r>
            <a:r>
              <a:rPr kumimoji="0" lang="ro-RO" sz="1200" b="1" i="1" u="none" strike="noStrike" cap="none" normalizeH="0" baseline="0" dirty="0" smtClean="0">
                <a:ln>
                  <a:noFill/>
                </a:ln>
                <a:solidFill>
                  <a:schemeClr val="tx1"/>
                </a:solidFill>
                <a:effectLst/>
                <a:latin typeface="Cambria Math" pitchFamily="18" charset="0"/>
                <a:ea typeface="Cambria Math" pitchFamily="18" charset="0"/>
              </a:rPr>
              <a:t>luni – vineri</a:t>
            </a:r>
            <a:endParaRPr kumimoji="0" lang="en-US" sz="1200" b="0" i="0" u="none" strike="noStrike" cap="none" normalizeH="0" baseline="0" dirty="0" smtClean="0">
              <a:ln>
                <a:noFill/>
              </a:ln>
              <a:solidFill>
                <a:schemeClr val="tx1"/>
              </a:solidFill>
              <a:effectLst/>
              <a:latin typeface="Cambria Math" pitchFamily="18" charset="0"/>
              <a:ea typeface="Cambria Math"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136775" algn="l"/>
              </a:tabLst>
            </a:pPr>
            <a:r>
              <a:rPr kumimoji="0" lang="ro-RO" sz="1200" b="1" i="0" u="none" strike="noStrike" cap="none" normalizeH="0" baseline="0" dirty="0" smtClean="0">
                <a:ln>
                  <a:noFill/>
                </a:ln>
                <a:solidFill>
                  <a:schemeClr val="tx1"/>
                </a:solidFill>
                <a:effectLst/>
                <a:latin typeface="Cambria Math" pitchFamily="18" charset="0"/>
                <a:ea typeface="Cambria Math" pitchFamily="18" charset="0"/>
              </a:rPr>
              <a:t>tura I -</a:t>
            </a:r>
            <a:r>
              <a:rPr kumimoji="0" lang="ro-RO" sz="1200" b="1" i="0" u="none" strike="noStrike" cap="none" normalizeH="0" baseline="0" dirty="0" smtClean="0">
                <a:ln>
                  <a:noFill/>
                </a:ln>
                <a:solidFill>
                  <a:srgbClr val="FF0000"/>
                </a:solidFill>
                <a:effectLst/>
                <a:latin typeface="Cambria Math" pitchFamily="18" charset="0"/>
                <a:ea typeface="Cambria Math" pitchFamily="18" charset="0"/>
              </a:rPr>
              <a:t> 6.00 - 14.00</a:t>
            </a:r>
            <a:endParaRPr kumimoji="0" lang="en-US" sz="1200" b="0" i="0" u="none" strike="noStrike" cap="none" normalizeH="0" baseline="0" dirty="0" smtClean="0">
              <a:ln>
                <a:noFill/>
              </a:ln>
              <a:solidFill>
                <a:schemeClr val="tx1"/>
              </a:solidFill>
              <a:effectLst/>
              <a:latin typeface="Cambria Math" pitchFamily="18" charset="0"/>
              <a:ea typeface="Cambria Math"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136775" algn="l"/>
              </a:tabLst>
            </a:pPr>
            <a:r>
              <a:rPr kumimoji="0" lang="ro-RO" sz="1200" b="1" i="0" u="none" strike="noStrike" cap="none" normalizeH="0" baseline="0" dirty="0" smtClean="0">
                <a:ln>
                  <a:noFill/>
                </a:ln>
                <a:solidFill>
                  <a:schemeClr val="tx1"/>
                </a:solidFill>
                <a:effectLst/>
                <a:latin typeface="Cambria Math" pitchFamily="18" charset="0"/>
                <a:ea typeface="Cambria Math" pitchFamily="18" charset="0"/>
              </a:rPr>
              <a:t> tura II - </a:t>
            </a:r>
            <a:r>
              <a:rPr kumimoji="0" lang="ro-RO" sz="1200" b="1" i="0" u="none" strike="noStrike" cap="none" normalizeH="0" baseline="0" dirty="0" smtClean="0">
                <a:ln>
                  <a:noFill/>
                </a:ln>
                <a:solidFill>
                  <a:srgbClr val="FF0000"/>
                </a:solidFill>
                <a:effectLst/>
                <a:latin typeface="Cambria Math" pitchFamily="18" charset="0"/>
                <a:ea typeface="Cambria Math" pitchFamily="18" charset="0"/>
              </a:rPr>
              <a:t>11.00 - 19.00</a:t>
            </a:r>
            <a:endParaRPr kumimoji="0" lang="en-US" sz="1200" b="0" i="0" u="none" strike="noStrike" cap="none" normalizeH="0" baseline="0" dirty="0" smtClean="0">
              <a:ln>
                <a:noFill/>
              </a:ln>
              <a:solidFill>
                <a:schemeClr val="tx1"/>
              </a:solidFill>
              <a:effectLst/>
              <a:latin typeface="Cambria Math" pitchFamily="18" charset="0"/>
              <a:ea typeface="Cambria Math"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136775" algn="l"/>
              </a:tabLst>
            </a:pPr>
            <a:r>
              <a:rPr kumimoji="0" lang="ro-RO" sz="1200" b="1" i="0" u="none" strike="noStrike" cap="none" normalizeH="0" baseline="0" dirty="0" smtClean="0">
                <a:ln>
                  <a:noFill/>
                </a:ln>
                <a:solidFill>
                  <a:schemeClr val="bg2">
                    <a:lumMod val="50000"/>
                  </a:schemeClr>
                </a:solidFill>
                <a:effectLst/>
                <a:latin typeface="Cambria Math" pitchFamily="18" charset="0"/>
                <a:ea typeface="Cambria Math" pitchFamily="18" charset="0"/>
              </a:rPr>
              <a:t>PERSONAL BUCĂTĂRIE </a:t>
            </a:r>
            <a:r>
              <a:rPr kumimoji="0" lang="ro-RO" sz="1200" b="1" i="1" u="none" strike="noStrike" cap="none" normalizeH="0" baseline="0" dirty="0" smtClean="0">
                <a:ln>
                  <a:noFill/>
                </a:ln>
                <a:solidFill>
                  <a:schemeClr val="tx1"/>
                </a:solidFill>
                <a:effectLst/>
                <a:latin typeface="Cambria Math" pitchFamily="18" charset="0"/>
                <a:ea typeface="Cambria Math" pitchFamily="18" charset="0"/>
              </a:rPr>
              <a:t>- luni  – vineri</a:t>
            </a:r>
            <a:endParaRPr kumimoji="0" lang="en-US" sz="1200" b="0" i="0" u="none" strike="noStrike" cap="none" normalizeH="0" baseline="0" dirty="0" smtClean="0">
              <a:ln>
                <a:noFill/>
              </a:ln>
              <a:solidFill>
                <a:schemeClr val="tx1"/>
              </a:solidFill>
              <a:effectLst/>
              <a:latin typeface="Cambria Math" pitchFamily="18" charset="0"/>
              <a:ea typeface="Cambria Math"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136775" algn="l"/>
              </a:tabLst>
            </a:pPr>
            <a:r>
              <a:rPr kumimoji="0" lang="ro-RO" sz="1200" b="1" i="0" u="none" strike="noStrike" cap="none" normalizeH="0" baseline="0" dirty="0" smtClean="0">
                <a:ln>
                  <a:noFill/>
                </a:ln>
                <a:solidFill>
                  <a:srgbClr val="FF0000"/>
                </a:solidFill>
                <a:effectLst/>
                <a:latin typeface="Cambria Math" pitchFamily="18" charset="0"/>
                <a:ea typeface="Cambria Math" pitchFamily="18" charset="0"/>
              </a:rPr>
              <a:t>6.00 - 14.00</a:t>
            </a:r>
            <a:r>
              <a:rPr kumimoji="0" lang="ro-RO" sz="1200" b="1" i="0" u="none" strike="noStrike" cap="none" normalizeH="0" baseline="0" dirty="0" smtClean="0">
                <a:ln>
                  <a:noFill/>
                </a:ln>
                <a:solidFill>
                  <a:schemeClr val="tx1"/>
                </a:solidFill>
                <a:effectLst/>
                <a:latin typeface="Cambria Math" pitchFamily="18" charset="0"/>
                <a:ea typeface="Cambria Math" pitchFamily="18" charset="0"/>
              </a:rPr>
              <a:t> (</a:t>
            </a:r>
            <a:r>
              <a:rPr kumimoji="0" lang="ro-RO" sz="1200" b="1" i="1" u="none" strike="noStrike" cap="none" normalizeH="0" baseline="0" dirty="0" smtClean="0">
                <a:ln>
                  <a:noFill/>
                </a:ln>
                <a:solidFill>
                  <a:schemeClr val="tx1"/>
                </a:solidFill>
                <a:effectLst/>
                <a:latin typeface="Cambria Math" pitchFamily="18" charset="0"/>
                <a:ea typeface="Cambria Math" pitchFamily="18" charset="0"/>
              </a:rPr>
              <a:t>bucătar II</a:t>
            </a:r>
            <a:r>
              <a:rPr kumimoji="0" lang="ro-RO" sz="1200" b="1" i="0" u="none" strike="noStrike" cap="none" normalizeH="0" baseline="0" dirty="0" smtClean="0">
                <a:ln>
                  <a:noFill/>
                </a:ln>
                <a:solidFill>
                  <a:schemeClr val="tx1"/>
                </a:solidFill>
                <a:effectLst/>
                <a:latin typeface="Cambria Math" pitchFamily="18" charset="0"/>
                <a:ea typeface="Cambria Math" pitchFamily="18" charset="0"/>
              </a:rPr>
              <a:t>) </a:t>
            </a:r>
            <a:endParaRPr kumimoji="0" lang="en-US" sz="1200" b="0" i="0" u="none" strike="noStrike" cap="none" normalizeH="0" baseline="0" dirty="0" smtClean="0">
              <a:ln>
                <a:noFill/>
              </a:ln>
              <a:solidFill>
                <a:schemeClr val="tx1"/>
              </a:solidFill>
              <a:effectLst/>
              <a:latin typeface="Cambria Math" pitchFamily="18" charset="0"/>
              <a:ea typeface="Cambria Math"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136775" algn="l"/>
              </a:tabLst>
            </a:pPr>
            <a:r>
              <a:rPr kumimoji="0" lang="ro-RO" sz="1200" b="1" i="0" u="none" strike="noStrike" cap="none" normalizeH="0" baseline="0" dirty="0" smtClean="0">
                <a:ln>
                  <a:noFill/>
                </a:ln>
                <a:solidFill>
                  <a:srgbClr val="FF0000"/>
                </a:solidFill>
                <a:effectLst/>
                <a:latin typeface="Cambria Math" pitchFamily="18" charset="0"/>
                <a:ea typeface="Cambria Math" pitchFamily="18" charset="0"/>
              </a:rPr>
              <a:t>7.00 - 15.00</a:t>
            </a:r>
            <a:r>
              <a:rPr kumimoji="0" lang="ro-RO" sz="1200" b="1" i="0" u="none" strike="noStrike" cap="none" normalizeH="0" baseline="0" dirty="0" smtClean="0">
                <a:ln>
                  <a:noFill/>
                </a:ln>
                <a:solidFill>
                  <a:schemeClr val="tx1"/>
                </a:solidFill>
                <a:effectLst/>
                <a:latin typeface="Cambria Math" pitchFamily="18" charset="0"/>
                <a:ea typeface="Cambria Math" pitchFamily="18" charset="0"/>
              </a:rPr>
              <a:t> (</a:t>
            </a:r>
            <a:r>
              <a:rPr kumimoji="0" lang="ro-RO" sz="1200" b="1" i="1" u="none" strike="noStrike" cap="none" normalizeH="0" baseline="0" dirty="0" smtClean="0">
                <a:ln>
                  <a:noFill/>
                </a:ln>
                <a:solidFill>
                  <a:schemeClr val="tx1"/>
                </a:solidFill>
                <a:effectLst/>
                <a:latin typeface="Cambria Math" pitchFamily="18" charset="0"/>
                <a:ea typeface="Cambria Math" pitchFamily="18" charset="0"/>
              </a:rPr>
              <a:t>bucătar I</a:t>
            </a:r>
            <a:r>
              <a:rPr kumimoji="0" lang="ro-RO" sz="1200" b="1" i="0" u="none" strike="noStrike" cap="none" normalizeH="0" baseline="0" dirty="0" smtClean="0">
                <a:ln>
                  <a:noFill/>
                </a:ln>
                <a:solidFill>
                  <a:schemeClr val="tx1"/>
                </a:solidFill>
                <a:effectLst/>
                <a:latin typeface="Cambria Math" pitchFamily="18" charset="0"/>
                <a:ea typeface="Cambria Math" pitchFamily="18" charset="0"/>
              </a:rPr>
              <a:t>)</a:t>
            </a:r>
            <a:endParaRPr kumimoji="0" lang="en-US" sz="1200" b="0" i="0" u="none" strike="noStrike" cap="none" normalizeH="0" baseline="0" dirty="0" smtClean="0">
              <a:ln>
                <a:noFill/>
              </a:ln>
              <a:solidFill>
                <a:schemeClr val="tx1"/>
              </a:solidFill>
              <a:effectLst/>
              <a:latin typeface="Cambria Math" pitchFamily="18" charset="0"/>
              <a:ea typeface="Cambria Math"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136775" algn="l"/>
              </a:tabLst>
            </a:pPr>
            <a:r>
              <a:rPr kumimoji="0" lang="ro-RO" sz="1200" b="1" i="0" u="none" strike="noStrike" cap="none" normalizeH="0" baseline="0" dirty="0" smtClean="0">
                <a:ln>
                  <a:noFill/>
                </a:ln>
                <a:solidFill>
                  <a:srgbClr val="FF0000"/>
                </a:solidFill>
                <a:effectLst/>
                <a:latin typeface="Cambria Math" pitchFamily="18" charset="0"/>
                <a:ea typeface="Cambria Math" pitchFamily="18" charset="0"/>
              </a:rPr>
              <a:t>6.00 - 14.00 </a:t>
            </a:r>
            <a:r>
              <a:rPr kumimoji="0" lang="ro-RO" sz="1200" b="1" i="0" u="none" strike="noStrike" cap="none" normalizeH="0" baseline="0" dirty="0" smtClean="0">
                <a:ln>
                  <a:noFill/>
                </a:ln>
                <a:solidFill>
                  <a:schemeClr val="tx1"/>
                </a:solidFill>
                <a:effectLst/>
                <a:latin typeface="Cambria Math" pitchFamily="18" charset="0"/>
                <a:ea typeface="Cambria Math" pitchFamily="18" charset="0"/>
              </a:rPr>
              <a:t>(muncitor necalificat)</a:t>
            </a:r>
            <a:endParaRPr kumimoji="0" lang="en-US" sz="1200" b="0" i="0" u="none" strike="noStrike" cap="none" normalizeH="0" baseline="0" dirty="0" smtClean="0">
              <a:ln>
                <a:noFill/>
              </a:ln>
              <a:solidFill>
                <a:schemeClr val="tx1"/>
              </a:solidFill>
              <a:effectLst/>
              <a:latin typeface="Cambria Math" pitchFamily="18" charset="0"/>
              <a:ea typeface="Cambria Math"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136775" algn="l"/>
              </a:tabLst>
            </a:pPr>
            <a:r>
              <a:rPr kumimoji="0" lang="ro-RO" sz="1200" b="1" i="0" u="none" strike="noStrike" cap="none" normalizeH="0" baseline="0" dirty="0" smtClean="0">
                <a:ln>
                  <a:noFill/>
                </a:ln>
                <a:solidFill>
                  <a:schemeClr val="bg2">
                    <a:lumMod val="50000"/>
                  </a:schemeClr>
                </a:solidFill>
                <a:effectLst/>
                <a:latin typeface="Cambria Math" pitchFamily="18" charset="0"/>
                <a:ea typeface="Cambria Math" pitchFamily="18" charset="0"/>
              </a:rPr>
              <a:t>PERSONAL SPĂLĂTORIE </a:t>
            </a:r>
            <a:r>
              <a:rPr kumimoji="0" lang="ro-RO" sz="1200" b="1" i="1" u="none" strike="noStrike" cap="none" normalizeH="0" baseline="0" dirty="0" smtClean="0">
                <a:ln>
                  <a:noFill/>
                </a:ln>
                <a:solidFill>
                  <a:schemeClr val="tx1"/>
                </a:solidFill>
                <a:effectLst/>
                <a:latin typeface="Cambria Math" pitchFamily="18" charset="0"/>
                <a:ea typeface="Cambria Math" pitchFamily="18" charset="0"/>
              </a:rPr>
              <a:t>– luni  – vineri </a:t>
            </a:r>
            <a:endParaRPr kumimoji="0" lang="en-US" sz="1200" b="0" i="0" u="none" strike="noStrike" cap="none" normalizeH="0" baseline="0" dirty="0" smtClean="0">
              <a:ln>
                <a:noFill/>
              </a:ln>
              <a:solidFill>
                <a:schemeClr val="tx1"/>
              </a:solidFill>
              <a:effectLst/>
              <a:latin typeface="Cambria Math" pitchFamily="18" charset="0"/>
              <a:ea typeface="Cambria Math"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136775" algn="l"/>
              </a:tabLst>
            </a:pPr>
            <a:r>
              <a:rPr kumimoji="0" lang="ro-RO" sz="1200" b="1" i="0" u="none" strike="noStrike" cap="none" normalizeH="0" baseline="0" dirty="0" smtClean="0">
                <a:ln>
                  <a:noFill/>
                </a:ln>
                <a:solidFill>
                  <a:srgbClr val="FF0000"/>
                </a:solidFill>
                <a:effectLst/>
                <a:latin typeface="Cambria Math" pitchFamily="18" charset="0"/>
                <a:ea typeface="Cambria Math" pitchFamily="18" charset="0"/>
              </a:rPr>
              <a:t>7.30 - 15.30</a:t>
            </a:r>
            <a:r>
              <a:rPr kumimoji="0" lang="ro-RO" sz="1200" b="1" i="0" u="none" strike="noStrike" cap="none" normalizeH="0" baseline="0" dirty="0" smtClean="0">
                <a:ln>
                  <a:noFill/>
                </a:ln>
                <a:solidFill>
                  <a:schemeClr val="tx1"/>
                </a:solidFill>
                <a:effectLst/>
                <a:latin typeface="Cambria Math" pitchFamily="18" charset="0"/>
                <a:ea typeface="Cambria Math" pitchFamily="18" charset="0"/>
              </a:rPr>
              <a:t>;</a:t>
            </a:r>
            <a:endParaRPr kumimoji="0" lang="en-US" sz="1200" b="0" i="0" u="none" strike="noStrike" cap="none" normalizeH="0" baseline="0" dirty="0" smtClean="0">
              <a:ln>
                <a:noFill/>
              </a:ln>
              <a:solidFill>
                <a:schemeClr val="tx1"/>
              </a:solidFill>
              <a:effectLst/>
              <a:latin typeface="Cambria Math" pitchFamily="18" charset="0"/>
              <a:ea typeface="Cambria Math"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136775" algn="l"/>
              </a:tabLst>
            </a:pPr>
            <a:r>
              <a:rPr kumimoji="0" lang="ro-RO" sz="1200" b="1" i="0" u="none" strike="noStrike" cap="none" normalizeH="0" baseline="0" dirty="0" smtClean="0">
                <a:ln>
                  <a:noFill/>
                </a:ln>
                <a:solidFill>
                  <a:schemeClr val="bg2">
                    <a:lumMod val="50000"/>
                  </a:schemeClr>
                </a:solidFill>
                <a:effectLst/>
                <a:latin typeface="Cambria Math" pitchFamily="18" charset="0"/>
                <a:ea typeface="Cambria Math" pitchFamily="18" charset="0"/>
              </a:rPr>
              <a:t>MUNCITOR ÎNTREŢINERE </a:t>
            </a:r>
            <a:endParaRPr kumimoji="0" lang="en-US" sz="1200" b="0" i="0" u="none" strike="noStrike" cap="none" normalizeH="0" baseline="0" dirty="0" smtClean="0">
              <a:ln>
                <a:noFill/>
              </a:ln>
              <a:solidFill>
                <a:schemeClr val="bg2">
                  <a:lumMod val="50000"/>
                </a:schemeClr>
              </a:solidFill>
              <a:effectLst/>
              <a:latin typeface="Cambria Math" pitchFamily="18" charset="0"/>
              <a:ea typeface="Cambria Math"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136775" algn="l"/>
              </a:tabLst>
            </a:pPr>
            <a:r>
              <a:rPr kumimoji="0" lang="ro-RO" sz="1200" b="1" i="1" u="none" strike="noStrike" cap="none" normalizeH="0" baseline="0" dirty="0" smtClean="0">
                <a:ln>
                  <a:noFill/>
                </a:ln>
                <a:solidFill>
                  <a:schemeClr val="tx1"/>
                </a:solidFill>
                <a:effectLst/>
                <a:latin typeface="Cambria Math" pitchFamily="18" charset="0"/>
                <a:ea typeface="Cambria Math" pitchFamily="18" charset="0"/>
              </a:rPr>
              <a:t>Luni – marţi - miercuri </a:t>
            </a:r>
            <a:r>
              <a:rPr lang="ro-RO" sz="1200" dirty="0" smtClean="0">
                <a:latin typeface="Cambria Math" pitchFamily="18" charset="0"/>
                <a:ea typeface="Cambria Math" pitchFamily="18" charset="0"/>
              </a:rPr>
              <a:t> - </a:t>
            </a:r>
            <a:r>
              <a:rPr kumimoji="0" lang="ro-RO" sz="1200" b="1" i="1" u="none" strike="noStrike" cap="none" normalizeH="0" baseline="0" dirty="0" smtClean="0">
                <a:ln>
                  <a:noFill/>
                </a:ln>
                <a:solidFill>
                  <a:srgbClr val="FF0000"/>
                </a:solidFill>
                <a:effectLst/>
                <a:latin typeface="Cambria Math" pitchFamily="18" charset="0"/>
                <a:ea typeface="Cambria Math" pitchFamily="18" charset="0"/>
              </a:rPr>
              <a:t>6.00 -16.00</a:t>
            </a:r>
            <a:endParaRPr kumimoji="0" lang="en-US" sz="1200" b="0" i="0" u="none" strike="noStrike" cap="none" normalizeH="0" baseline="0" dirty="0" smtClean="0">
              <a:ln>
                <a:noFill/>
              </a:ln>
              <a:solidFill>
                <a:schemeClr val="tx1"/>
              </a:solidFill>
              <a:effectLst/>
              <a:latin typeface="Cambria Math" pitchFamily="18" charset="0"/>
              <a:ea typeface="Cambria Math"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136775" algn="l"/>
              </a:tabLst>
            </a:pPr>
            <a:r>
              <a:rPr kumimoji="0" lang="en-US" sz="1200" b="1" i="1" u="none" strike="noStrike" cap="none" normalizeH="0" baseline="0" dirty="0" err="1" smtClean="0">
                <a:ln>
                  <a:noFill/>
                </a:ln>
                <a:solidFill>
                  <a:schemeClr val="tx1"/>
                </a:solidFill>
                <a:effectLst/>
                <a:latin typeface="Cambria Math" pitchFamily="18" charset="0"/>
                <a:ea typeface="Cambria Math" pitchFamily="18" charset="0"/>
              </a:rPr>
              <a:t>Miercuri</a:t>
            </a:r>
            <a:r>
              <a:rPr kumimoji="0" lang="en-US" sz="1200" b="1" i="1" u="none" strike="noStrike" cap="none" normalizeH="0" baseline="0" dirty="0" smtClean="0">
                <a:ln>
                  <a:noFill/>
                </a:ln>
                <a:solidFill>
                  <a:schemeClr val="tx1"/>
                </a:solidFill>
                <a:effectLst/>
                <a:latin typeface="Cambria Math" pitchFamily="18" charset="0"/>
                <a:ea typeface="Cambria Math" pitchFamily="18" charset="0"/>
              </a:rPr>
              <a:t> -</a:t>
            </a:r>
            <a:r>
              <a:rPr kumimoji="0" lang="en-US" sz="1200" b="1" i="1" u="none" strike="noStrike" cap="none" normalizeH="0" baseline="0" dirty="0" err="1" smtClean="0">
                <a:ln>
                  <a:noFill/>
                </a:ln>
                <a:solidFill>
                  <a:schemeClr val="tx1"/>
                </a:solidFill>
                <a:effectLst/>
                <a:latin typeface="Cambria Math" pitchFamily="18" charset="0"/>
                <a:ea typeface="Cambria Math" pitchFamily="18" charset="0"/>
              </a:rPr>
              <a:t>joi</a:t>
            </a:r>
            <a:r>
              <a:rPr kumimoji="0" lang="en-US" sz="1200" b="1" i="1" u="none" strike="noStrike" cap="none" normalizeH="0" baseline="0" dirty="0" smtClean="0">
                <a:ln>
                  <a:noFill/>
                </a:ln>
                <a:solidFill>
                  <a:schemeClr val="tx1"/>
                </a:solidFill>
                <a:effectLst/>
                <a:latin typeface="Cambria Math" pitchFamily="18" charset="0"/>
                <a:ea typeface="Cambria Math" pitchFamily="18" charset="0"/>
              </a:rPr>
              <a:t> – </a:t>
            </a:r>
            <a:r>
              <a:rPr kumimoji="0" lang="ro-RO" sz="1200" b="1" i="1" u="none" strike="noStrike" cap="none" normalizeH="0" baseline="0" dirty="0" smtClean="0">
                <a:ln>
                  <a:noFill/>
                </a:ln>
                <a:solidFill>
                  <a:schemeClr val="tx1"/>
                </a:solidFill>
                <a:effectLst/>
                <a:latin typeface="Cambria Math" pitchFamily="18" charset="0"/>
                <a:ea typeface="Cambria Math" pitchFamily="18" charset="0"/>
              </a:rPr>
              <a:t>vineri</a:t>
            </a:r>
            <a:r>
              <a:rPr lang="ro-RO" sz="1200" dirty="0" smtClean="0">
                <a:latin typeface="Cambria Math" pitchFamily="18" charset="0"/>
                <a:ea typeface="Cambria Math" pitchFamily="18" charset="0"/>
              </a:rPr>
              <a:t> - </a:t>
            </a:r>
            <a:r>
              <a:rPr kumimoji="0" lang="ro-RO" sz="1200" b="1" i="0" u="none" strike="noStrike" cap="none" normalizeH="0" baseline="0" dirty="0" smtClean="0">
                <a:ln>
                  <a:noFill/>
                </a:ln>
                <a:solidFill>
                  <a:srgbClr val="FF0000"/>
                </a:solidFill>
                <a:effectLst/>
                <a:latin typeface="Cambria Math" pitchFamily="18" charset="0"/>
                <a:ea typeface="Cambria Math" pitchFamily="18" charset="0"/>
              </a:rPr>
              <a:t>6.00 - 13.00</a:t>
            </a:r>
            <a:endParaRPr kumimoji="0" lang="en-US" sz="1200" b="0" i="0" u="none" strike="noStrike" cap="none" normalizeH="0" baseline="0" dirty="0" smtClean="0">
              <a:ln>
                <a:noFill/>
              </a:ln>
              <a:solidFill>
                <a:schemeClr val="tx1"/>
              </a:solidFill>
              <a:effectLst/>
              <a:latin typeface="Cambria Math" pitchFamily="18" charset="0"/>
              <a:ea typeface="Cambria Math"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136775" algn="l"/>
              </a:tabLst>
            </a:pPr>
            <a:r>
              <a:rPr kumimoji="0" lang="ro-RO" sz="1200" b="1" i="0" u="none" strike="noStrike" cap="none" normalizeH="0" baseline="0" dirty="0" smtClean="0">
                <a:ln>
                  <a:noFill/>
                </a:ln>
                <a:solidFill>
                  <a:schemeClr val="bg2">
                    <a:lumMod val="50000"/>
                  </a:schemeClr>
                </a:solidFill>
                <a:effectLst/>
                <a:latin typeface="Cambria Math" pitchFamily="18" charset="0"/>
                <a:ea typeface="Cambria Math" pitchFamily="18" charset="0"/>
              </a:rPr>
              <a:t>PERSONAL MEDICAL </a:t>
            </a:r>
            <a:r>
              <a:rPr kumimoji="0" lang="ro-RO" sz="1200" b="1" i="1" u="none" strike="noStrike" cap="none" normalizeH="0" baseline="0" dirty="0" smtClean="0">
                <a:ln>
                  <a:noFill/>
                </a:ln>
                <a:solidFill>
                  <a:schemeClr val="tx1"/>
                </a:solidFill>
                <a:effectLst/>
                <a:latin typeface="Cambria Math" pitchFamily="18" charset="0"/>
                <a:ea typeface="Cambria Math" pitchFamily="18" charset="0"/>
              </a:rPr>
              <a:t>- luni  – vineri</a:t>
            </a:r>
            <a:endParaRPr kumimoji="0" lang="en-US" sz="1200" b="0" i="0" u="none" strike="noStrike" cap="none" normalizeH="0" baseline="0" dirty="0" smtClean="0">
              <a:ln>
                <a:noFill/>
              </a:ln>
              <a:solidFill>
                <a:schemeClr val="tx1"/>
              </a:solidFill>
              <a:effectLst/>
              <a:latin typeface="Cambria Math" pitchFamily="18" charset="0"/>
              <a:ea typeface="Cambria Math"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136775" algn="l"/>
              </a:tabLst>
            </a:pPr>
            <a:r>
              <a:rPr kumimoji="0" lang="ro-RO" sz="1200" b="1" i="0" u="none" strike="noStrike" cap="none" normalizeH="0" baseline="0" dirty="0" smtClean="0">
                <a:ln>
                  <a:noFill/>
                </a:ln>
                <a:solidFill>
                  <a:srgbClr val="FF0000"/>
                </a:solidFill>
                <a:effectLst/>
                <a:latin typeface="Cambria Math" pitchFamily="18" charset="0"/>
                <a:ea typeface="Cambria Math" pitchFamily="18" charset="0"/>
              </a:rPr>
              <a:t>6.00 - 14.00</a:t>
            </a:r>
            <a:endParaRPr lang="ro-RO" sz="1200" b="1" dirty="0" smtClean="0">
              <a:latin typeface="Cambria Math" pitchFamily="18" charset="0"/>
              <a:ea typeface="Cambria Math"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136775" algn="l"/>
              </a:tabLst>
            </a:pPr>
            <a:endParaRPr kumimoji="0" lang="ro-RO" sz="1200" b="1" i="0" u="none" strike="noStrike" cap="none" normalizeH="0" baseline="0" dirty="0" smtClean="0">
              <a:ln>
                <a:noFill/>
              </a:ln>
              <a:solidFill>
                <a:schemeClr val="tx1"/>
              </a:solidFill>
              <a:effectLst/>
              <a:latin typeface="Cambria Math" pitchFamily="18" charset="0"/>
              <a:ea typeface="Cambria Math"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136775" algn="l"/>
              </a:tabLst>
            </a:pPr>
            <a:endParaRPr lang="ro-RO" sz="1200" b="1" dirty="0" smtClean="0">
              <a:latin typeface="Cambria Math" pitchFamily="18" charset="0"/>
              <a:ea typeface="Cambria Math"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136775" algn="l"/>
              </a:tabLst>
            </a:pPr>
            <a:r>
              <a:rPr kumimoji="0" lang="ro-RO" sz="1200" b="1" i="0" u="none" strike="noStrike" cap="none" normalizeH="0" baseline="0" dirty="0" smtClean="0">
                <a:ln>
                  <a:noFill/>
                </a:ln>
                <a:solidFill>
                  <a:schemeClr val="tx1"/>
                </a:solidFill>
                <a:effectLst/>
                <a:latin typeface="Cambria Math" pitchFamily="18" charset="0"/>
                <a:ea typeface="Cambria Math" pitchFamily="18" charset="0"/>
              </a:rPr>
              <a:t>NOTĂ </a:t>
            </a:r>
            <a:r>
              <a:rPr kumimoji="0" lang="ro-RO" sz="1200" b="0" i="0" u="none" strike="noStrike" cap="none" normalizeH="0" baseline="0" dirty="0" smtClean="0">
                <a:ln>
                  <a:noFill/>
                </a:ln>
                <a:solidFill>
                  <a:schemeClr val="tx1"/>
                </a:solidFill>
                <a:effectLst/>
                <a:latin typeface="Cambria Math" pitchFamily="18" charset="0"/>
                <a:ea typeface="Cambria Math" pitchFamily="18" charset="0"/>
              </a:rPr>
              <a:t>: </a:t>
            </a:r>
            <a:endParaRPr kumimoji="0" lang="en-US" sz="1200" b="0" i="0" u="none" strike="noStrike" cap="none" normalizeH="0" baseline="0" dirty="0" smtClean="0">
              <a:ln>
                <a:noFill/>
              </a:ln>
              <a:solidFill>
                <a:schemeClr val="tx1"/>
              </a:solidFill>
              <a:effectLst/>
              <a:latin typeface="Cambria Math" pitchFamily="18" charset="0"/>
              <a:ea typeface="Cambria Math"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136775" algn="l"/>
              </a:tabLst>
            </a:pPr>
            <a:r>
              <a:rPr kumimoji="0" lang="ro-RO" sz="1200" b="1" i="1" u="none" strike="noStrike" cap="none" normalizeH="0" baseline="0" dirty="0" smtClean="0">
                <a:ln>
                  <a:noFill/>
                </a:ln>
                <a:solidFill>
                  <a:schemeClr val="tx1"/>
                </a:solidFill>
                <a:effectLst/>
                <a:latin typeface="Cambria Math" pitchFamily="18" charset="0"/>
                <a:ea typeface="Cambria Math" pitchFamily="18" charset="0"/>
              </a:rPr>
              <a:t>Grădiniţa este deschisă între orele 6.00 - 19.00. </a:t>
            </a:r>
            <a:endParaRPr kumimoji="0" lang="en-US" sz="1200" b="0" i="0" u="none" strike="noStrike" cap="none" normalizeH="0" baseline="0" dirty="0" smtClean="0">
              <a:ln>
                <a:noFill/>
              </a:ln>
              <a:solidFill>
                <a:schemeClr val="tx1"/>
              </a:solidFill>
              <a:effectLst/>
              <a:latin typeface="Cambria Math" pitchFamily="18" charset="0"/>
              <a:ea typeface="Cambria Math"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136775" algn="l"/>
              </a:tabLst>
            </a:pPr>
            <a:r>
              <a:rPr kumimoji="0" lang="ro-RO" sz="1200" b="1" i="1" u="none" strike="noStrike" cap="none" normalizeH="0" baseline="0" dirty="0" smtClean="0">
                <a:ln>
                  <a:noFill/>
                </a:ln>
                <a:solidFill>
                  <a:schemeClr val="tx1"/>
                </a:solidFill>
                <a:effectLst/>
                <a:latin typeface="Cambria Math" pitchFamily="18" charset="0"/>
                <a:ea typeface="Cambria Math" pitchFamily="18" charset="0"/>
              </a:rPr>
              <a:t>Între orele 18.00 - 19.00, în grădiniţă se efectuează curăţenia zilnică.</a:t>
            </a:r>
            <a:endParaRPr kumimoji="0" lang="en-US" sz="1200" b="0" i="0" u="none" strike="noStrike" cap="none" normalizeH="0" baseline="0" dirty="0" smtClean="0">
              <a:ln>
                <a:noFill/>
              </a:ln>
              <a:solidFill>
                <a:schemeClr val="tx1"/>
              </a:solidFill>
              <a:effectLst/>
              <a:latin typeface="Cambria Math" pitchFamily="18" charset="0"/>
              <a:ea typeface="Cambria Math"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136775" algn="l"/>
              </a:tabLst>
            </a:pPr>
            <a:endParaRPr kumimoji="0" lang="en-US" sz="1800" b="0" i="0" u="none" strike="noStrike" cap="none" normalizeH="0" baseline="0" dirty="0" smtClean="0">
              <a:ln>
                <a:noFill/>
              </a:ln>
              <a:solidFill>
                <a:schemeClr val="tx1"/>
              </a:solidFill>
              <a:effectLst/>
              <a:latin typeface="Arial" pitchFamily="34" charset="0"/>
            </a:endParaRPr>
          </a:p>
        </p:txBody>
      </p:sp>
      <p:pic>
        <p:nvPicPr>
          <p:cNvPr id="11" name="Substituent imagine 10" descr="Picture23.jpg"/>
          <p:cNvPicPr>
            <a:picLocks noGrp="1" noChangeAspect="1"/>
          </p:cNvPicPr>
          <p:nvPr>
            <p:ph type="pic" sz="quarter" idx="19"/>
          </p:nvPr>
        </p:nvPicPr>
        <p:blipFill>
          <a:blip r:embed="rId2"/>
          <a:srcRect t="3545" b="3545"/>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0354" name="Picture 2"/>
          <p:cNvPicPr>
            <a:picLocks noChangeAspect="1" noChangeArrowheads="1"/>
          </p:cNvPicPr>
          <p:nvPr/>
        </p:nvPicPr>
        <p:blipFill>
          <a:blip r:embed="rId3"/>
          <a:srcRect/>
          <a:stretch>
            <a:fillRect/>
          </a:stretch>
        </p:blipFill>
        <p:spPr bwMode="auto">
          <a:xfrm>
            <a:off x="5514814" y="524360"/>
            <a:ext cx="3055749" cy="2342826"/>
          </a:xfrm>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9153" name="Rectangle 1"/>
          <p:cNvSpPr>
            <a:spLocks noChangeArrowheads="1"/>
          </p:cNvSpPr>
          <p:nvPr/>
        </p:nvSpPr>
        <p:spPr bwMode="auto">
          <a:xfrm>
            <a:off x="9047747" y="1780674"/>
            <a:ext cx="2711116" cy="2246769"/>
          </a:xfrm>
          <a:prstGeom prst="rect">
            <a:avLst/>
          </a:prstGeom>
          <a:noFill/>
          <a:ln w="38100">
            <a:solidFill>
              <a:schemeClr val="bg1">
                <a:lumMod val="50000"/>
              </a:schemeClr>
            </a:solidFill>
            <a:prstDash val="lgDashDotDot"/>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tabLst/>
            </a:pPr>
            <a:r>
              <a:rPr kumimoji="0" lang="ro-RO" sz="2000" b="0" i="0" u="none" strike="noStrike" cap="none" normalizeH="0" dirty="0" smtClean="0">
                <a:ln>
                  <a:noFill/>
                </a:ln>
                <a:solidFill>
                  <a:srgbClr val="0070C0"/>
                </a:solidFill>
                <a:effectLst/>
                <a:latin typeface="Cambria Math" pitchFamily="18" charset="0"/>
                <a:ea typeface="Cambria Math" pitchFamily="18" charset="0"/>
                <a:cs typeface="Times New Roman" pitchFamily="18" charset="0"/>
              </a:rPr>
              <a:t>           </a:t>
            </a:r>
            <a:r>
              <a:rPr kumimoji="0" lang="ro-RO" sz="20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Organizarea şi coordonarea activităţii </a:t>
            </a:r>
            <a:r>
              <a:rPr lang="ro-RO" sz="2000" dirty="0" smtClean="0">
                <a:solidFill>
                  <a:srgbClr val="0070C0"/>
                </a:solidFill>
                <a:latin typeface="Cambria Math" pitchFamily="18" charset="0"/>
                <a:ea typeface="Cambria Math" pitchFamily="18" charset="0"/>
                <a:cs typeface="Times New Roman" pitchFamily="18" charset="0"/>
              </a:rPr>
              <a:t>grădiniței</a:t>
            </a:r>
            <a:r>
              <a:rPr kumimoji="0" lang="ro-RO" sz="20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 se asigură de către </a:t>
            </a:r>
            <a:r>
              <a:rPr kumimoji="0" lang="ro-RO" sz="2000" b="1" i="1"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directorul unităţii  </a:t>
            </a:r>
            <a:r>
              <a:rPr kumimoji="0" lang="ro-RO" sz="20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în cooperare cu</a:t>
            </a:r>
            <a:r>
              <a:rPr kumimoji="0" lang="ro-RO" sz="2000" b="0" i="0" u="none" strike="noStrike" cap="none" normalizeH="0" dirty="0" smtClean="0">
                <a:ln>
                  <a:noFill/>
                </a:ln>
                <a:solidFill>
                  <a:srgbClr val="0070C0"/>
                </a:solidFill>
                <a:effectLst/>
                <a:latin typeface="Cambria Math" pitchFamily="18" charset="0"/>
                <a:ea typeface="Cambria Math" pitchFamily="18" charset="0"/>
                <a:cs typeface="Times New Roman" pitchFamily="18" charset="0"/>
              </a:rPr>
              <a:t> </a:t>
            </a:r>
            <a:r>
              <a:rPr kumimoji="0" lang="ro-RO" sz="2000" b="1" i="1"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membrii Consiliului de Administraţie.</a:t>
            </a:r>
            <a:endParaRPr kumimoji="0" lang="ro-RO" sz="2000" b="1" i="1" u="none" strike="noStrike" cap="none" normalizeH="0" baseline="0" dirty="0" smtClean="0">
              <a:ln>
                <a:noFill/>
              </a:ln>
              <a:solidFill>
                <a:srgbClr val="0070C0"/>
              </a:solidFill>
              <a:effectLst/>
              <a:latin typeface="Cambria Math" pitchFamily="18" charset="0"/>
              <a:ea typeface="Cambria Math"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ubstituent imagine 5" descr="Picture1.jpg"/>
          <p:cNvPicPr>
            <a:picLocks noGrp="1" noChangeAspect="1"/>
          </p:cNvPicPr>
          <p:nvPr>
            <p:ph type="pic" sz="quarter" idx="17"/>
          </p:nvPr>
        </p:nvPicPr>
        <p:blipFill>
          <a:blip r:embed="rId2"/>
          <a:srcRect l="20121" r="2012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Substituent imagine 9" descr="Picture10.jpg"/>
          <p:cNvPicPr>
            <a:picLocks noGrp="1" noChangeAspect="1"/>
          </p:cNvPicPr>
          <p:nvPr>
            <p:ph type="pic" sz="quarter" idx="19"/>
          </p:nvPr>
        </p:nvPicPr>
        <p:blipFill>
          <a:blip r:embed="rId3"/>
          <a:srcRect l="1291" r="129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8129" name="Rectangle 1"/>
          <p:cNvSpPr>
            <a:spLocks noChangeArrowheads="1"/>
          </p:cNvSpPr>
          <p:nvPr/>
        </p:nvSpPr>
        <p:spPr bwMode="auto">
          <a:xfrm>
            <a:off x="8935453" y="1347537"/>
            <a:ext cx="2887578" cy="4093428"/>
          </a:xfrm>
          <a:prstGeom prst="rect">
            <a:avLst/>
          </a:prstGeom>
          <a:noFill/>
          <a:ln w="38100">
            <a:solidFill>
              <a:schemeClr val="bg1">
                <a:lumMod val="50000"/>
              </a:schemeClr>
            </a:solidFill>
            <a:prstDash val="lgDashDotDot"/>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kumimoji="0" lang="ro-RO" sz="1100" b="0" i="0" u="none" strike="noStrike" cap="none" normalizeH="0" baseline="0" dirty="0" smtClean="0">
                <a:ln>
                  <a:noFill/>
                </a:ln>
                <a:solidFill>
                  <a:schemeClr val="tx1"/>
                </a:solidFill>
                <a:effectLst/>
                <a:latin typeface="Arial Narrow" pitchFamily="34" charset="0"/>
                <a:ea typeface="Calibri" pitchFamily="34" charset="0"/>
                <a:cs typeface="Times New Roman" pitchFamily="18" charset="0"/>
              </a:rPr>
              <a:t>       </a:t>
            </a:r>
            <a:r>
              <a:rPr kumimoji="0" lang="ro-RO" sz="20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Organismul de conducere stabileşte şi organizează modalităţile de furnizare a serviciilor, ţinând cont de tipul de serviciu oferit, de ceea ce trebuie să ofere acest serviciu, de metodele şi strategiile implicate şi mai ales, ţinând cont de beneficiarii serviciului respectiv (preşcolari, părinţi).</a:t>
            </a:r>
            <a:endParaRPr kumimoji="0" lang="ro-RO" sz="2000" b="0" i="0" u="none" strike="noStrike" cap="none" normalizeH="0" baseline="0" dirty="0" smtClean="0">
              <a:ln>
                <a:noFill/>
              </a:ln>
              <a:solidFill>
                <a:srgbClr val="0070C0"/>
              </a:solidFill>
              <a:effectLst/>
              <a:latin typeface="Cambria Math" pitchFamily="18" charset="0"/>
              <a:ea typeface="Cambria Math" pitchFamily="18" charset="0"/>
            </a:endParaRPr>
          </a:p>
        </p:txBody>
      </p:sp>
      <p:pic>
        <p:nvPicPr>
          <p:cNvPr id="9" name="Substituent imagine 8" descr="Copy of 1377438_441706399274388_635175994_n.jpg"/>
          <p:cNvPicPr>
            <a:picLocks noGrp="1" noChangeAspect="1"/>
          </p:cNvPicPr>
          <p:nvPr>
            <p:ph type="pic" sz="quarter" idx="18"/>
          </p:nvPr>
        </p:nvPicPr>
        <p:blipFill>
          <a:blip r:embed="rId4"/>
          <a:srcRect l="1291" r="129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ubstituent imagine 8" descr="Picture8.jpg"/>
          <p:cNvPicPr>
            <a:picLocks noGrp="1" noChangeAspect="1"/>
          </p:cNvPicPr>
          <p:nvPr>
            <p:ph type="pic" sz="quarter" idx="18"/>
          </p:nvPr>
        </p:nvPicPr>
        <p:blipFill>
          <a:blip r:embed="rId2"/>
          <a:srcRect l="6605" r="6605"/>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Substituent imagine 9" descr="Picture19.jpg"/>
          <p:cNvPicPr>
            <a:picLocks noGrp="1" noChangeAspect="1"/>
          </p:cNvPicPr>
          <p:nvPr>
            <p:ph type="pic" sz="quarter" idx="19"/>
          </p:nvPr>
        </p:nvPicPr>
        <p:blipFill>
          <a:blip r:embed="rId3"/>
          <a:srcRect l="866" r="866"/>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Substituent imagine 7" descr="Picture16.jpg"/>
          <p:cNvPicPr>
            <a:picLocks noGrp="1" noChangeAspect="1"/>
          </p:cNvPicPr>
          <p:nvPr>
            <p:ph type="pic" sz="quarter" idx="17"/>
          </p:nvPr>
        </p:nvPicPr>
        <p:blipFill>
          <a:blip r:embed="rId4"/>
          <a:srcRect l="18886" r="18886"/>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7105" name="Rectangle 1"/>
          <p:cNvSpPr>
            <a:spLocks noChangeArrowheads="1"/>
          </p:cNvSpPr>
          <p:nvPr/>
        </p:nvSpPr>
        <p:spPr bwMode="auto">
          <a:xfrm>
            <a:off x="8951495" y="2181726"/>
            <a:ext cx="2823411" cy="1938992"/>
          </a:xfrm>
          <a:prstGeom prst="rect">
            <a:avLst/>
          </a:prstGeom>
          <a:noFill/>
          <a:ln w="38100">
            <a:solidFill>
              <a:schemeClr val="bg1">
                <a:lumMod val="50000"/>
              </a:schemeClr>
            </a:solidFill>
            <a:prstDash val="lgDashDotDot"/>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kumimoji="0" lang="ro-RO" sz="20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Programul preşcolarilor şi serviciile oferite sunt flexibile, putând fi adaptate permanent nevoilor şi solicitărilor beneficiarilor. </a:t>
            </a:r>
            <a:endParaRPr kumimoji="0" lang="ro-RO" sz="2000" b="0" i="0" u="none" strike="noStrike" cap="none" normalizeH="0" baseline="0" dirty="0" smtClean="0">
              <a:ln>
                <a:noFill/>
              </a:ln>
              <a:solidFill>
                <a:srgbClr val="0070C0"/>
              </a:solidFill>
              <a:effectLst/>
              <a:latin typeface="Cambria Math" pitchFamily="18" charset="0"/>
              <a:ea typeface="Cambria Math"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ubstituent imagine 5" descr="Picture12.jpg"/>
          <p:cNvPicPr>
            <a:picLocks noGrp="1" noChangeAspect="1"/>
          </p:cNvPicPr>
          <p:nvPr>
            <p:ph type="pic" sz="quarter" idx="19"/>
          </p:nvPr>
        </p:nvPicPr>
        <p:blipFill>
          <a:blip r:embed="rId2"/>
          <a:srcRect l="19556" r="19556"/>
          <a:stretch>
            <a:fillRect/>
          </a:stretch>
        </p:blipFill>
        <p:spPr>
          <a:prstGeom prst="rect">
            <a:avLst/>
          </a:prstGeom>
          <a:ln w="190500" cap="sq">
            <a:solidFill>
              <a:schemeClr val="accent2">
                <a:lumMod val="40000"/>
                <a:lumOff val="6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Substituent imagine 6" descr="PictureAlin 059.jpg"/>
          <p:cNvPicPr>
            <a:picLocks noGrp="1" noChangeAspect="1"/>
          </p:cNvPicPr>
          <p:nvPr>
            <p:ph type="pic" sz="quarter" idx="18"/>
          </p:nvPr>
        </p:nvPicPr>
        <p:blipFill>
          <a:blip r:embed="rId3" cstate="print"/>
          <a:srcRect l="19490" r="19490"/>
          <a:stretch>
            <a:fillRect/>
          </a:stretch>
        </p:blipFill>
        <p:spPr>
          <a:prstGeom prst="rect">
            <a:avLst/>
          </a:prstGeom>
          <a:ln w="190500" cap="sq">
            <a:solidFill>
              <a:schemeClr val="accent2">
                <a:lumMod val="40000"/>
                <a:lumOff val="6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Substituent imagine 7" descr="SANY0136.JPG"/>
          <p:cNvPicPr>
            <a:picLocks noGrp="1" noChangeAspect="1"/>
          </p:cNvPicPr>
          <p:nvPr>
            <p:ph type="pic" sz="quarter" idx="20"/>
          </p:nvPr>
        </p:nvPicPr>
        <p:blipFill>
          <a:blip r:embed="rId4" cstate="print"/>
          <a:srcRect l="19490" r="19490"/>
          <a:stretch>
            <a:fillRect/>
          </a:stretch>
        </p:blipFill>
        <p:spPr>
          <a:prstGeom prst="rect">
            <a:avLst/>
          </a:prstGeom>
          <a:ln w="190500" cap="sq">
            <a:solidFill>
              <a:schemeClr val="accent2">
                <a:lumMod val="40000"/>
                <a:lumOff val="6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ubstituent imagine 8" descr="Copy of 1394367_441708029274225_428081366_n.jpg"/>
          <p:cNvPicPr>
            <a:picLocks noGrp="1" noChangeAspect="1"/>
          </p:cNvPicPr>
          <p:nvPr>
            <p:ph type="pic" sz="quarter" idx="18"/>
          </p:nvPr>
        </p:nvPicPr>
        <p:blipFill>
          <a:blip r:embed="rId2"/>
          <a:srcRect t="3846" b="3846"/>
          <a:stretch>
            <a:fillRect/>
          </a:stretch>
        </p:blipFill>
        <p:spPr>
          <a:xfrm>
            <a:off x="8390488" y="998912"/>
            <a:ext cx="2971801" cy="3657600"/>
          </a:xfrm>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Substituent imagine 9" descr="SSA40367.JPG"/>
          <p:cNvPicPr>
            <a:picLocks noGrp="1" noChangeAspect="1"/>
          </p:cNvPicPr>
          <p:nvPr>
            <p:ph type="pic" sz="quarter" idx="20"/>
          </p:nvPr>
        </p:nvPicPr>
        <p:blipFill>
          <a:blip r:embed="rId3" cstate="print"/>
          <a:srcRect l="19531" r="19531"/>
          <a:stretch>
            <a:fillRect/>
          </a:stretch>
        </p:blipFill>
        <p:spPr>
          <a:xfrm>
            <a:off x="4601427" y="531453"/>
            <a:ext cx="2971801" cy="3657600"/>
          </a:xfrm>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Substituent imagine 11" descr="Copy of 1379505_441710039274024_1148948579_n.jpg"/>
          <p:cNvPicPr>
            <a:picLocks noGrp="1" noChangeAspect="1"/>
          </p:cNvPicPr>
          <p:nvPr>
            <p:ph type="pic" sz="quarter" idx="19"/>
          </p:nvPr>
        </p:nvPicPr>
        <p:blipFill>
          <a:blip r:embed="rId4"/>
          <a:srcRect l="19531" r="1953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reptunghi 6"/>
          <p:cNvSpPr/>
          <p:nvPr/>
        </p:nvSpPr>
        <p:spPr>
          <a:xfrm>
            <a:off x="1564254" y="1108887"/>
            <a:ext cx="9197788" cy="461665"/>
          </a:xfrm>
          <a:prstGeom prst="rect">
            <a:avLst/>
          </a:prstGeom>
        </p:spPr>
        <p:txBody>
          <a:bodyPr wrap="square">
            <a:spAutoFit/>
          </a:bodyPr>
          <a:lstStyle/>
          <a:p>
            <a:pPr algn="ctr"/>
            <a:r>
              <a:rPr lang="ro-RO" sz="2400" b="1" i="1" dirty="0" smtClean="0">
                <a:solidFill>
                  <a:schemeClr val="bg2">
                    <a:lumMod val="50000"/>
                  </a:schemeClr>
                </a:solidFill>
                <a:effectLst>
                  <a:outerShdw blurRad="38100" dist="38100" dir="2700000" algn="tl">
                    <a:srgbClr val="000000">
                      <a:alpha val="43137"/>
                    </a:srgbClr>
                  </a:outerShdw>
                </a:effectLst>
                <a:latin typeface="Cambria Math" pitchFamily="18" charset="0"/>
                <a:ea typeface="Cambria Math" pitchFamily="18" charset="0"/>
              </a:rPr>
              <a:t>4. GESTIONAREA SPAȚIILOR ȘI DĂTORILOR</a:t>
            </a:r>
            <a:endParaRPr lang="ro-RO" sz="2400" b="1" i="1" dirty="0">
              <a:effectLst>
                <a:outerShdw blurRad="38100" dist="38100" dir="2700000" algn="tl">
                  <a:srgbClr val="000000">
                    <a:alpha val="43137"/>
                  </a:srgbClr>
                </a:outerShdw>
              </a:effectLst>
            </a:endParaRPr>
          </a:p>
        </p:txBody>
      </p:sp>
      <p:sp>
        <p:nvSpPr>
          <p:cNvPr id="10" name="Rectangle 1"/>
          <p:cNvSpPr>
            <a:spLocks noGrp="1" noChangeArrowheads="1"/>
          </p:cNvSpPr>
          <p:nvPr>
            <p:ph type="body" sz="half" idx="4294967295"/>
          </p:nvPr>
        </p:nvSpPr>
        <p:spPr bwMode="auto">
          <a:xfrm>
            <a:off x="649706" y="1684422"/>
            <a:ext cx="10892588"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None/>
              <a:tabLst/>
            </a:pPr>
            <a:r>
              <a:rPr lang="ro-RO" sz="1600" dirty="0" smtClean="0">
                <a:solidFill>
                  <a:srgbClr val="0070C0"/>
                </a:solidFill>
                <a:latin typeface="Cambria Math" pitchFamily="18" charset="0"/>
                <a:ea typeface="Cambria Math" pitchFamily="18" charset="0"/>
                <a:cs typeface="Times New Roman" pitchFamily="18" charset="0"/>
              </a:rPr>
              <a:t>	</a:t>
            </a: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Spaţiul din grădiniţă este amenajat în funcţie de specificul</a:t>
            </a:r>
            <a:r>
              <a:rPr kumimoji="0" lang="en-US"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 </a:t>
            </a: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activităţilor desfăşurate şi de particularităţile de vârstă ale copiilor (</a:t>
            </a:r>
            <a:r>
              <a:rPr kumimoji="0" lang="ro-RO" sz="1600" b="0" i="0" u="none" strike="noStrike" cap="none" normalizeH="0" baseline="0" dirty="0" err="1" smtClean="0">
                <a:ln>
                  <a:noFill/>
                </a:ln>
                <a:solidFill>
                  <a:srgbClr val="0070C0"/>
                </a:solidFill>
                <a:effectLst/>
                <a:latin typeface="Cambria Math" pitchFamily="18" charset="0"/>
                <a:ea typeface="Cambria Math" pitchFamily="18" charset="0"/>
                <a:cs typeface="Times New Roman" pitchFamily="18" charset="0"/>
              </a:rPr>
              <a:t>antepreșcolari</a:t>
            </a: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 2/3 ani și preșcolari 3/6 ani). Fiecare cadru didactic este răspunzător de sala de grupă şi de</a:t>
            </a:r>
            <a:r>
              <a:rPr kumimoji="0" lang="en-US"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 </a:t>
            </a: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dotarea acesteia.</a:t>
            </a:r>
            <a:endParaRPr kumimoji="0" lang="ro-RO" sz="1600" b="0" i="0" u="none" strike="noStrike" cap="none" normalizeH="0" baseline="0" dirty="0" smtClean="0">
              <a:ln>
                <a:noFill/>
              </a:ln>
              <a:solidFill>
                <a:srgbClr val="0070C0"/>
              </a:solidFill>
              <a:effectLst/>
              <a:latin typeface="Cambria Math" pitchFamily="18" charset="0"/>
              <a:ea typeface="Cambria Math" pitchFamily="18" charset="0"/>
            </a:endParaRPr>
          </a:p>
          <a:p>
            <a:pPr marL="0" marR="0" lvl="0" indent="0" algn="just" defTabSz="914400" rtl="0" eaLnBrk="0" fontAlgn="base" latinLnBrk="0" hangingPunct="0">
              <a:lnSpc>
                <a:spcPct val="100000"/>
              </a:lnSpc>
              <a:spcBef>
                <a:spcPct val="0"/>
              </a:spcBef>
              <a:spcAft>
                <a:spcPct val="0"/>
              </a:spcAft>
              <a:buClrTx/>
              <a:buSzTx/>
              <a:buNone/>
              <a:tabLst/>
            </a:pPr>
            <a:r>
              <a:rPr lang="ro-RO" sz="1600" dirty="0" smtClean="0">
                <a:solidFill>
                  <a:srgbClr val="0070C0"/>
                </a:solidFill>
                <a:latin typeface="Cambria Math" pitchFamily="18" charset="0"/>
                <a:ea typeface="Cambria Math" pitchFamily="18" charset="0"/>
                <a:cs typeface="Times New Roman" pitchFamily="18" charset="0"/>
              </a:rPr>
              <a:t>	</a:t>
            </a: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Spaţiul în care copii îşi desfăşoară activitatea este un spaţiu curat, confortabil, estetic şi flexibil, adecvat sarcinilor copiilor, interactiv.</a:t>
            </a:r>
          </a:p>
          <a:p>
            <a:pPr marL="0" marR="0" lvl="0" indent="0" algn="just" defTabSz="914400" rtl="0" eaLnBrk="0" fontAlgn="base" latinLnBrk="0" hangingPunct="0">
              <a:lnSpc>
                <a:spcPct val="100000"/>
              </a:lnSpc>
              <a:spcBef>
                <a:spcPct val="0"/>
              </a:spcBef>
              <a:spcAft>
                <a:spcPct val="0"/>
              </a:spcAft>
              <a:buClrTx/>
              <a:buSzTx/>
              <a:buFontTx/>
              <a:buChar char="•"/>
              <a:tabLst/>
            </a:pPr>
            <a:endParaRPr lang="ro-RO" dirty="0" smtClean="0">
              <a:solidFill>
                <a:srgbClr val="0070C0"/>
              </a:solidFill>
              <a:latin typeface="Cambria Math" pitchFamily="18" charset="0"/>
              <a:ea typeface="Cambria Math"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ro-RO"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None/>
              <a:tabLst/>
            </a:pPr>
            <a:endParaRPr lang="ro-RO" dirty="0" smtClean="0">
              <a:solidFill>
                <a:srgbClr val="0070C0"/>
              </a:solidFill>
              <a:latin typeface="Cambria Math" pitchFamily="18" charset="0"/>
              <a:ea typeface="Cambria Math"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ro-RO"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endParaRPr lang="ro-RO" dirty="0" smtClean="0">
              <a:solidFill>
                <a:srgbClr val="0070C0"/>
              </a:solidFill>
              <a:latin typeface="Cambria Math" pitchFamily="18" charset="0"/>
              <a:ea typeface="Cambria Math"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ro-RO" b="0" i="0" u="none" strike="noStrike" cap="none" normalizeH="0" baseline="0" dirty="0" smtClean="0">
              <a:ln>
                <a:noFill/>
              </a:ln>
              <a:solidFill>
                <a:srgbClr val="0070C0"/>
              </a:solidFill>
              <a:effectLst/>
              <a:latin typeface="Cambria Math" pitchFamily="18" charset="0"/>
              <a:ea typeface="Cambria Math" pitchFamily="18" charset="0"/>
            </a:endParaRPr>
          </a:p>
        </p:txBody>
      </p:sp>
      <p:sp>
        <p:nvSpPr>
          <p:cNvPr id="11" name="Rectangle 1"/>
          <p:cNvSpPr>
            <a:spLocks noChangeArrowheads="1"/>
          </p:cNvSpPr>
          <p:nvPr/>
        </p:nvSpPr>
        <p:spPr bwMode="auto">
          <a:xfrm>
            <a:off x="3978441" y="3064041"/>
            <a:ext cx="4235118"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n-US" sz="1600" b="1"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INFORMAŢII PRIVIND SPAŢIILE ŞCOLARE </a:t>
            </a:r>
            <a:endParaRPr kumimoji="0" lang="en-US" sz="1600" b="0" i="0" u="none" strike="noStrike" cap="none" normalizeH="0" baseline="0" dirty="0" smtClean="0">
              <a:ln>
                <a:noFill/>
              </a:ln>
              <a:solidFill>
                <a:srgbClr val="0070C0"/>
              </a:solidFill>
              <a:effectLst/>
              <a:latin typeface="Cambria Math" pitchFamily="18" charset="0"/>
              <a:ea typeface="Cambria Math" pitchFamily="18" charset="0"/>
            </a:endParaRPr>
          </a:p>
        </p:txBody>
      </p:sp>
      <p:graphicFrame>
        <p:nvGraphicFramePr>
          <p:cNvPr id="12" name="Tabel 11"/>
          <p:cNvGraphicFramePr>
            <a:graphicFrameLocks noGrp="1"/>
          </p:cNvGraphicFramePr>
          <p:nvPr/>
        </p:nvGraphicFramePr>
        <p:xfrm>
          <a:off x="930441" y="3630911"/>
          <a:ext cx="10507581" cy="1892808"/>
        </p:xfrm>
        <a:graphic>
          <a:graphicData uri="http://schemas.openxmlformats.org/drawingml/2006/table">
            <a:tbl>
              <a:tblPr>
                <a:tableStyleId>{69C7853C-536D-4A76-A0AE-DD22124D55A5}</a:tableStyleId>
              </a:tblPr>
              <a:tblGrid>
                <a:gridCol w="1031527"/>
                <a:gridCol w="5043108"/>
                <a:gridCol w="2347471"/>
                <a:gridCol w="2085475"/>
              </a:tblGrid>
              <a:tr h="0">
                <a:tc>
                  <a:txBody>
                    <a:bodyPr/>
                    <a:lstStyle/>
                    <a:p>
                      <a:pPr algn="ctr">
                        <a:lnSpc>
                          <a:spcPct val="115000"/>
                        </a:lnSpc>
                        <a:spcAft>
                          <a:spcPts val="0"/>
                        </a:spcAft>
                      </a:pPr>
                      <a:r>
                        <a:rPr lang="en-US" sz="1800" dirty="0">
                          <a:solidFill>
                            <a:srgbClr val="0070C0"/>
                          </a:solidFill>
                          <a:latin typeface="Cambria Math" pitchFamily="18" charset="0"/>
                          <a:ea typeface="Cambria Math" pitchFamily="18" charset="0"/>
                        </a:rPr>
                        <a:t>Nr.</a:t>
                      </a:r>
                      <a:endParaRPr lang="ro-RO" sz="1800" dirty="0">
                        <a:solidFill>
                          <a:srgbClr val="0070C0"/>
                        </a:solidFill>
                        <a:latin typeface="Cambria Math" pitchFamily="18" charset="0"/>
                        <a:ea typeface="Cambria Math" pitchFamily="18" charset="0"/>
                      </a:endParaRPr>
                    </a:p>
                    <a:p>
                      <a:pPr algn="ctr">
                        <a:lnSpc>
                          <a:spcPct val="115000"/>
                        </a:lnSpc>
                        <a:spcAft>
                          <a:spcPts val="0"/>
                        </a:spcAft>
                      </a:pPr>
                      <a:r>
                        <a:rPr lang="en-US" sz="1800" dirty="0">
                          <a:solidFill>
                            <a:srgbClr val="0070C0"/>
                          </a:solidFill>
                          <a:latin typeface="Cambria Math" pitchFamily="18" charset="0"/>
                          <a:ea typeface="Cambria Math" pitchFamily="18" charset="0"/>
                        </a:rPr>
                        <a:t>crt.</a:t>
                      </a:r>
                      <a:endParaRPr lang="ro-RO" sz="1800" dirty="0">
                        <a:solidFill>
                          <a:srgbClr val="0070C0"/>
                        </a:solidFill>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n-US" sz="1800" dirty="0">
                          <a:solidFill>
                            <a:srgbClr val="0070C0"/>
                          </a:solidFill>
                          <a:latin typeface="Cambria Math" pitchFamily="18" charset="0"/>
                          <a:ea typeface="Cambria Math" pitchFamily="18" charset="0"/>
                        </a:rPr>
                        <a:t>Tipul de </a:t>
                      </a:r>
                      <a:r>
                        <a:rPr lang="en-US" sz="1800" dirty="0" err="1">
                          <a:solidFill>
                            <a:srgbClr val="0070C0"/>
                          </a:solidFill>
                          <a:latin typeface="Cambria Math" pitchFamily="18" charset="0"/>
                          <a:ea typeface="Cambria Math" pitchFamily="18" charset="0"/>
                        </a:rPr>
                        <a:t>spaţiu</a:t>
                      </a:r>
                      <a:endParaRPr lang="ro-RO" sz="1800" dirty="0">
                        <a:solidFill>
                          <a:srgbClr val="0070C0"/>
                        </a:solidFill>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n-US" sz="1800">
                          <a:solidFill>
                            <a:srgbClr val="0070C0"/>
                          </a:solidFill>
                          <a:latin typeface="Cambria Math" pitchFamily="18" charset="0"/>
                          <a:ea typeface="Cambria Math" pitchFamily="18" charset="0"/>
                        </a:rPr>
                        <a:t>Număr</a:t>
                      </a:r>
                      <a:endParaRPr lang="ro-RO" sz="1800">
                        <a:solidFill>
                          <a:srgbClr val="0070C0"/>
                        </a:solidFill>
                        <a:latin typeface="Cambria Math" pitchFamily="18" charset="0"/>
                        <a:ea typeface="Cambria Math" pitchFamily="18" charset="0"/>
                      </a:endParaRPr>
                    </a:p>
                    <a:p>
                      <a:pPr algn="ctr">
                        <a:lnSpc>
                          <a:spcPct val="115000"/>
                        </a:lnSpc>
                        <a:spcAft>
                          <a:spcPts val="0"/>
                        </a:spcAft>
                      </a:pPr>
                      <a:r>
                        <a:rPr lang="en-US" sz="1800">
                          <a:solidFill>
                            <a:srgbClr val="0070C0"/>
                          </a:solidFill>
                          <a:latin typeface="Cambria Math" pitchFamily="18" charset="0"/>
                          <a:ea typeface="Cambria Math" pitchFamily="18" charset="0"/>
                        </a:rPr>
                        <a:t>spaţii</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n-US" sz="1800">
                          <a:solidFill>
                            <a:srgbClr val="0070C0"/>
                          </a:solidFill>
                          <a:latin typeface="Cambria Math" pitchFamily="18" charset="0"/>
                          <a:ea typeface="Cambria Math" pitchFamily="18" charset="0"/>
                        </a:rPr>
                        <a:t>Suprafaţă (mp)</a:t>
                      </a:r>
                      <a:endParaRPr lang="ro-RO" sz="1800">
                        <a:solidFill>
                          <a:srgbClr val="0070C0"/>
                        </a:solidFill>
                        <a:latin typeface="Cambria Math" pitchFamily="18" charset="0"/>
                        <a:ea typeface="Cambria Math" pitchFamily="18" charset="0"/>
                        <a:cs typeface="Times New Roman"/>
                      </a:endParaRPr>
                    </a:p>
                  </a:txBody>
                  <a:tcPr marL="68580" marR="68580" marT="0" marB="0"/>
                </a:tc>
              </a:tr>
              <a:tr h="0">
                <a:tc>
                  <a:txBody>
                    <a:bodyPr/>
                    <a:lstStyle/>
                    <a:p>
                      <a:pPr algn="ctr">
                        <a:lnSpc>
                          <a:spcPct val="115000"/>
                        </a:lnSpc>
                        <a:spcAft>
                          <a:spcPts val="0"/>
                        </a:spcAft>
                      </a:pPr>
                      <a:r>
                        <a:rPr lang="en-US" sz="1800">
                          <a:solidFill>
                            <a:srgbClr val="0070C0"/>
                          </a:solidFill>
                          <a:latin typeface="Cambria Math" pitchFamily="18" charset="0"/>
                          <a:ea typeface="Cambria Math" pitchFamily="18" charset="0"/>
                        </a:rPr>
                        <a:t>1.</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dirty="0" err="1">
                          <a:solidFill>
                            <a:srgbClr val="0070C0"/>
                          </a:solidFill>
                          <a:latin typeface="Cambria Math" pitchFamily="18" charset="0"/>
                          <a:ea typeface="Cambria Math" pitchFamily="18" charset="0"/>
                        </a:rPr>
                        <a:t>Săli</a:t>
                      </a:r>
                      <a:r>
                        <a:rPr lang="en-US" sz="1800" dirty="0">
                          <a:solidFill>
                            <a:srgbClr val="0070C0"/>
                          </a:solidFill>
                          <a:latin typeface="Cambria Math" pitchFamily="18" charset="0"/>
                          <a:ea typeface="Cambria Math" pitchFamily="18" charset="0"/>
                        </a:rPr>
                        <a:t> de clasă /grupă – </a:t>
                      </a:r>
                      <a:r>
                        <a:rPr lang="en-US" sz="1800" dirty="0" err="1">
                          <a:solidFill>
                            <a:srgbClr val="0070C0"/>
                          </a:solidFill>
                          <a:latin typeface="Cambria Math" pitchFamily="18" charset="0"/>
                          <a:ea typeface="Cambria Math" pitchFamily="18" charset="0"/>
                        </a:rPr>
                        <a:t>pr.prelungit</a:t>
                      </a:r>
                      <a:r>
                        <a:rPr lang="en-US" sz="1800" dirty="0">
                          <a:solidFill>
                            <a:srgbClr val="0070C0"/>
                          </a:solidFill>
                          <a:latin typeface="Cambria Math" pitchFamily="18" charset="0"/>
                          <a:ea typeface="Cambria Math" pitchFamily="18" charset="0"/>
                        </a:rPr>
                        <a:t> / pr. normal</a:t>
                      </a:r>
                      <a:endParaRPr lang="ro-RO" sz="1800" dirty="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a:solidFill>
                            <a:srgbClr val="0070C0"/>
                          </a:solidFill>
                          <a:latin typeface="Cambria Math" pitchFamily="18" charset="0"/>
                          <a:ea typeface="Cambria Math" pitchFamily="18" charset="0"/>
                        </a:rPr>
                        <a:t>14 (9 p.p. - 5 p. n.)</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dirty="0">
                          <a:solidFill>
                            <a:srgbClr val="0070C0"/>
                          </a:solidFill>
                          <a:latin typeface="Cambria Math" pitchFamily="18" charset="0"/>
                          <a:ea typeface="Cambria Math" pitchFamily="18" charset="0"/>
                        </a:rPr>
                        <a:t>180 + 648 </a:t>
                      </a:r>
                      <a:r>
                        <a:rPr lang="en-US" sz="1800" dirty="0" smtClean="0">
                          <a:solidFill>
                            <a:srgbClr val="0070C0"/>
                          </a:solidFill>
                          <a:latin typeface="Cambria Math" pitchFamily="18" charset="0"/>
                          <a:ea typeface="Cambria Math" pitchFamily="18" charset="0"/>
                        </a:rPr>
                        <a:t>=828</a:t>
                      </a:r>
                      <a:endParaRPr lang="ro-RO" sz="1800" dirty="0">
                        <a:solidFill>
                          <a:srgbClr val="0070C0"/>
                        </a:solidFill>
                        <a:latin typeface="Cambria Math" pitchFamily="18" charset="0"/>
                        <a:ea typeface="Cambria Math" pitchFamily="18" charset="0"/>
                        <a:cs typeface="Times New Roman"/>
                      </a:endParaRPr>
                    </a:p>
                  </a:txBody>
                  <a:tcPr marL="68580" marR="68580" marT="0" marB="0"/>
                </a:tc>
              </a:tr>
              <a:tr h="0">
                <a:tc>
                  <a:txBody>
                    <a:bodyPr/>
                    <a:lstStyle/>
                    <a:p>
                      <a:pPr algn="ctr">
                        <a:lnSpc>
                          <a:spcPct val="115000"/>
                        </a:lnSpc>
                        <a:spcAft>
                          <a:spcPts val="0"/>
                        </a:spcAft>
                      </a:pPr>
                      <a:r>
                        <a:rPr lang="en-US" sz="1800">
                          <a:solidFill>
                            <a:srgbClr val="0070C0"/>
                          </a:solidFill>
                          <a:latin typeface="Cambria Math" pitchFamily="18" charset="0"/>
                          <a:ea typeface="Cambria Math" pitchFamily="18" charset="0"/>
                        </a:rPr>
                        <a:t>2.</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a:solidFill>
                            <a:srgbClr val="0070C0"/>
                          </a:solidFill>
                          <a:latin typeface="Cambria Math" pitchFamily="18" charset="0"/>
                          <a:ea typeface="Cambria Math" pitchFamily="18" charset="0"/>
                        </a:rPr>
                        <a:t>Cabinet de consiliere și  logopedie </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dirty="0">
                          <a:solidFill>
                            <a:srgbClr val="0070C0"/>
                          </a:solidFill>
                          <a:latin typeface="Cambria Math" pitchFamily="18" charset="0"/>
                          <a:ea typeface="Cambria Math" pitchFamily="18" charset="0"/>
                        </a:rPr>
                        <a:t>1</a:t>
                      </a:r>
                      <a:endParaRPr lang="ro-RO" sz="1800" dirty="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a:solidFill>
                            <a:srgbClr val="0070C0"/>
                          </a:solidFill>
                          <a:latin typeface="Cambria Math" pitchFamily="18" charset="0"/>
                          <a:ea typeface="Cambria Math" pitchFamily="18" charset="0"/>
                        </a:rPr>
                        <a:t>36</a:t>
                      </a:r>
                      <a:endParaRPr lang="ro-RO" sz="1800">
                        <a:solidFill>
                          <a:srgbClr val="0070C0"/>
                        </a:solidFill>
                        <a:latin typeface="Cambria Math" pitchFamily="18" charset="0"/>
                        <a:ea typeface="Cambria Math" pitchFamily="18" charset="0"/>
                        <a:cs typeface="Times New Roman"/>
                      </a:endParaRPr>
                    </a:p>
                  </a:txBody>
                  <a:tcPr marL="68580" marR="68580" marT="0" marB="0"/>
                </a:tc>
              </a:tr>
              <a:tr h="0">
                <a:tc>
                  <a:txBody>
                    <a:bodyPr/>
                    <a:lstStyle/>
                    <a:p>
                      <a:pPr algn="ctr">
                        <a:lnSpc>
                          <a:spcPct val="115000"/>
                        </a:lnSpc>
                        <a:spcAft>
                          <a:spcPts val="0"/>
                        </a:spcAft>
                      </a:pPr>
                      <a:r>
                        <a:rPr lang="en-US" sz="1800">
                          <a:solidFill>
                            <a:srgbClr val="0070C0"/>
                          </a:solidFill>
                          <a:latin typeface="Cambria Math" pitchFamily="18" charset="0"/>
                          <a:ea typeface="Cambria Math" pitchFamily="18" charset="0"/>
                        </a:rPr>
                        <a:t>3. </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a:solidFill>
                            <a:srgbClr val="0070C0"/>
                          </a:solidFill>
                          <a:latin typeface="Cambria Math" pitchFamily="18" charset="0"/>
                          <a:ea typeface="Cambria Math" pitchFamily="18" charset="0"/>
                        </a:rPr>
                        <a:t>Spaţii de joacă </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dirty="0">
                          <a:solidFill>
                            <a:srgbClr val="0070C0"/>
                          </a:solidFill>
                          <a:latin typeface="Cambria Math" pitchFamily="18" charset="0"/>
                          <a:ea typeface="Cambria Math" pitchFamily="18" charset="0"/>
                        </a:rPr>
                        <a:t>Curtea grădiniţei</a:t>
                      </a:r>
                      <a:endParaRPr lang="ro-RO" sz="1800" dirty="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dirty="0">
                          <a:solidFill>
                            <a:srgbClr val="0070C0"/>
                          </a:solidFill>
                          <a:latin typeface="Cambria Math" pitchFamily="18" charset="0"/>
                          <a:ea typeface="Cambria Math" pitchFamily="18" charset="0"/>
                        </a:rPr>
                        <a:t>290 + </a:t>
                      </a:r>
                      <a:r>
                        <a:rPr lang="en-US" sz="1800" dirty="0" smtClean="0">
                          <a:solidFill>
                            <a:srgbClr val="0070C0"/>
                          </a:solidFill>
                          <a:latin typeface="Cambria Math" pitchFamily="18" charset="0"/>
                          <a:ea typeface="Cambria Math" pitchFamily="18" charset="0"/>
                        </a:rPr>
                        <a:t>1300</a:t>
                      </a:r>
                      <a:r>
                        <a:rPr lang="ro-RO" sz="1800" baseline="0" dirty="0" smtClean="0">
                          <a:solidFill>
                            <a:srgbClr val="0070C0"/>
                          </a:solidFill>
                          <a:latin typeface="Cambria Math" pitchFamily="18" charset="0"/>
                          <a:ea typeface="Cambria Math" pitchFamily="18" charset="0"/>
                        </a:rPr>
                        <a:t> </a:t>
                      </a:r>
                      <a:r>
                        <a:rPr lang="ro-RO" sz="1800" dirty="0" smtClean="0">
                          <a:solidFill>
                            <a:srgbClr val="0070C0"/>
                          </a:solidFill>
                          <a:latin typeface="Cambria Math" pitchFamily="18" charset="0"/>
                          <a:ea typeface="Cambria Math" pitchFamily="18" charset="0"/>
                        </a:rPr>
                        <a:t>=</a:t>
                      </a:r>
                      <a:r>
                        <a:rPr lang="en-US" sz="1800" dirty="0" smtClean="0">
                          <a:solidFill>
                            <a:srgbClr val="0070C0"/>
                          </a:solidFill>
                          <a:latin typeface="Cambria Math" pitchFamily="18" charset="0"/>
                          <a:ea typeface="Cambria Math" pitchFamily="18" charset="0"/>
                        </a:rPr>
                        <a:t>1590</a:t>
                      </a:r>
                      <a:endParaRPr lang="ro-RO" sz="1800" dirty="0">
                        <a:solidFill>
                          <a:srgbClr val="0070C0"/>
                        </a:solidFill>
                        <a:latin typeface="Cambria Math" pitchFamily="18" charset="0"/>
                        <a:ea typeface="Cambria Math" pitchFamily="18" charset="0"/>
                        <a:cs typeface="Times New Roman"/>
                      </a:endParaRPr>
                    </a:p>
                  </a:txBody>
                  <a:tcPr marL="68580" marR="68580" marT="0" marB="0"/>
                </a:tc>
              </a:tr>
              <a:tr h="0">
                <a:tc>
                  <a:txBody>
                    <a:bodyPr/>
                    <a:lstStyle/>
                    <a:p>
                      <a:pPr algn="ctr">
                        <a:lnSpc>
                          <a:spcPct val="115000"/>
                        </a:lnSpc>
                        <a:spcAft>
                          <a:spcPts val="0"/>
                        </a:spcAft>
                      </a:pPr>
                      <a:r>
                        <a:rPr lang="en-US" sz="1800" dirty="0">
                          <a:solidFill>
                            <a:srgbClr val="0070C0"/>
                          </a:solidFill>
                          <a:latin typeface="Cambria Math" pitchFamily="18" charset="0"/>
                          <a:ea typeface="Cambria Math" pitchFamily="18" charset="0"/>
                        </a:rPr>
                        <a:t>4.</a:t>
                      </a:r>
                      <a:endParaRPr lang="ro-RO" sz="1800" dirty="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dirty="0">
                          <a:solidFill>
                            <a:srgbClr val="0070C0"/>
                          </a:solidFill>
                          <a:latin typeface="Cambria Math" pitchFamily="18" charset="0"/>
                          <a:ea typeface="Cambria Math" pitchFamily="18" charset="0"/>
                        </a:rPr>
                        <a:t>Alte </a:t>
                      </a:r>
                      <a:r>
                        <a:rPr lang="en-US" sz="1800" dirty="0" err="1">
                          <a:solidFill>
                            <a:srgbClr val="0070C0"/>
                          </a:solidFill>
                          <a:latin typeface="Cambria Math" pitchFamily="18" charset="0"/>
                          <a:ea typeface="Cambria Math" pitchFamily="18" charset="0"/>
                        </a:rPr>
                        <a:t>spații</a:t>
                      </a:r>
                      <a:r>
                        <a:rPr lang="en-US" sz="1800" dirty="0">
                          <a:solidFill>
                            <a:srgbClr val="0070C0"/>
                          </a:solidFill>
                          <a:latin typeface="Cambria Math" pitchFamily="18" charset="0"/>
                          <a:ea typeface="Cambria Math" pitchFamily="18" charset="0"/>
                        </a:rPr>
                        <a:t> – cabinet </a:t>
                      </a:r>
                      <a:r>
                        <a:rPr lang="en-US" sz="1800" dirty="0" err="1">
                          <a:solidFill>
                            <a:srgbClr val="0070C0"/>
                          </a:solidFill>
                          <a:latin typeface="Cambria Math" pitchFamily="18" charset="0"/>
                          <a:ea typeface="Cambria Math" pitchFamily="18" charset="0"/>
                        </a:rPr>
                        <a:t>metodic</a:t>
                      </a:r>
                      <a:r>
                        <a:rPr lang="en-US" sz="1800" dirty="0">
                          <a:solidFill>
                            <a:srgbClr val="0070C0"/>
                          </a:solidFill>
                          <a:latin typeface="Cambria Math" pitchFamily="18" charset="0"/>
                          <a:ea typeface="Cambria Math" pitchFamily="18" charset="0"/>
                        </a:rPr>
                        <a:t> / CRED</a:t>
                      </a:r>
                      <a:endParaRPr lang="ro-RO" sz="1800" dirty="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dirty="0">
                          <a:solidFill>
                            <a:srgbClr val="0070C0"/>
                          </a:solidFill>
                          <a:latin typeface="Cambria Math" pitchFamily="18" charset="0"/>
                          <a:ea typeface="Cambria Math" pitchFamily="18" charset="0"/>
                        </a:rPr>
                        <a:t>1</a:t>
                      </a:r>
                      <a:endParaRPr lang="ro-RO" sz="1800" dirty="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dirty="0">
                          <a:solidFill>
                            <a:srgbClr val="0070C0"/>
                          </a:solidFill>
                          <a:latin typeface="Cambria Math" pitchFamily="18" charset="0"/>
                          <a:ea typeface="Cambria Math" pitchFamily="18" charset="0"/>
                        </a:rPr>
                        <a:t>24</a:t>
                      </a:r>
                      <a:endParaRPr lang="ro-RO" sz="1800" dirty="0">
                        <a:solidFill>
                          <a:srgbClr val="0070C0"/>
                        </a:solidFill>
                        <a:latin typeface="Cambria Math" pitchFamily="18" charset="0"/>
                        <a:ea typeface="Cambria Math" pitchFamily="18" charset="0"/>
                        <a:cs typeface="Times New Roman"/>
                      </a:endParaRPr>
                    </a:p>
                  </a:txBody>
                  <a:tcPr marL="68580" marR="68580" marT="0" marB="0"/>
                </a:tc>
              </a:tr>
            </a:tbl>
          </a:graphicData>
        </a:graphic>
      </p:graphicFrame>
    </p:spTree>
    <p:extLst>
      <p:ext uri="{BB962C8B-B14F-4D97-AF65-F5344CB8AC3E}">
        <p14:creationId xmlns="" xmlns:p14="http://schemas.microsoft.com/office/powerpoint/2010/main" val="401740395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el 9"/>
          <p:cNvGraphicFramePr>
            <a:graphicFrameLocks noGrp="1"/>
          </p:cNvGraphicFramePr>
          <p:nvPr/>
        </p:nvGraphicFramePr>
        <p:xfrm>
          <a:off x="465221" y="1847629"/>
          <a:ext cx="11165306" cy="4101084"/>
        </p:xfrm>
        <a:graphic>
          <a:graphicData uri="http://schemas.openxmlformats.org/drawingml/2006/table">
            <a:tbl>
              <a:tblPr>
                <a:tableStyleId>{35758FB7-9AC5-4552-8A53-C91805E547FA}</a:tableStyleId>
              </a:tblPr>
              <a:tblGrid>
                <a:gridCol w="1052956"/>
                <a:gridCol w="3735014"/>
                <a:gridCol w="2683242"/>
                <a:gridCol w="1847047"/>
                <a:gridCol w="1847047"/>
              </a:tblGrid>
              <a:tr h="0">
                <a:tc>
                  <a:txBody>
                    <a:bodyPr/>
                    <a:lstStyle/>
                    <a:p>
                      <a:pPr algn="ctr">
                        <a:lnSpc>
                          <a:spcPct val="115000"/>
                        </a:lnSpc>
                        <a:spcAft>
                          <a:spcPts val="0"/>
                        </a:spcAft>
                      </a:pPr>
                      <a:r>
                        <a:rPr lang="en-US" sz="1800" dirty="0">
                          <a:solidFill>
                            <a:srgbClr val="0070C0"/>
                          </a:solidFill>
                          <a:latin typeface="Cambria Math" pitchFamily="18" charset="0"/>
                          <a:ea typeface="Cambria Math" pitchFamily="18" charset="0"/>
                        </a:rPr>
                        <a:t>Nr.</a:t>
                      </a:r>
                      <a:endParaRPr lang="ro-RO" sz="1800" dirty="0">
                        <a:solidFill>
                          <a:srgbClr val="0070C0"/>
                        </a:solidFill>
                        <a:latin typeface="Cambria Math" pitchFamily="18" charset="0"/>
                        <a:ea typeface="Cambria Math" pitchFamily="18" charset="0"/>
                      </a:endParaRPr>
                    </a:p>
                    <a:p>
                      <a:pPr algn="ctr">
                        <a:lnSpc>
                          <a:spcPct val="115000"/>
                        </a:lnSpc>
                        <a:spcAft>
                          <a:spcPts val="0"/>
                        </a:spcAft>
                      </a:pPr>
                      <a:r>
                        <a:rPr lang="en-US" sz="1800" dirty="0">
                          <a:solidFill>
                            <a:srgbClr val="0070C0"/>
                          </a:solidFill>
                          <a:latin typeface="Cambria Math" pitchFamily="18" charset="0"/>
                          <a:ea typeface="Cambria Math" pitchFamily="18" charset="0"/>
                        </a:rPr>
                        <a:t>crt.</a:t>
                      </a:r>
                      <a:endParaRPr lang="ro-RO" sz="1800" dirty="0">
                        <a:solidFill>
                          <a:srgbClr val="0070C0"/>
                        </a:solidFill>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n-US" sz="1800" dirty="0">
                          <a:solidFill>
                            <a:srgbClr val="0070C0"/>
                          </a:solidFill>
                          <a:latin typeface="Cambria Math" pitchFamily="18" charset="0"/>
                          <a:ea typeface="Cambria Math" pitchFamily="18" charset="0"/>
                        </a:rPr>
                        <a:t>Tipul de </a:t>
                      </a:r>
                      <a:r>
                        <a:rPr lang="en-US" sz="1800" dirty="0" err="1">
                          <a:solidFill>
                            <a:srgbClr val="0070C0"/>
                          </a:solidFill>
                          <a:latin typeface="Cambria Math" pitchFamily="18" charset="0"/>
                          <a:ea typeface="Cambria Math" pitchFamily="18" charset="0"/>
                        </a:rPr>
                        <a:t>spaţiu</a:t>
                      </a:r>
                      <a:endParaRPr lang="ro-RO" sz="1800" dirty="0">
                        <a:solidFill>
                          <a:srgbClr val="0070C0"/>
                        </a:solidFill>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n-US" sz="1800">
                          <a:solidFill>
                            <a:srgbClr val="0070C0"/>
                          </a:solidFill>
                          <a:latin typeface="Cambria Math" pitchFamily="18" charset="0"/>
                          <a:ea typeface="Cambria Math" pitchFamily="18" charset="0"/>
                        </a:rPr>
                        <a:t>Tip şi număr document de deţinere a spaţiului</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n-US" sz="1800">
                          <a:solidFill>
                            <a:srgbClr val="0070C0"/>
                          </a:solidFill>
                          <a:latin typeface="Cambria Math" pitchFamily="18" charset="0"/>
                          <a:ea typeface="Cambria Math" pitchFamily="18" charset="0"/>
                        </a:rPr>
                        <a:t>Număr</a:t>
                      </a:r>
                      <a:endParaRPr lang="ro-RO" sz="1800">
                        <a:solidFill>
                          <a:srgbClr val="0070C0"/>
                        </a:solidFill>
                        <a:latin typeface="Cambria Math" pitchFamily="18" charset="0"/>
                        <a:ea typeface="Cambria Math" pitchFamily="18" charset="0"/>
                      </a:endParaRPr>
                    </a:p>
                    <a:p>
                      <a:pPr algn="ctr">
                        <a:lnSpc>
                          <a:spcPct val="115000"/>
                        </a:lnSpc>
                        <a:spcAft>
                          <a:spcPts val="0"/>
                        </a:spcAft>
                      </a:pPr>
                      <a:r>
                        <a:rPr lang="en-US" sz="1800">
                          <a:solidFill>
                            <a:srgbClr val="0070C0"/>
                          </a:solidFill>
                          <a:latin typeface="Cambria Math" pitchFamily="18" charset="0"/>
                          <a:ea typeface="Cambria Math" pitchFamily="18" charset="0"/>
                        </a:rPr>
                        <a:t>spaţii</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n-US" sz="1800" dirty="0" err="1">
                          <a:solidFill>
                            <a:srgbClr val="0070C0"/>
                          </a:solidFill>
                          <a:latin typeface="Cambria Math" pitchFamily="18" charset="0"/>
                          <a:ea typeface="Cambria Math" pitchFamily="18" charset="0"/>
                        </a:rPr>
                        <a:t>Suprafaţă</a:t>
                      </a:r>
                      <a:r>
                        <a:rPr lang="en-US" sz="1800" dirty="0">
                          <a:solidFill>
                            <a:srgbClr val="0070C0"/>
                          </a:solidFill>
                          <a:latin typeface="Cambria Math" pitchFamily="18" charset="0"/>
                          <a:ea typeface="Cambria Math" pitchFamily="18" charset="0"/>
                        </a:rPr>
                        <a:t> (mp)</a:t>
                      </a:r>
                      <a:endParaRPr lang="ro-RO" sz="1800" dirty="0">
                        <a:solidFill>
                          <a:srgbClr val="0070C0"/>
                        </a:solidFill>
                        <a:latin typeface="Cambria Math" pitchFamily="18" charset="0"/>
                        <a:ea typeface="Cambria Math" pitchFamily="18" charset="0"/>
                        <a:cs typeface="Times New Roman"/>
                      </a:endParaRPr>
                    </a:p>
                  </a:txBody>
                  <a:tcPr marL="68580" marR="68580" marT="0" marB="0"/>
                </a:tc>
              </a:tr>
              <a:tr h="0">
                <a:tc>
                  <a:txBody>
                    <a:bodyPr/>
                    <a:lstStyle/>
                    <a:p>
                      <a:pPr algn="ctr">
                        <a:lnSpc>
                          <a:spcPct val="115000"/>
                        </a:lnSpc>
                        <a:spcAft>
                          <a:spcPts val="0"/>
                        </a:spcAft>
                      </a:pPr>
                      <a:r>
                        <a:rPr lang="en-US" sz="1800">
                          <a:solidFill>
                            <a:srgbClr val="0070C0"/>
                          </a:solidFill>
                          <a:latin typeface="Cambria Math" pitchFamily="18" charset="0"/>
                          <a:ea typeface="Cambria Math" pitchFamily="18" charset="0"/>
                        </a:rPr>
                        <a:t>1.</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a:solidFill>
                            <a:srgbClr val="0070C0"/>
                          </a:solidFill>
                          <a:latin typeface="Cambria Math" pitchFamily="18" charset="0"/>
                          <a:ea typeface="Cambria Math" pitchFamily="18" charset="0"/>
                        </a:rPr>
                        <a:t>Bucătărie </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n-US" sz="1800">
                          <a:solidFill>
                            <a:srgbClr val="0070C0"/>
                          </a:solidFill>
                          <a:latin typeface="Cambria Math" pitchFamily="18" charset="0"/>
                          <a:ea typeface="Cambria Math" pitchFamily="18" charset="0"/>
                        </a:rPr>
                        <a:t>-</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a:solidFill>
                            <a:srgbClr val="0070C0"/>
                          </a:solidFill>
                          <a:latin typeface="Cambria Math" pitchFamily="18" charset="0"/>
                          <a:ea typeface="Cambria Math" pitchFamily="18" charset="0"/>
                        </a:rPr>
                        <a:t>1</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a:solidFill>
                            <a:srgbClr val="0070C0"/>
                          </a:solidFill>
                          <a:latin typeface="Cambria Math" pitchFamily="18" charset="0"/>
                          <a:ea typeface="Cambria Math" pitchFamily="18" charset="0"/>
                        </a:rPr>
                        <a:t>70</a:t>
                      </a:r>
                      <a:endParaRPr lang="ro-RO" sz="1800">
                        <a:solidFill>
                          <a:srgbClr val="0070C0"/>
                        </a:solidFill>
                        <a:latin typeface="Cambria Math" pitchFamily="18" charset="0"/>
                        <a:ea typeface="Cambria Math" pitchFamily="18" charset="0"/>
                        <a:cs typeface="Times New Roman"/>
                      </a:endParaRPr>
                    </a:p>
                  </a:txBody>
                  <a:tcPr marL="68580" marR="68580" marT="0" marB="0"/>
                </a:tc>
              </a:tr>
              <a:tr h="0">
                <a:tc>
                  <a:txBody>
                    <a:bodyPr/>
                    <a:lstStyle/>
                    <a:p>
                      <a:pPr algn="ctr">
                        <a:lnSpc>
                          <a:spcPct val="115000"/>
                        </a:lnSpc>
                        <a:spcAft>
                          <a:spcPts val="0"/>
                        </a:spcAft>
                      </a:pPr>
                      <a:r>
                        <a:rPr lang="en-US" sz="1800">
                          <a:solidFill>
                            <a:srgbClr val="0070C0"/>
                          </a:solidFill>
                          <a:latin typeface="Cambria Math" pitchFamily="18" charset="0"/>
                          <a:ea typeface="Cambria Math" pitchFamily="18" charset="0"/>
                        </a:rPr>
                        <a:t>2.</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a:solidFill>
                            <a:srgbClr val="0070C0"/>
                          </a:solidFill>
                          <a:latin typeface="Cambria Math" pitchFamily="18" charset="0"/>
                          <a:ea typeface="Cambria Math" pitchFamily="18" charset="0"/>
                        </a:rPr>
                        <a:t>Spălătorie </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n-US" sz="1800">
                          <a:solidFill>
                            <a:srgbClr val="0070C0"/>
                          </a:solidFill>
                          <a:latin typeface="Cambria Math" pitchFamily="18" charset="0"/>
                          <a:ea typeface="Cambria Math" pitchFamily="18" charset="0"/>
                        </a:rPr>
                        <a:t>-</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a:solidFill>
                            <a:srgbClr val="0070C0"/>
                          </a:solidFill>
                          <a:latin typeface="Cambria Math" pitchFamily="18" charset="0"/>
                          <a:ea typeface="Cambria Math" pitchFamily="18" charset="0"/>
                        </a:rPr>
                        <a:t>1</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a:solidFill>
                            <a:srgbClr val="0070C0"/>
                          </a:solidFill>
                          <a:latin typeface="Cambria Math" pitchFamily="18" charset="0"/>
                          <a:ea typeface="Cambria Math" pitchFamily="18" charset="0"/>
                        </a:rPr>
                        <a:t>35</a:t>
                      </a:r>
                      <a:endParaRPr lang="ro-RO" sz="1800">
                        <a:solidFill>
                          <a:srgbClr val="0070C0"/>
                        </a:solidFill>
                        <a:latin typeface="Cambria Math" pitchFamily="18" charset="0"/>
                        <a:ea typeface="Cambria Math" pitchFamily="18" charset="0"/>
                        <a:cs typeface="Times New Roman"/>
                      </a:endParaRPr>
                    </a:p>
                  </a:txBody>
                  <a:tcPr marL="68580" marR="68580" marT="0" marB="0"/>
                </a:tc>
              </a:tr>
              <a:tr h="0">
                <a:tc>
                  <a:txBody>
                    <a:bodyPr/>
                    <a:lstStyle/>
                    <a:p>
                      <a:pPr algn="ctr">
                        <a:lnSpc>
                          <a:spcPct val="115000"/>
                        </a:lnSpc>
                        <a:spcAft>
                          <a:spcPts val="0"/>
                        </a:spcAft>
                      </a:pPr>
                      <a:r>
                        <a:rPr lang="en-US" sz="1800">
                          <a:solidFill>
                            <a:srgbClr val="0070C0"/>
                          </a:solidFill>
                          <a:latin typeface="Cambria Math" pitchFamily="18" charset="0"/>
                          <a:ea typeface="Cambria Math" pitchFamily="18" charset="0"/>
                        </a:rPr>
                        <a:t>3.</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a:solidFill>
                            <a:srgbClr val="0070C0"/>
                          </a:solidFill>
                          <a:latin typeface="Cambria Math" pitchFamily="18" charset="0"/>
                          <a:ea typeface="Cambria Math" pitchFamily="18" charset="0"/>
                        </a:rPr>
                        <a:t>Spaţii (grupuri) sanitare copii</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n-US" sz="1800">
                          <a:solidFill>
                            <a:srgbClr val="0070C0"/>
                          </a:solidFill>
                          <a:latin typeface="Cambria Math" pitchFamily="18" charset="0"/>
                          <a:ea typeface="Cambria Math" pitchFamily="18" charset="0"/>
                        </a:rPr>
                        <a:t>-</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a:solidFill>
                            <a:srgbClr val="0070C0"/>
                          </a:solidFill>
                          <a:latin typeface="Cambria Math" pitchFamily="18" charset="0"/>
                          <a:ea typeface="Cambria Math" pitchFamily="18" charset="0"/>
                        </a:rPr>
                        <a:t>6</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a:solidFill>
                            <a:srgbClr val="0070C0"/>
                          </a:solidFill>
                          <a:latin typeface="Cambria Math" pitchFamily="18" charset="0"/>
                          <a:ea typeface="Cambria Math" pitchFamily="18" charset="0"/>
                        </a:rPr>
                        <a:t>102</a:t>
                      </a:r>
                      <a:endParaRPr lang="ro-RO" sz="1800">
                        <a:solidFill>
                          <a:srgbClr val="0070C0"/>
                        </a:solidFill>
                        <a:latin typeface="Cambria Math" pitchFamily="18" charset="0"/>
                        <a:ea typeface="Cambria Math" pitchFamily="18" charset="0"/>
                        <a:cs typeface="Times New Roman"/>
                      </a:endParaRPr>
                    </a:p>
                  </a:txBody>
                  <a:tcPr marL="68580" marR="68580" marT="0" marB="0"/>
                </a:tc>
              </a:tr>
              <a:tr h="0">
                <a:tc>
                  <a:txBody>
                    <a:bodyPr/>
                    <a:lstStyle/>
                    <a:p>
                      <a:pPr algn="ctr">
                        <a:lnSpc>
                          <a:spcPct val="115000"/>
                        </a:lnSpc>
                        <a:spcAft>
                          <a:spcPts val="0"/>
                        </a:spcAft>
                      </a:pPr>
                      <a:r>
                        <a:rPr lang="en-US" sz="1800">
                          <a:solidFill>
                            <a:srgbClr val="0070C0"/>
                          </a:solidFill>
                          <a:latin typeface="Cambria Math" pitchFamily="18" charset="0"/>
                          <a:ea typeface="Cambria Math" pitchFamily="18" charset="0"/>
                        </a:rPr>
                        <a:t>4.</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dirty="0">
                          <a:solidFill>
                            <a:srgbClr val="0070C0"/>
                          </a:solidFill>
                          <a:latin typeface="Cambria Math" pitchFamily="18" charset="0"/>
                          <a:ea typeface="Cambria Math" pitchFamily="18" charset="0"/>
                        </a:rPr>
                        <a:t>Spaţii </a:t>
                      </a:r>
                      <a:r>
                        <a:rPr lang="en-US" sz="1800" dirty="0" err="1">
                          <a:solidFill>
                            <a:srgbClr val="0070C0"/>
                          </a:solidFill>
                          <a:latin typeface="Cambria Math" pitchFamily="18" charset="0"/>
                          <a:ea typeface="Cambria Math" pitchFamily="18" charset="0"/>
                        </a:rPr>
                        <a:t>depozitare</a:t>
                      </a:r>
                      <a:r>
                        <a:rPr lang="en-US" sz="1800" dirty="0">
                          <a:solidFill>
                            <a:srgbClr val="0070C0"/>
                          </a:solidFill>
                          <a:latin typeface="Cambria Math" pitchFamily="18" charset="0"/>
                          <a:ea typeface="Cambria Math" pitchFamily="18" charset="0"/>
                        </a:rPr>
                        <a:t> materiale didactice, pentru </a:t>
                      </a:r>
                      <a:r>
                        <a:rPr lang="en-US" sz="1800" dirty="0" err="1">
                          <a:solidFill>
                            <a:srgbClr val="0070C0"/>
                          </a:solidFill>
                          <a:latin typeface="Cambria Math" pitchFamily="18" charset="0"/>
                          <a:ea typeface="Cambria Math" pitchFamily="18" charset="0"/>
                        </a:rPr>
                        <a:t>sălile</a:t>
                      </a:r>
                      <a:r>
                        <a:rPr lang="en-US" sz="1800" dirty="0">
                          <a:solidFill>
                            <a:srgbClr val="0070C0"/>
                          </a:solidFill>
                          <a:latin typeface="Cambria Math" pitchFamily="18" charset="0"/>
                          <a:ea typeface="Cambria Math" pitchFamily="18" charset="0"/>
                        </a:rPr>
                        <a:t> de grupă</a:t>
                      </a:r>
                      <a:endParaRPr lang="ro-RO" sz="1800" dirty="0">
                        <a:solidFill>
                          <a:srgbClr val="0070C0"/>
                        </a:solidFill>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n-US" sz="1800">
                          <a:solidFill>
                            <a:srgbClr val="0070C0"/>
                          </a:solidFill>
                          <a:latin typeface="Cambria Math" pitchFamily="18" charset="0"/>
                          <a:ea typeface="Cambria Math" pitchFamily="18" charset="0"/>
                        </a:rPr>
                        <a:t>-</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a:solidFill>
                            <a:srgbClr val="0070C0"/>
                          </a:solidFill>
                          <a:latin typeface="Cambria Math" pitchFamily="18" charset="0"/>
                          <a:ea typeface="Cambria Math" pitchFamily="18" charset="0"/>
                        </a:rPr>
                        <a:t>7</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a:solidFill>
                            <a:srgbClr val="0070C0"/>
                          </a:solidFill>
                          <a:latin typeface="Cambria Math" pitchFamily="18" charset="0"/>
                          <a:ea typeface="Cambria Math" pitchFamily="18" charset="0"/>
                        </a:rPr>
                        <a:t>21</a:t>
                      </a:r>
                      <a:endParaRPr lang="ro-RO" sz="1800">
                        <a:solidFill>
                          <a:srgbClr val="0070C0"/>
                        </a:solidFill>
                        <a:latin typeface="Cambria Math" pitchFamily="18" charset="0"/>
                        <a:ea typeface="Cambria Math" pitchFamily="18" charset="0"/>
                        <a:cs typeface="Times New Roman"/>
                      </a:endParaRPr>
                    </a:p>
                  </a:txBody>
                  <a:tcPr marL="68580" marR="68580" marT="0" marB="0"/>
                </a:tc>
              </a:tr>
              <a:tr h="0">
                <a:tc rowSpan="6">
                  <a:txBody>
                    <a:bodyPr/>
                    <a:lstStyle/>
                    <a:p>
                      <a:pPr algn="ctr">
                        <a:lnSpc>
                          <a:spcPct val="115000"/>
                        </a:lnSpc>
                        <a:spcAft>
                          <a:spcPts val="0"/>
                        </a:spcAft>
                      </a:pPr>
                      <a:r>
                        <a:rPr lang="en-US" sz="1800">
                          <a:solidFill>
                            <a:srgbClr val="0070C0"/>
                          </a:solidFill>
                          <a:latin typeface="Cambria Math" pitchFamily="18" charset="0"/>
                          <a:ea typeface="Cambria Math" pitchFamily="18" charset="0"/>
                        </a:rPr>
                        <a:t>5.</a:t>
                      </a:r>
                      <a:endParaRPr lang="ro-RO" sz="1800">
                        <a:solidFill>
                          <a:srgbClr val="0070C0"/>
                        </a:solidFill>
                        <a:latin typeface="Cambria Math" pitchFamily="18" charset="0"/>
                        <a:ea typeface="Cambria Math" pitchFamily="18" charset="0"/>
                        <a:cs typeface="Times New Roman"/>
                      </a:endParaRPr>
                    </a:p>
                  </a:txBody>
                  <a:tcPr marL="68580" marR="68580" marT="0" marB="0"/>
                </a:tc>
                <a:tc rowSpan="6">
                  <a:txBody>
                    <a:bodyPr/>
                    <a:lstStyle/>
                    <a:p>
                      <a:pPr>
                        <a:lnSpc>
                          <a:spcPct val="115000"/>
                        </a:lnSpc>
                        <a:spcAft>
                          <a:spcPts val="0"/>
                        </a:spcAft>
                      </a:pPr>
                      <a:r>
                        <a:rPr lang="en-US" sz="1800" dirty="0">
                          <a:solidFill>
                            <a:srgbClr val="0070C0"/>
                          </a:solidFill>
                          <a:latin typeface="Cambria Math" pitchFamily="18" charset="0"/>
                          <a:ea typeface="Cambria Math" pitchFamily="18" charset="0"/>
                        </a:rPr>
                        <a:t>Alte spaţii</a:t>
                      </a:r>
                      <a:endParaRPr lang="ro-RO" sz="1800" dirty="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a:solidFill>
                            <a:srgbClr val="0070C0"/>
                          </a:solidFill>
                          <a:latin typeface="Cambria Math" pitchFamily="18" charset="0"/>
                          <a:ea typeface="Cambria Math" pitchFamily="18" charset="0"/>
                        </a:rPr>
                        <a:t>Lenjerie</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a:solidFill>
                            <a:srgbClr val="0070C0"/>
                          </a:solidFill>
                          <a:latin typeface="Cambria Math" pitchFamily="18" charset="0"/>
                          <a:ea typeface="Cambria Math" pitchFamily="18" charset="0"/>
                        </a:rPr>
                        <a:t>1</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a:solidFill>
                            <a:srgbClr val="0070C0"/>
                          </a:solidFill>
                          <a:latin typeface="Cambria Math" pitchFamily="18" charset="0"/>
                          <a:ea typeface="Cambria Math" pitchFamily="18" charset="0"/>
                        </a:rPr>
                        <a:t>7</a:t>
                      </a:r>
                      <a:endParaRPr lang="ro-RO" sz="1800">
                        <a:solidFill>
                          <a:srgbClr val="0070C0"/>
                        </a:solidFill>
                        <a:latin typeface="Cambria Math" pitchFamily="18" charset="0"/>
                        <a:ea typeface="Cambria Math" pitchFamily="18" charset="0"/>
                        <a:cs typeface="Times New Roman"/>
                      </a:endParaRPr>
                    </a:p>
                  </a:txBody>
                  <a:tcPr marL="68580" marR="68580" marT="0" marB="0"/>
                </a:tc>
              </a:tr>
              <a:tr h="0">
                <a:tc vMerge="1">
                  <a:txBody>
                    <a:bodyPr/>
                    <a:lstStyle/>
                    <a:p>
                      <a:endParaRPr lang="ro-RO"/>
                    </a:p>
                  </a:txBody>
                  <a:tcPr/>
                </a:tc>
                <a:tc vMerge="1">
                  <a:txBody>
                    <a:bodyPr/>
                    <a:lstStyle/>
                    <a:p>
                      <a:endParaRPr lang="ro-RO"/>
                    </a:p>
                  </a:txBody>
                  <a:tcPr/>
                </a:tc>
                <a:tc>
                  <a:txBody>
                    <a:bodyPr/>
                    <a:lstStyle/>
                    <a:p>
                      <a:pPr>
                        <a:lnSpc>
                          <a:spcPct val="115000"/>
                        </a:lnSpc>
                        <a:spcAft>
                          <a:spcPts val="0"/>
                        </a:spcAft>
                      </a:pPr>
                      <a:r>
                        <a:rPr lang="en-US" sz="1800">
                          <a:solidFill>
                            <a:srgbClr val="0070C0"/>
                          </a:solidFill>
                          <a:latin typeface="Cambria Math" pitchFamily="18" charset="0"/>
                          <a:ea typeface="Cambria Math" pitchFamily="18" charset="0"/>
                        </a:rPr>
                        <a:t>Arhiva</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a:solidFill>
                            <a:srgbClr val="0070C0"/>
                          </a:solidFill>
                          <a:latin typeface="Cambria Math" pitchFamily="18" charset="0"/>
                          <a:ea typeface="Cambria Math" pitchFamily="18" charset="0"/>
                        </a:rPr>
                        <a:t>1</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a:solidFill>
                            <a:srgbClr val="0070C0"/>
                          </a:solidFill>
                          <a:latin typeface="Cambria Math" pitchFamily="18" charset="0"/>
                          <a:ea typeface="Cambria Math" pitchFamily="18" charset="0"/>
                        </a:rPr>
                        <a:t>4</a:t>
                      </a:r>
                      <a:endParaRPr lang="ro-RO" sz="1800">
                        <a:solidFill>
                          <a:srgbClr val="0070C0"/>
                        </a:solidFill>
                        <a:latin typeface="Cambria Math" pitchFamily="18" charset="0"/>
                        <a:ea typeface="Cambria Math" pitchFamily="18" charset="0"/>
                        <a:cs typeface="Times New Roman"/>
                      </a:endParaRPr>
                    </a:p>
                  </a:txBody>
                  <a:tcPr marL="68580" marR="68580" marT="0" marB="0"/>
                </a:tc>
              </a:tr>
              <a:tr h="0">
                <a:tc vMerge="1">
                  <a:txBody>
                    <a:bodyPr/>
                    <a:lstStyle/>
                    <a:p>
                      <a:endParaRPr lang="ro-RO"/>
                    </a:p>
                  </a:txBody>
                  <a:tcPr/>
                </a:tc>
                <a:tc vMerge="1">
                  <a:txBody>
                    <a:bodyPr/>
                    <a:lstStyle/>
                    <a:p>
                      <a:endParaRPr lang="ro-RO"/>
                    </a:p>
                  </a:txBody>
                  <a:tcPr/>
                </a:tc>
                <a:tc>
                  <a:txBody>
                    <a:bodyPr/>
                    <a:lstStyle/>
                    <a:p>
                      <a:pPr>
                        <a:lnSpc>
                          <a:spcPct val="115000"/>
                        </a:lnSpc>
                        <a:spcAft>
                          <a:spcPts val="0"/>
                        </a:spcAft>
                      </a:pPr>
                      <a:r>
                        <a:rPr lang="en-US" sz="1800">
                          <a:solidFill>
                            <a:srgbClr val="0070C0"/>
                          </a:solidFill>
                          <a:latin typeface="Cambria Math" pitchFamily="18" charset="0"/>
                          <a:ea typeface="Cambria Math" pitchFamily="18" charset="0"/>
                        </a:rPr>
                        <a:t>Cabinet medical</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a:solidFill>
                            <a:srgbClr val="0070C0"/>
                          </a:solidFill>
                          <a:latin typeface="Cambria Math" pitchFamily="18" charset="0"/>
                          <a:ea typeface="Cambria Math" pitchFamily="18" charset="0"/>
                        </a:rPr>
                        <a:t>1</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a:solidFill>
                            <a:srgbClr val="0070C0"/>
                          </a:solidFill>
                          <a:latin typeface="Cambria Math" pitchFamily="18" charset="0"/>
                          <a:ea typeface="Cambria Math" pitchFamily="18" charset="0"/>
                        </a:rPr>
                        <a:t>8.75</a:t>
                      </a:r>
                      <a:endParaRPr lang="ro-RO" sz="1800">
                        <a:solidFill>
                          <a:srgbClr val="0070C0"/>
                        </a:solidFill>
                        <a:latin typeface="Cambria Math" pitchFamily="18" charset="0"/>
                        <a:ea typeface="Cambria Math" pitchFamily="18" charset="0"/>
                        <a:cs typeface="Times New Roman"/>
                      </a:endParaRPr>
                    </a:p>
                  </a:txBody>
                  <a:tcPr marL="68580" marR="68580" marT="0" marB="0"/>
                </a:tc>
              </a:tr>
              <a:tr h="0">
                <a:tc vMerge="1">
                  <a:txBody>
                    <a:bodyPr/>
                    <a:lstStyle/>
                    <a:p>
                      <a:endParaRPr lang="ro-RO"/>
                    </a:p>
                  </a:txBody>
                  <a:tcPr/>
                </a:tc>
                <a:tc vMerge="1">
                  <a:txBody>
                    <a:bodyPr/>
                    <a:lstStyle/>
                    <a:p>
                      <a:endParaRPr lang="ro-RO"/>
                    </a:p>
                  </a:txBody>
                  <a:tcPr/>
                </a:tc>
                <a:tc>
                  <a:txBody>
                    <a:bodyPr/>
                    <a:lstStyle/>
                    <a:p>
                      <a:pPr>
                        <a:lnSpc>
                          <a:spcPct val="115000"/>
                        </a:lnSpc>
                        <a:spcAft>
                          <a:spcPts val="0"/>
                        </a:spcAft>
                      </a:pPr>
                      <a:r>
                        <a:rPr lang="en-US" sz="1800">
                          <a:solidFill>
                            <a:srgbClr val="0070C0"/>
                          </a:solidFill>
                          <a:latin typeface="Cambria Math" pitchFamily="18" charset="0"/>
                          <a:ea typeface="Cambria Math" pitchFamily="18" charset="0"/>
                        </a:rPr>
                        <a:t>Magazie alimente</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a:solidFill>
                            <a:srgbClr val="0070C0"/>
                          </a:solidFill>
                          <a:latin typeface="Cambria Math" pitchFamily="18" charset="0"/>
                          <a:ea typeface="Cambria Math" pitchFamily="18" charset="0"/>
                        </a:rPr>
                        <a:t>2</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a:solidFill>
                            <a:srgbClr val="0070C0"/>
                          </a:solidFill>
                          <a:latin typeface="Cambria Math" pitchFamily="18" charset="0"/>
                          <a:ea typeface="Cambria Math" pitchFamily="18" charset="0"/>
                        </a:rPr>
                        <a:t>24</a:t>
                      </a:r>
                      <a:endParaRPr lang="ro-RO" sz="1800">
                        <a:solidFill>
                          <a:srgbClr val="0070C0"/>
                        </a:solidFill>
                        <a:latin typeface="Cambria Math" pitchFamily="18" charset="0"/>
                        <a:ea typeface="Cambria Math" pitchFamily="18" charset="0"/>
                        <a:cs typeface="Times New Roman"/>
                      </a:endParaRPr>
                    </a:p>
                  </a:txBody>
                  <a:tcPr marL="68580" marR="68580" marT="0" marB="0"/>
                </a:tc>
              </a:tr>
              <a:tr h="0">
                <a:tc vMerge="1">
                  <a:txBody>
                    <a:bodyPr/>
                    <a:lstStyle/>
                    <a:p>
                      <a:endParaRPr lang="ro-RO"/>
                    </a:p>
                  </a:txBody>
                  <a:tcPr/>
                </a:tc>
                <a:tc vMerge="1">
                  <a:txBody>
                    <a:bodyPr/>
                    <a:lstStyle/>
                    <a:p>
                      <a:endParaRPr lang="ro-RO"/>
                    </a:p>
                  </a:txBody>
                  <a:tcPr/>
                </a:tc>
                <a:tc>
                  <a:txBody>
                    <a:bodyPr/>
                    <a:lstStyle/>
                    <a:p>
                      <a:pPr>
                        <a:lnSpc>
                          <a:spcPct val="115000"/>
                        </a:lnSpc>
                        <a:spcAft>
                          <a:spcPts val="0"/>
                        </a:spcAft>
                      </a:pPr>
                      <a:r>
                        <a:rPr lang="en-US" sz="1800">
                          <a:solidFill>
                            <a:srgbClr val="0070C0"/>
                          </a:solidFill>
                          <a:latin typeface="Cambria Math" pitchFamily="18" charset="0"/>
                          <a:ea typeface="Cambria Math" pitchFamily="18" charset="0"/>
                        </a:rPr>
                        <a:t>Oficiu (lapte şi corn)</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a:solidFill>
                            <a:srgbClr val="0070C0"/>
                          </a:solidFill>
                          <a:latin typeface="Cambria Math" pitchFamily="18" charset="0"/>
                          <a:ea typeface="Cambria Math" pitchFamily="18" charset="0"/>
                        </a:rPr>
                        <a:t>1</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a:solidFill>
                            <a:srgbClr val="0070C0"/>
                          </a:solidFill>
                          <a:latin typeface="Cambria Math" pitchFamily="18" charset="0"/>
                          <a:ea typeface="Cambria Math" pitchFamily="18" charset="0"/>
                        </a:rPr>
                        <a:t>8.75</a:t>
                      </a:r>
                      <a:endParaRPr lang="ro-RO" sz="1800">
                        <a:solidFill>
                          <a:srgbClr val="0070C0"/>
                        </a:solidFill>
                        <a:latin typeface="Cambria Math" pitchFamily="18" charset="0"/>
                        <a:ea typeface="Cambria Math" pitchFamily="18" charset="0"/>
                        <a:cs typeface="Times New Roman"/>
                      </a:endParaRPr>
                    </a:p>
                  </a:txBody>
                  <a:tcPr marL="68580" marR="68580" marT="0" marB="0"/>
                </a:tc>
              </a:tr>
              <a:tr h="0">
                <a:tc vMerge="1">
                  <a:txBody>
                    <a:bodyPr/>
                    <a:lstStyle/>
                    <a:p>
                      <a:endParaRPr lang="ro-RO"/>
                    </a:p>
                  </a:txBody>
                  <a:tcPr/>
                </a:tc>
                <a:tc vMerge="1">
                  <a:txBody>
                    <a:bodyPr/>
                    <a:lstStyle/>
                    <a:p>
                      <a:endParaRPr lang="ro-RO"/>
                    </a:p>
                  </a:txBody>
                  <a:tcPr/>
                </a:tc>
                <a:tc>
                  <a:txBody>
                    <a:bodyPr/>
                    <a:lstStyle/>
                    <a:p>
                      <a:pPr>
                        <a:lnSpc>
                          <a:spcPct val="115000"/>
                        </a:lnSpc>
                        <a:spcAft>
                          <a:spcPts val="0"/>
                        </a:spcAft>
                      </a:pPr>
                      <a:r>
                        <a:rPr lang="en-US" sz="1800">
                          <a:solidFill>
                            <a:srgbClr val="0070C0"/>
                          </a:solidFill>
                          <a:latin typeface="Cambria Math" pitchFamily="18" charset="0"/>
                          <a:ea typeface="Cambria Math" pitchFamily="18" charset="0"/>
                        </a:rPr>
                        <a:t>Oficiu spălat vase</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a:solidFill>
                            <a:srgbClr val="0070C0"/>
                          </a:solidFill>
                          <a:latin typeface="Cambria Math" pitchFamily="18" charset="0"/>
                          <a:ea typeface="Cambria Math" pitchFamily="18" charset="0"/>
                        </a:rPr>
                        <a:t>2</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dirty="0">
                          <a:solidFill>
                            <a:srgbClr val="0070C0"/>
                          </a:solidFill>
                          <a:latin typeface="Cambria Math" pitchFamily="18" charset="0"/>
                          <a:ea typeface="Cambria Math" pitchFamily="18" charset="0"/>
                        </a:rPr>
                        <a:t>21</a:t>
                      </a:r>
                      <a:endParaRPr lang="ro-RO" sz="1800" dirty="0">
                        <a:solidFill>
                          <a:srgbClr val="0070C0"/>
                        </a:solidFill>
                        <a:latin typeface="Cambria Math" pitchFamily="18" charset="0"/>
                        <a:ea typeface="Cambria Math" pitchFamily="18" charset="0"/>
                        <a:cs typeface="Times New Roman"/>
                      </a:endParaRPr>
                    </a:p>
                  </a:txBody>
                  <a:tcPr marL="68580" marR="68580" marT="0" marB="0"/>
                </a:tc>
              </a:tr>
            </a:tbl>
          </a:graphicData>
        </a:graphic>
      </p:graphicFrame>
      <p:sp>
        <p:nvSpPr>
          <p:cNvPr id="110594" name="Rectangle 2"/>
          <p:cNvSpPr>
            <a:spLocks noChangeArrowheads="1"/>
          </p:cNvSpPr>
          <p:nvPr/>
        </p:nvSpPr>
        <p:spPr bwMode="auto">
          <a:xfrm>
            <a:off x="3818021" y="1379621"/>
            <a:ext cx="4170948"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kumimoji="0" lang="en-US" sz="1600" b="1"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INFORMAŢII PRIVIND SPAŢIILE AUXILIARE </a:t>
            </a:r>
            <a:endParaRPr kumimoji="0" lang="en-US" sz="1600" b="0" i="0" u="none" strike="noStrike" cap="none" normalizeH="0" baseline="0" dirty="0" smtClean="0">
              <a:ln>
                <a:noFill/>
              </a:ln>
              <a:solidFill>
                <a:srgbClr val="0070C0"/>
              </a:solidFill>
              <a:effectLst/>
              <a:latin typeface="Cambria Math" pitchFamily="18" charset="0"/>
              <a:ea typeface="Cambria Math"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text 2"/>
          <p:cNvSpPr>
            <a:spLocks noGrp="1"/>
          </p:cNvSpPr>
          <p:nvPr>
            <p:ph type="body" idx="1"/>
          </p:nvPr>
        </p:nvSpPr>
        <p:spPr>
          <a:xfrm>
            <a:off x="3015917" y="978569"/>
            <a:ext cx="8678778" cy="4026568"/>
          </a:xfrm>
        </p:spPr>
        <p:txBody>
          <a:bodyPr>
            <a:normAutofit fontScale="92500" lnSpcReduction="20000"/>
          </a:bodyPr>
          <a:lstStyle/>
          <a:p>
            <a:pPr lvl="0" algn="ctr"/>
            <a:r>
              <a:rPr lang="en-GB" sz="3300" b="1" i="1" dirty="0" smtClean="0">
                <a:solidFill>
                  <a:srgbClr val="0070C0"/>
                </a:solidFill>
                <a:effectLst>
                  <a:outerShdw blurRad="38100" dist="38100" dir="2700000" algn="tl">
                    <a:srgbClr val="000000">
                      <a:alpha val="43137"/>
                    </a:srgbClr>
                  </a:outerShdw>
                </a:effectLst>
                <a:latin typeface="Cambria Math" pitchFamily="18" charset="0"/>
                <a:ea typeface="Cambria Math" pitchFamily="18" charset="0"/>
              </a:rPr>
              <a:t>VIZIUNEA GRĂDINIŢEI</a:t>
            </a:r>
            <a:endParaRPr lang="ro-RO" sz="3300" b="1" i="1" dirty="0" smtClean="0">
              <a:solidFill>
                <a:srgbClr val="0070C0"/>
              </a:solidFill>
              <a:effectLst>
                <a:outerShdw blurRad="38100" dist="38100" dir="2700000" algn="tl">
                  <a:srgbClr val="000000">
                    <a:alpha val="43137"/>
                  </a:srgbClr>
                </a:outerShdw>
              </a:effectLst>
              <a:latin typeface="Cambria Math" pitchFamily="18" charset="0"/>
              <a:ea typeface="Cambria Math" pitchFamily="18" charset="0"/>
            </a:endParaRPr>
          </a:p>
          <a:p>
            <a:pPr lvl="0" algn="ctr"/>
            <a:endParaRPr lang="ro-RO" dirty="0" smtClean="0"/>
          </a:p>
          <a:p>
            <a:pPr algn="just"/>
            <a:r>
              <a:rPr lang="ro-RO" dirty="0" smtClean="0"/>
              <a:t>	</a:t>
            </a:r>
            <a:r>
              <a:rPr lang="en-US" dirty="0" smtClean="0">
                <a:solidFill>
                  <a:srgbClr val="0070C0"/>
                </a:solidFill>
              </a:rPr>
              <a:t>,,</a:t>
            </a:r>
            <a:r>
              <a:rPr lang="en-US" i="1" dirty="0" smtClean="0">
                <a:solidFill>
                  <a:srgbClr val="0070C0"/>
                </a:solidFill>
                <a:latin typeface="Cambria Math" pitchFamily="18" charset="0"/>
                <a:ea typeface="Cambria Math" pitchFamily="18" charset="0"/>
              </a:rPr>
              <a:t>Grădinița să se mențină în </a:t>
            </a:r>
            <a:r>
              <a:rPr lang="en-US" i="1" dirty="0" err="1" smtClean="0">
                <a:solidFill>
                  <a:srgbClr val="0070C0"/>
                </a:solidFill>
                <a:latin typeface="Cambria Math" pitchFamily="18" charset="0"/>
                <a:ea typeface="Cambria Math" pitchFamily="18" charset="0"/>
              </a:rPr>
              <a:t>peisajul</a:t>
            </a:r>
            <a:r>
              <a:rPr lang="en-US" i="1" dirty="0" smtClean="0">
                <a:solidFill>
                  <a:srgbClr val="0070C0"/>
                </a:solidFill>
                <a:latin typeface="Cambria Math" pitchFamily="18" charset="0"/>
                <a:ea typeface="Cambria Math" pitchFamily="18" charset="0"/>
              </a:rPr>
              <a:t> învățământului </a:t>
            </a:r>
            <a:r>
              <a:rPr lang="en-US" i="1" dirty="0" err="1" smtClean="0">
                <a:solidFill>
                  <a:srgbClr val="0070C0"/>
                </a:solidFill>
                <a:latin typeface="Cambria Math" pitchFamily="18" charset="0"/>
                <a:ea typeface="Cambria Math" pitchFamily="18" charset="0"/>
              </a:rPr>
              <a:t>gorjean</a:t>
            </a:r>
            <a:r>
              <a:rPr lang="en-US" i="1" dirty="0" smtClean="0">
                <a:solidFill>
                  <a:srgbClr val="0070C0"/>
                </a:solidFill>
                <a:latin typeface="Cambria Math" pitchFamily="18" charset="0"/>
                <a:ea typeface="Cambria Math" pitchFamily="18" charset="0"/>
              </a:rPr>
              <a:t>, ca o unitate etalon, cu un învățământ deschis, </a:t>
            </a:r>
            <a:r>
              <a:rPr lang="en-US" i="1" dirty="0" err="1" smtClean="0">
                <a:solidFill>
                  <a:srgbClr val="0070C0"/>
                </a:solidFill>
                <a:latin typeface="Cambria Math" pitchFamily="18" charset="0"/>
                <a:ea typeface="Cambria Math" pitchFamily="18" charset="0"/>
              </a:rPr>
              <a:t>flexibil</a:t>
            </a:r>
            <a:r>
              <a:rPr lang="en-US" i="1" dirty="0" smtClean="0">
                <a:solidFill>
                  <a:srgbClr val="0070C0"/>
                </a:solidFill>
                <a:latin typeface="Cambria Math" pitchFamily="18" charset="0"/>
                <a:ea typeface="Cambria Math" pitchFamily="18" charset="0"/>
              </a:rPr>
              <a:t>, incluziv, </a:t>
            </a:r>
            <a:r>
              <a:rPr lang="en-US" i="1" dirty="0" err="1" smtClean="0">
                <a:solidFill>
                  <a:srgbClr val="0070C0"/>
                </a:solidFill>
                <a:latin typeface="Cambria Math" pitchFamily="18" charset="0"/>
                <a:ea typeface="Cambria Math" pitchFamily="18" charset="0"/>
              </a:rPr>
              <a:t>anticipativ</a:t>
            </a:r>
            <a:r>
              <a:rPr lang="en-US" i="1" dirty="0" smtClean="0">
                <a:solidFill>
                  <a:srgbClr val="0070C0"/>
                </a:solidFill>
                <a:latin typeface="Cambria Math" pitchFamily="18" charset="0"/>
                <a:ea typeface="Cambria Math" pitchFamily="18" charset="0"/>
              </a:rPr>
              <a:t>, care să-i ofere copilului capacitatea de a se </a:t>
            </a:r>
            <a:r>
              <a:rPr lang="en-US" i="1" dirty="0" err="1" smtClean="0">
                <a:solidFill>
                  <a:srgbClr val="0070C0"/>
                </a:solidFill>
                <a:latin typeface="Cambria Math" pitchFamily="18" charset="0"/>
                <a:ea typeface="Cambria Math" pitchFamily="18" charset="0"/>
              </a:rPr>
              <a:t>adapta</a:t>
            </a:r>
            <a:r>
              <a:rPr lang="en-US" i="1" dirty="0" smtClean="0">
                <a:solidFill>
                  <a:srgbClr val="0070C0"/>
                </a:solidFill>
                <a:latin typeface="Cambria Math" pitchFamily="18" charset="0"/>
                <a:ea typeface="Cambria Math" pitchFamily="18" charset="0"/>
              </a:rPr>
              <a:t> la schimbările ulterioare, cu un învățământ la </a:t>
            </a:r>
            <a:r>
              <a:rPr lang="en-US" i="1" dirty="0" err="1" smtClean="0">
                <a:solidFill>
                  <a:srgbClr val="0070C0"/>
                </a:solidFill>
                <a:latin typeface="Cambria Math" pitchFamily="18" charset="0"/>
                <a:ea typeface="Cambria Math" pitchFamily="18" charset="0"/>
              </a:rPr>
              <a:t>standarde</a:t>
            </a:r>
            <a:r>
              <a:rPr lang="en-US" i="1" dirty="0" smtClean="0">
                <a:solidFill>
                  <a:srgbClr val="0070C0"/>
                </a:solidFill>
                <a:latin typeface="Cambria Math" pitchFamily="18" charset="0"/>
                <a:ea typeface="Cambria Math" pitchFamily="18" charset="0"/>
              </a:rPr>
              <a:t> </a:t>
            </a:r>
            <a:r>
              <a:rPr lang="en-US" i="1" dirty="0" err="1" smtClean="0">
                <a:solidFill>
                  <a:srgbClr val="0070C0"/>
                </a:solidFill>
                <a:latin typeface="Cambria Math" pitchFamily="18" charset="0"/>
                <a:ea typeface="Cambria Math" pitchFamily="18" charset="0"/>
              </a:rPr>
              <a:t>ridicate</a:t>
            </a:r>
            <a:r>
              <a:rPr lang="en-US" i="1" dirty="0" smtClean="0">
                <a:solidFill>
                  <a:srgbClr val="0070C0"/>
                </a:solidFill>
                <a:latin typeface="Cambria Math" pitchFamily="18" charset="0"/>
                <a:ea typeface="Cambria Math" pitchFamily="18" charset="0"/>
              </a:rPr>
              <a:t> de calitate și </a:t>
            </a:r>
            <a:r>
              <a:rPr lang="en-US" i="1" dirty="0" err="1" smtClean="0">
                <a:solidFill>
                  <a:srgbClr val="0070C0"/>
                </a:solidFill>
                <a:latin typeface="Cambria Math" pitchFamily="18" charset="0"/>
                <a:ea typeface="Cambria Math" pitchFamily="18" charset="0"/>
              </a:rPr>
              <a:t>armonizat</a:t>
            </a:r>
            <a:r>
              <a:rPr lang="en-US" i="1" dirty="0" smtClean="0">
                <a:solidFill>
                  <a:srgbClr val="0070C0"/>
                </a:solidFill>
                <a:latin typeface="Cambria Math" pitchFamily="18" charset="0"/>
                <a:ea typeface="Cambria Math" pitchFamily="18" charset="0"/>
              </a:rPr>
              <a:t> valorilor europene, cu un curriculum diferenţiat care să </a:t>
            </a:r>
            <a:r>
              <a:rPr lang="en-US" i="1" dirty="0" err="1" smtClean="0">
                <a:solidFill>
                  <a:srgbClr val="0070C0"/>
                </a:solidFill>
                <a:latin typeface="Cambria Math" pitchFamily="18" charset="0"/>
                <a:ea typeface="Cambria Math" pitchFamily="18" charset="0"/>
              </a:rPr>
              <a:t>acorde</a:t>
            </a:r>
            <a:r>
              <a:rPr lang="en-US" i="1" dirty="0" smtClean="0">
                <a:solidFill>
                  <a:srgbClr val="0070C0"/>
                </a:solidFill>
                <a:latin typeface="Cambria Math" pitchFamily="18" charset="0"/>
                <a:ea typeface="Cambria Math" pitchFamily="18" charset="0"/>
              </a:rPr>
              <a:t> şanse egale tuturor copiilor prin </a:t>
            </a:r>
            <a:r>
              <a:rPr lang="en-US" i="1" dirty="0" err="1" smtClean="0">
                <a:solidFill>
                  <a:srgbClr val="0070C0"/>
                </a:solidFill>
                <a:latin typeface="Cambria Math" pitchFamily="18" charset="0"/>
                <a:ea typeface="Cambria Math" pitchFamily="18" charset="0"/>
              </a:rPr>
              <a:t>construirea</a:t>
            </a:r>
            <a:r>
              <a:rPr lang="en-US" i="1" dirty="0" smtClean="0">
                <a:solidFill>
                  <a:srgbClr val="0070C0"/>
                </a:solidFill>
                <a:latin typeface="Cambria Math" pitchFamily="18" charset="0"/>
                <a:ea typeface="Cambria Math" pitchFamily="18" charset="0"/>
              </a:rPr>
              <a:t> unui mediu educaţional </a:t>
            </a:r>
            <a:r>
              <a:rPr lang="en-US" i="1" dirty="0" err="1" smtClean="0">
                <a:solidFill>
                  <a:srgbClr val="0070C0"/>
                </a:solidFill>
                <a:latin typeface="Cambria Math" pitchFamily="18" charset="0"/>
                <a:ea typeface="Cambria Math" pitchFamily="18" charset="0"/>
              </a:rPr>
              <a:t>centrat</a:t>
            </a:r>
            <a:r>
              <a:rPr lang="en-US" i="1" dirty="0" smtClean="0">
                <a:solidFill>
                  <a:srgbClr val="0070C0"/>
                </a:solidFill>
                <a:latin typeface="Cambria Math" pitchFamily="18" charset="0"/>
                <a:ea typeface="Cambria Math" pitchFamily="18" charset="0"/>
              </a:rPr>
              <a:t> pe nevoile </a:t>
            </a:r>
            <a:r>
              <a:rPr lang="en-US" i="1" dirty="0" err="1" smtClean="0">
                <a:solidFill>
                  <a:srgbClr val="0070C0"/>
                </a:solidFill>
                <a:latin typeface="Cambria Math" pitchFamily="18" charset="0"/>
                <a:ea typeface="Cambria Math" pitchFamily="18" charset="0"/>
              </a:rPr>
              <a:t>curente</a:t>
            </a:r>
            <a:r>
              <a:rPr lang="en-US" i="1" dirty="0" smtClean="0">
                <a:solidFill>
                  <a:srgbClr val="0070C0"/>
                </a:solidFill>
                <a:latin typeface="Cambria Math" pitchFamily="18" charset="0"/>
                <a:ea typeface="Cambria Math" pitchFamily="18" charset="0"/>
              </a:rPr>
              <a:t> şi de viitor ale copiilor, ale părinţilor, </a:t>
            </a:r>
            <a:r>
              <a:rPr lang="en-US" i="1" dirty="0" err="1" smtClean="0">
                <a:solidFill>
                  <a:srgbClr val="0070C0"/>
                </a:solidFill>
                <a:latin typeface="Cambria Math" pitchFamily="18" charset="0"/>
                <a:ea typeface="Cambria Math" pitchFamily="18" charset="0"/>
              </a:rPr>
              <a:t>respectându</a:t>
            </a:r>
            <a:r>
              <a:rPr lang="en-US" i="1" dirty="0" smtClean="0">
                <a:solidFill>
                  <a:srgbClr val="0070C0"/>
                </a:solidFill>
                <a:latin typeface="Cambria Math" pitchFamily="18" charset="0"/>
                <a:ea typeface="Cambria Math" pitchFamily="18" charset="0"/>
              </a:rPr>
              <a:t>-se atât </a:t>
            </a:r>
            <a:r>
              <a:rPr lang="en-US" i="1" dirty="0" err="1" smtClean="0">
                <a:solidFill>
                  <a:srgbClr val="0070C0"/>
                </a:solidFill>
                <a:latin typeface="Cambria Math" pitchFamily="18" charset="0"/>
                <a:ea typeface="Cambria Math" pitchFamily="18" charset="0"/>
              </a:rPr>
              <a:t>autonomia</a:t>
            </a:r>
            <a:r>
              <a:rPr lang="en-US" i="1" dirty="0" smtClean="0">
                <a:solidFill>
                  <a:srgbClr val="0070C0"/>
                </a:solidFill>
                <a:latin typeface="Cambria Math" pitchFamily="18" charset="0"/>
                <a:ea typeface="Cambria Math" pitchFamily="18" charset="0"/>
              </a:rPr>
              <a:t> individuală, cât şi cea </a:t>
            </a:r>
            <a:r>
              <a:rPr lang="en-US" i="1" dirty="0" err="1" smtClean="0">
                <a:solidFill>
                  <a:srgbClr val="0070C0"/>
                </a:solidFill>
                <a:latin typeface="Cambria Math" pitchFamily="18" charset="0"/>
                <a:ea typeface="Cambria Math" pitchFamily="18" charset="0"/>
              </a:rPr>
              <a:t>instituţională</a:t>
            </a:r>
            <a:r>
              <a:rPr lang="en-US" i="1" dirty="0" smtClean="0">
                <a:solidFill>
                  <a:srgbClr val="0070C0"/>
                </a:solidFill>
                <a:latin typeface="Cambria Math" pitchFamily="18" charset="0"/>
                <a:ea typeface="Cambria Math" pitchFamily="18" charset="0"/>
              </a:rPr>
              <a:t>, cu un Centru de </a:t>
            </a:r>
            <a:r>
              <a:rPr lang="en-US" i="1" dirty="0" err="1" smtClean="0">
                <a:solidFill>
                  <a:srgbClr val="0070C0"/>
                </a:solidFill>
                <a:latin typeface="Cambria Math" pitchFamily="18" charset="0"/>
                <a:ea typeface="Cambria Math" pitchFamily="18" charset="0"/>
              </a:rPr>
              <a:t>resurse</a:t>
            </a:r>
            <a:r>
              <a:rPr lang="en-US" i="1" dirty="0" smtClean="0">
                <a:solidFill>
                  <a:srgbClr val="0070C0"/>
                </a:solidFill>
                <a:latin typeface="Cambria Math" pitchFamily="18" charset="0"/>
                <a:ea typeface="Cambria Math" pitchFamily="18" charset="0"/>
              </a:rPr>
              <a:t> educaționale și de servicii oferite comunității printr-o atitudine constant dinamică, cu o abordare a calității ca principală </a:t>
            </a:r>
            <a:r>
              <a:rPr lang="en-US" i="1" dirty="0" err="1" smtClean="0">
                <a:solidFill>
                  <a:srgbClr val="0070C0"/>
                </a:solidFill>
                <a:latin typeface="Cambria Math" pitchFamily="18" charset="0"/>
                <a:ea typeface="Cambria Math" pitchFamily="18" charset="0"/>
              </a:rPr>
              <a:t>condiție</a:t>
            </a:r>
            <a:r>
              <a:rPr lang="en-US" i="1" dirty="0" smtClean="0">
                <a:solidFill>
                  <a:srgbClr val="0070C0"/>
                </a:solidFill>
                <a:latin typeface="Cambria Math" pitchFamily="18" charset="0"/>
                <a:ea typeface="Cambria Math" pitchFamily="18" charset="0"/>
              </a:rPr>
              <a:t> a </a:t>
            </a:r>
            <a:r>
              <a:rPr lang="en-US" i="1" dirty="0" err="1" smtClean="0">
                <a:solidFill>
                  <a:srgbClr val="0070C0"/>
                </a:solidFill>
                <a:latin typeface="Cambria Math" pitchFamily="18" charset="0"/>
                <a:ea typeface="Cambria Math" pitchFamily="18" charset="0"/>
              </a:rPr>
              <a:t>competitivității</a:t>
            </a:r>
            <a:r>
              <a:rPr lang="en-US" i="1" dirty="0" smtClean="0">
                <a:solidFill>
                  <a:srgbClr val="0070C0"/>
                </a:solidFill>
                <a:latin typeface="Cambria Math" pitchFamily="18" charset="0"/>
                <a:ea typeface="Cambria Math" pitchFamily="18" charset="0"/>
              </a:rPr>
              <a:t> pentru a sprijini dezvoltarea </a:t>
            </a:r>
            <a:r>
              <a:rPr lang="en-US" i="1" dirty="0" err="1" smtClean="0">
                <a:solidFill>
                  <a:srgbClr val="0070C0"/>
                </a:solidFill>
                <a:latin typeface="Cambria Math" pitchFamily="18" charset="0"/>
                <a:ea typeface="Cambria Math" pitchFamily="18" charset="0"/>
              </a:rPr>
              <a:t>normală</a:t>
            </a:r>
            <a:r>
              <a:rPr lang="en-US" i="1" dirty="0" smtClean="0">
                <a:solidFill>
                  <a:srgbClr val="0070C0"/>
                </a:solidFill>
                <a:latin typeface="Cambria Math" pitchFamily="18" charset="0"/>
                <a:ea typeface="Cambria Math" pitchFamily="18" charset="0"/>
              </a:rPr>
              <a:t> și deplină a preșcolarilor.’’</a:t>
            </a:r>
            <a:endParaRPr lang="ro-RO" i="1" dirty="0" smtClean="0">
              <a:solidFill>
                <a:srgbClr val="0070C0"/>
              </a:solidFill>
              <a:latin typeface="Cambria Math" pitchFamily="18" charset="0"/>
              <a:ea typeface="Cambria Math" pitchFamily="18" charset="0"/>
            </a:endParaRPr>
          </a:p>
          <a:p>
            <a:endParaRPr lang="ro-RO" dirty="0"/>
          </a:p>
        </p:txBody>
      </p:sp>
    </p:spTree>
    <p:extLst>
      <p:ext uri="{BB962C8B-B14F-4D97-AF65-F5344CB8AC3E}">
        <p14:creationId xmlns="" xmlns:p14="http://schemas.microsoft.com/office/powerpoint/2010/main" val="180574826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 6"/>
          <p:cNvGraphicFramePr>
            <a:graphicFrameLocks noGrp="1"/>
          </p:cNvGraphicFramePr>
          <p:nvPr/>
        </p:nvGraphicFramePr>
        <p:xfrm>
          <a:off x="1524001" y="1784723"/>
          <a:ext cx="9256294" cy="1577340"/>
        </p:xfrm>
        <a:graphic>
          <a:graphicData uri="http://schemas.openxmlformats.org/drawingml/2006/table">
            <a:tbl>
              <a:tblPr>
                <a:tableStyleId>{284E427A-3D55-4303-BF80-6455036E1DE7}</a:tableStyleId>
              </a:tblPr>
              <a:tblGrid>
                <a:gridCol w="512320"/>
                <a:gridCol w="4487115"/>
                <a:gridCol w="1904409"/>
                <a:gridCol w="2352450"/>
              </a:tblGrid>
              <a:tr h="0">
                <a:tc>
                  <a:txBody>
                    <a:bodyPr/>
                    <a:lstStyle/>
                    <a:p>
                      <a:pPr algn="ctr">
                        <a:lnSpc>
                          <a:spcPct val="115000"/>
                        </a:lnSpc>
                        <a:spcAft>
                          <a:spcPts val="0"/>
                        </a:spcAft>
                      </a:pPr>
                      <a:r>
                        <a:rPr lang="en-US" sz="1800" dirty="0">
                          <a:solidFill>
                            <a:srgbClr val="0070C0"/>
                          </a:solidFill>
                          <a:latin typeface="Cambria Math" pitchFamily="18" charset="0"/>
                          <a:ea typeface="Cambria Math" pitchFamily="18" charset="0"/>
                        </a:rPr>
                        <a:t>Nr.</a:t>
                      </a:r>
                      <a:endParaRPr lang="ro-RO" sz="1800" dirty="0">
                        <a:solidFill>
                          <a:srgbClr val="0070C0"/>
                        </a:solidFill>
                        <a:latin typeface="Cambria Math" pitchFamily="18" charset="0"/>
                        <a:ea typeface="Cambria Math" pitchFamily="18" charset="0"/>
                      </a:endParaRPr>
                    </a:p>
                    <a:p>
                      <a:pPr algn="ctr">
                        <a:lnSpc>
                          <a:spcPct val="115000"/>
                        </a:lnSpc>
                        <a:spcAft>
                          <a:spcPts val="0"/>
                        </a:spcAft>
                      </a:pPr>
                      <a:r>
                        <a:rPr lang="en-US" sz="1800" dirty="0">
                          <a:solidFill>
                            <a:srgbClr val="0070C0"/>
                          </a:solidFill>
                          <a:latin typeface="Cambria Math" pitchFamily="18" charset="0"/>
                          <a:ea typeface="Cambria Math" pitchFamily="18" charset="0"/>
                        </a:rPr>
                        <a:t>crt.</a:t>
                      </a:r>
                      <a:endParaRPr lang="ro-RO" sz="1800" dirty="0">
                        <a:solidFill>
                          <a:srgbClr val="0070C0"/>
                        </a:solidFill>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n-US" sz="1800" dirty="0">
                          <a:solidFill>
                            <a:srgbClr val="0070C0"/>
                          </a:solidFill>
                          <a:latin typeface="Cambria Math" pitchFamily="18" charset="0"/>
                          <a:ea typeface="Cambria Math" pitchFamily="18" charset="0"/>
                        </a:rPr>
                        <a:t>Tipul de </a:t>
                      </a:r>
                      <a:r>
                        <a:rPr lang="en-US" sz="1800" dirty="0" smtClean="0">
                          <a:solidFill>
                            <a:srgbClr val="0070C0"/>
                          </a:solidFill>
                          <a:latin typeface="Cambria Math" pitchFamily="18" charset="0"/>
                          <a:ea typeface="Cambria Math" pitchFamily="18" charset="0"/>
                        </a:rPr>
                        <a:t>spa</a:t>
                      </a:r>
                      <a:r>
                        <a:rPr lang="ro-RO" sz="1800" dirty="0" smtClean="0">
                          <a:solidFill>
                            <a:srgbClr val="0070C0"/>
                          </a:solidFill>
                          <a:latin typeface="Cambria Math" pitchFamily="18" charset="0"/>
                          <a:ea typeface="Cambria Math" pitchFamily="18" charset="0"/>
                        </a:rPr>
                        <a:t>ț</a:t>
                      </a:r>
                      <a:r>
                        <a:rPr lang="en-US" sz="1800" dirty="0" err="1" smtClean="0">
                          <a:solidFill>
                            <a:srgbClr val="0070C0"/>
                          </a:solidFill>
                          <a:latin typeface="Cambria Math" pitchFamily="18" charset="0"/>
                          <a:ea typeface="Cambria Math" pitchFamily="18" charset="0"/>
                        </a:rPr>
                        <a:t>iu</a:t>
                      </a:r>
                      <a:endParaRPr lang="ro-RO" sz="1800" dirty="0">
                        <a:solidFill>
                          <a:srgbClr val="0070C0"/>
                        </a:solidFill>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n-US" sz="1800">
                          <a:solidFill>
                            <a:srgbClr val="0070C0"/>
                          </a:solidFill>
                          <a:latin typeface="Cambria Math" pitchFamily="18" charset="0"/>
                          <a:ea typeface="Cambria Math" pitchFamily="18" charset="0"/>
                        </a:rPr>
                        <a:t>Număr</a:t>
                      </a:r>
                      <a:endParaRPr lang="ro-RO" sz="1800">
                        <a:solidFill>
                          <a:srgbClr val="0070C0"/>
                        </a:solidFill>
                        <a:latin typeface="Cambria Math" pitchFamily="18" charset="0"/>
                        <a:ea typeface="Cambria Math" pitchFamily="18" charset="0"/>
                      </a:endParaRPr>
                    </a:p>
                    <a:p>
                      <a:pPr algn="ctr">
                        <a:lnSpc>
                          <a:spcPct val="115000"/>
                        </a:lnSpc>
                        <a:spcAft>
                          <a:spcPts val="0"/>
                        </a:spcAft>
                      </a:pPr>
                      <a:r>
                        <a:rPr lang="en-US" sz="1800">
                          <a:solidFill>
                            <a:srgbClr val="0070C0"/>
                          </a:solidFill>
                          <a:latin typeface="Cambria Math" pitchFamily="18" charset="0"/>
                          <a:ea typeface="Cambria Math" pitchFamily="18" charset="0"/>
                        </a:rPr>
                        <a:t>spaţii</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gn="ctr">
                        <a:lnSpc>
                          <a:spcPct val="115000"/>
                        </a:lnSpc>
                        <a:spcAft>
                          <a:spcPts val="0"/>
                        </a:spcAft>
                      </a:pPr>
                      <a:r>
                        <a:rPr lang="en-US" sz="1800">
                          <a:solidFill>
                            <a:srgbClr val="0070C0"/>
                          </a:solidFill>
                          <a:latin typeface="Cambria Math" pitchFamily="18" charset="0"/>
                          <a:ea typeface="Cambria Math" pitchFamily="18" charset="0"/>
                        </a:rPr>
                        <a:t>Suprafaţă (mp)</a:t>
                      </a:r>
                      <a:endParaRPr lang="ro-RO" sz="1800">
                        <a:solidFill>
                          <a:srgbClr val="0070C0"/>
                        </a:solidFill>
                        <a:latin typeface="Cambria Math" pitchFamily="18" charset="0"/>
                        <a:ea typeface="Cambria Math" pitchFamily="18" charset="0"/>
                        <a:cs typeface="Times New Roman"/>
                      </a:endParaRPr>
                    </a:p>
                  </a:txBody>
                  <a:tcPr marL="68580" marR="68580" marT="0" marB="0"/>
                </a:tc>
              </a:tr>
              <a:tr h="0">
                <a:tc>
                  <a:txBody>
                    <a:bodyPr/>
                    <a:lstStyle/>
                    <a:p>
                      <a:pPr>
                        <a:lnSpc>
                          <a:spcPct val="115000"/>
                        </a:lnSpc>
                        <a:spcAft>
                          <a:spcPts val="0"/>
                        </a:spcAft>
                      </a:pPr>
                      <a:r>
                        <a:rPr lang="en-US" sz="1800">
                          <a:solidFill>
                            <a:srgbClr val="0070C0"/>
                          </a:solidFill>
                          <a:latin typeface="Cambria Math" pitchFamily="18" charset="0"/>
                          <a:ea typeface="Cambria Math" pitchFamily="18" charset="0"/>
                        </a:rPr>
                        <a:t>1.</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a:solidFill>
                            <a:srgbClr val="0070C0"/>
                          </a:solidFill>
                          <a:latin typeface="Cambria Math" pitchFamily="18" charset="0"/>
                          <a:ea typeface="Cambria Math" pitchFamily="18" charset="0"/>
                        </a:rPr>
                        <a:t>Spaţiu destinat echipei manageriale</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a:solidFill>
                            <a:srgbClr val="0070C0"/>
                          </a:solidFill>
                          <a:latin typeface="Cambria Math" pitchFamily="18" charset="0"/>
                          <a:ea typeface="Cambria Math" pitchFamily="18" charset="0"/>
                        </a:rPr>
                        <a:t>1</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a:solidFill>
                            <a:srgbClr val="0070C0"/>
                          </a:solidFill>
                          <a:latin typeface="Cambria Math" pitchFamily="18" charset="0"/>
                          <a:ea typeface="Cambria Math" pitchFamily="18" charset="0"/>
                        </a:rPr>
                        <a:t>15</a:t>
                      </a:r>
                      <a:endParaRPr lang="ro-RO" sz="1800">
                        <a:solidFill>
                          <a:srgbClr val="0070C0"/>
                        </a:solidFill>
                        <a:latin typeface="Cambria Math" pitchFamily="18" charset="0"/>
                        <a:ea typeface="Cambria Math" pitchFamily="18" charset="0"/>
                        <a:cs typeface="Times New Roman"/>
                      </a:endParaRPr>
                    </a:p>
                  </a:txBody>
                  <a:tcPr marL="68580" marR="68580" marT="0" marB="0"/>
                </a:tc>
              </a:tr>
              <a:tr h="0">
                <a:tc>
                  <a:txBody>
                    <a:bodyPr/>
                    <a:lstStyle/>
                    <a:p>
                      <a:pPr>
                        <a:lnSpc>
                          <a:spcPct val="115000"/>
                        </a:lnSpc>
                        <a:spcAft>
                          <a:spcPts val="0"/>
                        </a:spcAft>
                      </a:pPr>
                      <a:r>
                        <a:rPr lang="en-US" sz="1800">
                          <a:solidFill>
                            <a:srgbClr val="0070C0"/>
                          </a:solidFill>
                          <a:latin typeface="Cambria Math" pitchFamily="18" charset="0"/>
                          <a:ea typeface="Cambria Math" pitchFamily="18" charset="0"/>
                        </a:rPr>
                        <a:t>2.</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a:solidFill>
                            <a:srgbClr val="0070C0"/>
                          </a:solidFill>
                          <a:latin typeface="Cambria Math" pitchFamily="18" charset="0"/>
                          <a:ea typeface="Cambria Math" pitchFamily="18" charset="0"/>
                        </a:rPr>
                        <a:t>Birou administraţie </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a:solidFill>
                            <a:srgbClr val="0070C0"/>
                          </a:solidFill>
                          <a:latin typeface="Cambria Math" pitchFamily="18" charset="0"/>
                          <a:ea typeface="Cambria Math" pitchFamily="18" charset="0"/>
                        </a:rPr>
                        <a:t>1</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a:solidFill>
                            <a:srgbClr val="0070C0"/>
                          </a:solidFill>
                          <a:latin typeface="Cambria Math" pitchFamily="18" charset="0"/>
                          <a:ea typeface="Cambria Math" pitchFamily="18" charset="0"/>
                        </a:rPr>
                        <a:t>8.75</a:t>
                      </a:r>
                      <a:endParaRPr lang="ro-RO" sz="1800">
                        <a:solidFill>
                          <a:srgbClr val="0070C0"/>
                        </a:solidFill>
                        <a:latin typeface="Cambria Math" pitchFamily="18" charset="0"/>
                        <a:ea typeface="Cambria Math" pitchFamily="18" charset="0"/>
                        <a:cs typeface="Times New Roman"/>
                      </a:endParaRPr>
                    </a:p>
                  </a:txBody>
                  <a:tcPr marL="68580" marR="68580" marT="0" marB="0"/>
                </a:tc>
              </a:tr>
              <a:tr h="0">
                <a:tc>
                  <a:txBody>
                    <a:bodyPr/>
                    <a:lstStyle/>
                    <a:p>
                      <a:pPr>
                        <a:lnSpc>
                          <a:spcPct val="115000"/>
                        </a:lnSpc>
                        <a:spcAft>
                          <a:spcPts val="0"/>
                        </a:spcAft>
                      </a:pPr>
                      <a:r>
                        <a:rPr lang="en-US" sz="1800">
                          <a:solidFill>
                            <a:srgbClr val="0070C0"/>
                          </a:solidFill>
                          <a:latin typeface="Cambria Math" pitchFamily="18" charset="0"/>
                          <a:ea typeface="Cambria Math" pitchFamily="18" charset="0"/>
                        </a:rPr>
                        <a:t>3.</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a:solidFill>
                            <a:srgbClr val="0070C0"/>
                          </a:solidFill>
                          <a:latin typeface="Cambria Math" pitchFamily="18" charset="0"/>
                          <a:ea typeface="Cambria Math" pitchFamily="18" charset="0"/>
                        </a:rPr>
                        <a:t>Birou contabilitate</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a:solidFill>
                            <a:srgbClr val="0070C0"/>
                          </a:solidFill>
                          <a:latin typeface="Cambria Math" pitchFamily="18" charset="0"/>
                          <a:ea typeface="Cambria Math" pitchFamily="18" charset="0"/>
                        </a:rPr>
                        <a:t>1</a:t>
                      </a:r>
                      <a:endParaRPr lang="ro-RO" sz="1800">
                        <a:solidFill>
                          <a:srgbClr val="0070C0"/>
                        </a:solidFill>
                        <a:latin typeface="Cambria Math" pitchFamily="18" charset="0"/>
                        <a:ea typeface="Cambria Math" pitchFamily="18" charset="0"/>
                        <a:cs typeface="Times New Roman"/>
                      </a:endParaRPr>
                    </a:p>
                  </a:txBody>
                  <a:tcPr marL="68580" marR="68580" marT="0" marB="0"/>
                </a:tc>
                <a:tc>
                  <a:txBody>
                    <a:bodyPr/>
                    <a:lstStyle/>
                    <a:p>
                      <a:pPr>
                        <a:lnSpc>
                          <a:spcPct val="115000"/>
                        </a:lnSpc>
                        <a:spcAft>
                          <a:spcPts val="0"/>
                        </a:spcAft>
                      </a:pPr>
                      <a:r>
                        <a:rPr lang="en-US" sz="1800" dirty="0">
                          <a:solidFill>
                            <a:srgbClr val="0070C0"/>
                          </a:solidFill>
                          <a:latin typeface="Cambria Math" pitchFamily="18" charset="0"/>
                          <a:ea typeface="Cambria Math" pitchFamily="18" charset="0"/>
                        </a:rPr>
                        <a:t>17.5</a:t>
                      </a:r>
                      <a:endParaRPr lang="ro-RO" sz="1800" dirty="0">
                        <a:solidFill>
                          <a:srgbClr val="0070C0"/>
                        </a:solidFill>
                        <a:latin typeface="Cambria Math" pitchFamily="18" charset="0"/>
                        <a:ea typeface="Cambria Math" pitchFamily="18" charset="0"/>
                        <a:cs typeface="Times New Roman"/>
                      </a:endParaRPr>
                    </a:p>
                  </a:txBody>
                  <a:tcPr marL="68580" marR="68580" marT="0" marB="0"/>
                </a:tc>
              </a:tr>
            </a:tbl>
          </a:graphicData>
        </a:graphic>
      </p:graphicFrame>
      <p:sp>
        <p:nvSpPr>
          <p:cNvPr id="111617" name="Rectangle 1"/>
          <p:cNvSpPr>
            <a:spLocks noChangeArrowheads="1"/>
          </p:cNvSpPr>
          <p:nvPr/>
        </p:nvSpPr>
        <p:spPr bwMode="auto">
          <a:xfrm>
            <a:off x="3497179" y="1315453"/>
            <a:ext cx="5085347"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n-US" b="1"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INFORMAŢII PRIVIND SPAŢIILE ADMINISTRATIVE </a:t>
            </a:r>
            <a:endParaRPr kumimoji="0" lang="en-US" b="0" i="0" u="none" strike="noStrike" cap="none" normalizeH="0" baseline="0" dirty="0" smtClean="0">
              <a:ln>
                <a:noFill/>
              </a:ln>
              <a:solidFill>
                <a:srgbClr val="0070C0"/>
              </a:solidFill>
              <a:effectLst/>
              <a:latin typeface="Cambria Math" pitchFamily="18" charset="0"/>
              <a:ea typeface="Cambria Math" pitchFamily="18" charset="0"/>
            </a:endParaRPr>
          </a:p>
        </p:txBody>
      </p:sp>
      <p:sp>
        <p:nvSpPr>
          <p:cNvPr id="111618" name="Rectangle 2"/>
          <p:cNvSpPr>
            <a:spLocks noChangeArrowheads="1"/>
          </p:cNvSpPr>
          <p:nvPr/>
        </p:nvSpPr>
        <p:spPr bwMode="auto">
          <a:xfrm>
            <a:off x="288759" y="3400926"/>
            <a:ext cx="11486146"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19088" algn="just"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Activitatea</a:t>
            </a:r>
            <a:r>
              <a:rPr kumimoji="0" lang="ro-RO"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 </a:t>
            </a:r>
            <a:r>
              <a:rPr kumimoji="0" lang="en-US"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instructiv-educativă și administrativ-</a:t>
            </a:r>
            <a:r>
              <a:rPr kumimoji="0" lang="en-US" b="0" i="0" u="none" strike="noStrike" cap="none" normalizeH="0" baseline="0" dirty="0" err="1" smtClean="0">
                <a:ln>
                  <a:noFill/>
                </a:ln>
                <a:solidFill>
                  <a:srgbClr val="0070C0"/>
                </a:solidFill>
                <a:effectLst/>
                <a:latin typeface="Cambria Math" pitchFamily="18" charset="0"/>
                <a:ea typeface="Cambria Math" pitchFamily="18" charset="0"/>
                <a:cs typeface="Times New Roman" pitchFamily="18" charset="0"/>
              </a:rPr>
              <a:t>gospodărească</a:t>
            </a:r>
            <a:r>
              <a:rPr kumimoji="0" lang="en-US"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 a grădiniței,</a:t>
            </a:r>
            <a:r>
              <a:rPr kumimoji="0" lang="ro-RO"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 </a:t>
            </a:r>
            <a:r>
              <a:rPr kumimoji="0" lang="en-US"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se desfășoară într-o </a:t>
            </a:r>
            <a:r>
              <a:rPr kumimoji="0" lang="en-US" b="0" i="0" u="none" strike="noStrike" cap="none" normalizeH="0" baseline="0" dirty="0" err="1" smtClean="0">
                <a:ln>
                  <a:noFill/>
                </a:ln>
                <a:solidFill>
                  <a:srgbClr val="0070C0"/>
                </a:solidFill>
                <a:effectLst/>
                <a:latin typeface="Cambria Math" pitchFamily="18" charset="0"/>
                <a:ea typeface="Cambria Math" pitchFamily="18" charset="0"/>
                <a:cs typeface="Times New Roman" pitchFamily="18" charset="0"/>
              </a:rPr>
              <a:t>clădire</a:t>
            </a:r>
            <a:r>
              <a:rPr kumimoji="0" lang="en-US"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 cu </a:t>
            </a:r>
            <a:r>
              <a:rPr kumimoji="0" lang="en-US" b="0" i="0" u="none" strike="noStrike" cap="none" normalizeH="0" baseline="0" dirty="0" err="1" smtClean="0">
                <a:ln>
                  <a:noFill/>
                </a:ln>
                <a:solidFill>
                  <a:srgbClr val="0070C0"/>
                </a:solidFill>
                <a:effectLst/>
                <a:latin typeface="Cambria Math" pitchFamily="18" charset="0"/>
                <a:ea typeface="Cambria Math" pitchFamily="18" charset="0"/>
                <a:cs typeface="Times New Roman" pitchFamily="18" charset="0"/>
              </a:rPr>
              <a:t>suprafața</a:t>
            </a:r>
            <a:r>
              <a:rPr kumimoji="0" lang="en-US"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 de 1092,41mp şi o curte în </a:t>
            </a:r>
            <a:r>
              <a:rPr kumimoji="0" lang="en-US" b="0" i="0" u="none" strike="noStrike" cap="none" normalizeH="0" baseline="0" dirty="0" err="1" smtClean="0">
                <a:ln>
                  <a:noFill/>
                </a:ln>
                <a:solidFill>
                  <a:srgbClr val="0070C0"/>
                </a:solidFill>
                <a:effectLst/>
                <a:latin typeface="Cambria Math" pitchFamily="18" charset="0"/>
                <a:ea typeface="Cambria Math" pitchFamily="18" charset="0"/>
                <a:cs typeface="Times New Roman" pitchFamily="18" charset="0"/>
              </a:rPr>
              <a:t>suprafaţă</a:t>
            </a:r>
            <a:r>
              <a:rPr kumimoji="0" lang="en-US"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 de 6545,80 mp.</a:t>
            </a:r>
            <a:endParaRPr kumimoji="0" lang="en-US" b="0" i="0" u="none" strike="noStrike" cap="none" normalizeH="0" baseline="0" dirty="0" smtClean="0">
              <a:ln>
                <a:noFill/>
              </a:ln>
              <a:solidFill>
                <a:srgbClr val="0070C0"/>
              </a:solidFill>
              <a:effectLst/>
              <a:latin typeface="Cambria Math" pitchFamily="18" charset="0"/>
              <a:ea typeface="Cambria Math" pitchFamily="18" charset="0"/>
            </a:endParaRPr>
          </a:p>
        </p:txBody>
      </p:sp>
      <p:sp>
        <p:nvSpPr>
          <p:cNvPr id="5" name="Dreptunghi 4"/>
          <p:cNvSpPr/>
          <p:nvPr/>
        </p:nvSpPr>
        <p:spPr>
          <a:xfrm>
            <a:off x="399010" y="4036861"/>
            <a:ext cx="11355185" cy="369332"/>
          </a:xfrm>
          <a:prstGeom prst="rect">
            <a:avLst/>
          </a:prstGeom>
        </p:spPr>
        <p:txBody>
          <a:bodyPr wrap="square">
            <a:spAutoFit/>
          </a:bodyPr>
          <a:lstStyle/>
          <a:p>
            <a:r>
              <a:rPr lang="ro-RO" dirty="0" smtClean="0">
                <a:solidFill>
                  <a:schemeClr val="bg2">
                    <a:lumMod val="50000"/>
                  </a:schemeClr>
                </a:solidFill>
                <a:latin typeface="Cambria Math" pitchFamily="18" charset="0"/>
                <a:ea typeface="Cambria Math" pitchFamily="18" charset="0"/>
              </a:rPr>
              <a:t>    Grădinița este beneficiara unei centrale termice proprii fapt care asigură atât un ambient plăcut cât și apă caldă.</a:t>
            </a:r>
            <a:endParaRPr lang="ro-RO" dirty="0">
              <a:solidFill>
                <a:schemeClr val="bg2">
                  <a:lumMod val="50000"/>
                </a:schemeClr>
              </a:solidFill>
              <a:latin typeface="Cambria Math" pitchFamily="18" charset="0"/>
              <a:ea typeface="Cambria Math"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ubstituent imagine 6" descr="2 006.jpg"/>
          <p:cNvPicPr>
            <a:picLocks noGrp="1" noChangeAspect="1"/>
          </p:cNvPicPr>
          <p:nvPr>
            <p:ph type="pic" sz="quarter" idx="18"/>
          </p:nvPr>
        </p:nvPicPr>
        <p:blipFill>
          <a:blip r:embed="rId2" cstate="print"/>
          <a:srcRect l="1291" r="129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Substituent text 4"/>
          <p:cNvSpPr>
            <a:spLocks noGrp="1"/>
          </p:cNvSpPr>
          <p:nvPr>
            <p:ph type="body" sz="half" idx="21"/>
          </p:nvPr>
        </p:nvSpPr>
        <p:spPr>
          <a:xfrm>
            <a:off x="9015662" y="1010653"/>
            <a:ext cx="2855495" cy="4732421"/>
          </a:xfrm>
          <a:ln w="57150">
            <a:solidFill>
              <a:schemeClr val="bg1">
                <a:lumMod val="65000"/>
              </a:schemeClr>
            </a:solidFill>
            <a:prstDash val="dashDot"/>
          </a:ln>
        </p:spPr>
        <p:txBody>
          <a:bodyPr>
            <a:normAutofit fontScale="55000" lnSpcReduction="20000"/>
          </a:bodyPr>
          <a:lstStyle/>
          <a:p>
            <a:pPr lvl="0" algn="just" eaLnBrk="0" fontAlgn="base" hangingPunct="0">
              <a:spcBef>
                <a:spcPct val="0"/>
              </a:spcBef>
              <a:spcAft>
                <a:spcPct val="0"/>
              </a:spcAft>
            </a:pPr>
            <a:endParaRPr lang="ro-RO" sz="1800" dirty="0" smtClean="0">
              <a:solidFill>
                <a:srgbClr val="0070C0"/>
              </a:solidFill>
              <a:latin typeface="Cambria Math" pitchFamily="18" charset="0"/>
              <a:ea typeface="Cambria Math" pitchFamily="18" charset="0"/>
              <a:cs typeface="Times New Roman" pitchFamily="18" charset="0"/>
            </a:endParaRPr>
          </a:p>
          <a:p>
            <a:pPr lvl="0" algn="just" eaLnBrk="0" fontAlgn="base" hangingPunct="0">
              <a:spcBef>
                <a:spcPct val="0"/>
              </a:spcBef>
              <a:spcAft>
                <a:spcPct val="0"/>
              </a:spcAft>
              <a:buFontTx/>
              <a:buChar char="•"/>
            </a:pPr>
            <a:r>
              <a:rPr lang="ro-RO" sz="2900" dirty="0" err="1" smtClean="0">
                <a:solidFill>
                  <a:srgbClr val="0070C0"/>
                </a:solidFill>
                <a:latin typeface="Cambria Math" pitchFamily="18" charset="0"/>
                <a:ea typeface="Cambria Math" pitchFamily="18" charset="0"/>
                <a:cs typeface="Times New Roman" pitchFamily="18" charset="0"/>
              </a:rPr>
              <a:t>C.D.-playere</a:t>
            </a:r>
            <a:r>
              <a:rPr lang="ro-RO" sz="2900" dirty="0" smtClean="0">
                <a:solidFill>
                  <a:srgbClr val="0070C0"/>
                </a:solidFill>
                <a:latin typeface="Cambria Math" pitchFamily="18" charset="0"/>
                <a:ea typeface="Cambria Math" pitchFamily="18" charset="0"/>
                <a:cs typeface="Times New Roman" pitchFamily="18" charset="0"/>
              </a:rPr>
              <a:t> - în toate sălile de clasă – la programul prelungit;</a:t>
            </a:r>
            <a:endParaRPr lang="ro-RO" sz="2900" dirty="0" smtClean="0">
              <a:solidFill>
                <a:srgbClr val="0070C0"/>
              </a:solidFill>
              <a:latin typeface="Cambria Math" pitchFamily="18" charset="0"/>
              <a:ea typeface="Cambria Math" pitchFamily="18" charset="0"/>
            </a:endParaRPr>
          </a:p>
          <a:p>
            <a:pPr lvl="0" algn="just" eaLnBrk="0" fontAlgn="base" hangingPunct="0">
              <a:spcBef>
                <a:spcPct val="0"/>
              </a:spcBef>
              <a:spcAft>
                <a:spcPct val="0"/>
              </a:spcAft>
              <a:buFontTx/>
              <a:buChar char="•"/>
            </a:pPr>
            <a:r>
              <a:rPr lang="ro-RO" sz="2900" dirty="0" err="1" smtClean="0">
                <a:solidFill>
                  <a:srgbClr val="0070C0"/>
                </a:solidFill>
                <a:latin typeface="Cambria Math" pitchFamily="18" charset="0"/>
                <a:ea typeface="Cambria Math" pitchFamily="18" charset="0"/>
                <a:cs typeface="Times New Roman" pitchFamily="18" charset="0"/>
              </a:rPr>
              <a:t>D.V.D.-uri</a:t>
            </a:r>
            <a:r>
              <a:rPr lang="ro-RO" sz="2900" dirty="0" smtClean="0">
                <a:solidFill>
                  <a:srgbClr val="0070C0"/>
                </a:solidFill>
                <a:latin typeface="Cambria Math" pitchFamily="18" charset="0"/>
                <a:ea typeface="Cambria Math" pitchFamily="18" charset="0"/>
                <a:cs typeface="Times New Roman" pitchFamily="18" charset="0"/>
              </a:rPr>
              <a:t> - în toate sălile de clasă – la programul prelungit;</a:t>
            </a:r>
            <a:endParaRPr lang="ro-RO" sz="2900" dirty="0" smtClean="0">
              <a:solidFill>
                <a:srgbClr val="0070C0"/>
              </a:solidFill>
              <a:latin typeface="Cambria Math" pitchFamily="18" charset="0"/>
              <a:ea typeface="Cambria Math" pitchFamily="18" charset="0"/>
            </a:endParaRPr>
          </a:p>
          <a:p>
            <a:pPr lvl="0" algn="just" eaLnBrk="0" fontAlgn="base" hangingPunct="0">
              <a:spcBef>
                <a:spcPct val="0"/>
              </a:spcBef>
              <a:spcAft>
                <a:spcPct val="0"/>
              </a:spcAft>
              <a:buFontTx/>
              <a:buChar char="•"/>
            </a:pPr>
            <a:r>
              <a:rPr lang="ro-RO" sz="2900" dirty="0" smtClean="0">
                <a:solidFill>
                  <a:srgbClr val="0070C0"/>
                </a:solidFill>
                <a:latin typeface="Cambria Math" pitchFamily="18" charset="0"/>
                <a:ea typeface="Cambria Math" pitchFamily="18" charset="0"/>
                <a:cs typeface="Times New Roman" pitchFamily="18" charset="0"/>
              </a:rPr>
              <a:t>copiatoare, imprimante, fax;</a:t>
            </a:r>
            <a:endParaRPr lang="ro-RO" sz="2900" dirty="0" smtClean="0">
              <a:solidFill>
                <a:srgbClr val="0070C0"/>
              </a:solidFill>
              <a:latin typeface="Cambria Math" pitchFamily="18" charset="0"/>
              <a:ea typeface="Cambria Math" pitchFamily="18" charset="0"/>
            </a:endParaRPr>
          </a:p>
          <a:p>
            <a:pPr lvl="0" algn="just" eaLnBrk="0" fontAlgn="base" hangingPunct="0">
              <a:spcBef>
                <a:spcPct val="0"/>
              </a:spcBef>
              <a:spcAft>
                <a:spcPct val="0"/>
              </a:spcAft>
              <a:buFontTx/>
              <a:buChar char="•"/>
            </a:pPr>
            <a:r>
              <a:rPr lang="ro-RO" sz="2900" dirty="0" smtClean="0">
                <a:solidFill>
                  <a:srgbClr val="0070C0"/>
                </a:solidFill>
                <a:latin typeface="Cambria Math" pitchFamily="18" charset="0"/>
                <a:ea typeface="Cambria Math" pitchFamily="18" charset="0"/>
                <a:cs typeface="Times New Roman" pitchFamily="18" charset="0"/>
              </a:rPr>
              <a:t>aparate de plastifiat;</a:t>
            </a:r>
            <a:endParaRPr lang="ro-RO" sz="2900" dirty="0" smtClean="0">
              <a:solidFill>
                <a:srgbClr val="0070C0"/>
              </a:solidFill>
              <a:latin typeface="Cambria Math" pitchFamily="18" charset="0"/>
              <a:ea typeface="Cambria Math" pitchFamily="18" charset="0"/>
            </a:endParaRPr>
          </a:p>
          <a:p>
            <a:pPr lvl="0" algn="just" eaLnBrk="0" fontAlgn="base" hangingPunct="0">
              <a:spcBef>
                <a:spcPct val="0"/>
              </a:spcBef>
              <a:spcAft>
                <a:spcPct val="0"/>
              </a:spcAft>
              <a:buFontTx/>
              <a:buChar char="•"/>
            </a:pPr>
            <a:r>
              <a:rPr lang="ro-RO" sz="2900" dirty="0" smtClean="0">
                <a:solidFill>
                  <a:srgbClr val="0070C0"/>
                </a:solidFill>
                <a:latin typeface="Cambria Math" pitchFamily="18" charset="0"/>
                <a:ea typeface="Cambria Math" pitchFamily="18" charset="0"/>
                <a:cs typeface="Times New Roman" pitchFamily="18" charset="0"/>
              </a:rPr>
              <a:t>video-proiector;</a:t>
            </a:r>
            <a:endParaRPr lang="ro-RO" sz="2900" dirty="0" smtClean="0">
              <a:solidFill>
                <a:srgbClr val="0070C0"/>
              </a:solidFill>
              <a:latin typeface="Cambria Math" pitchFamily="18" charset="0"/>
              <a:ea typeface="Cambria Math" pitchFamily="18" charset="0"/>
            </a:endParaRPr>
          </a:p>
          <a:p>
            <a:pPr lvl="0" algn="just" eaLnBrk="0" fontAlgn="base" hangingPunct="0">
              <a:spcBef>
                <a:spcPct val="0"/>
              </a:spcBef>
              <a:spcAft>
                <a:spcPct val="0"/>
              </a:spcAft>
              <a:buFontTx/>
              <a:buChar char="•"/>
            </a:pPr>
            <a:r>
              <a:rPr lang="ro-RO" sz="2900" dirty="0" smtClean="0">
                <a:solidFill>
                  <a:srgbClr val="0070C0"/>
                </a:solidFill>
                <a:latin typeface="Cambria Math" pitchFamily="18" charset="0"/>
                <a:ea typeface="Cambria Math" pitchFamily="18" charset="0"/>
                <a:cs typeface="Times New Roman" pitchFamily="18" charset="0"/>
              </a:rPr>
              <a:t>ecran de proiecţie</a:t>
            </a:r>
            <a:r>
              <a:rPr lang="en-US" sz="2900" dirty="0" smtClean="0">
                <a:solidFill>
                  <a:srgbClr val="0070C0"/>
                </a:solidFill>
                <a:latin typeface="Cambria Math" pitchFamily="18" charset="0"/>
                <a:ea typeface="Cambria Math" pitchFamily="18" charset="0"/>
                <a:cs typeface="Times New Roman" pitchFamily="18" charset="0"/>
              </a:rPr>
              <a:t>;</a:t>
            </a:r>
            <a:endParaRPr lang="ro-RO" sz="2900" dirty="0" smtClean="0">
              <a:solidFill>
                <a:srgbClr val="0070C0"/>
              </a:solidFill>
              <a:latin typeface="Cambria Math" pitchFamily="18" charset="0"/>
              <a:ea typeface="Cambria Math" pitchFamily="18" charset="0"/>
              <a:cs typeface="Times New Roman" pitchFamily="18" charset="0"/>
            </a:endParaRPr>
          </a:p>
          <a:p>
            <a:pPr lvl="0" algn="just" eaLnBrk="0" fontAlgn="base" hangingPunct="0">
              <a:spcBef>
                <a:spcPct val="0"/>
              </a:spcBef>
              <a:spcAft>
                <a:spcPct val="0"/>
              </a:spcAft>
              <a:buFontTx/>
              <a:buChar char="•"/>
            </a:pPr>
            <a:r>
              <a:rPr lang="ro-RO" sz="2900" dirty="0" smtClean="0">
                <a:solidFill>
                  <a:srgbClr val="0070C0"/>
                </a:solidFill>
                <a:latin typeface="Cambria Math" pitchFamily="18" charset="0"/>
                <a:ea typeface="Cambria Math" pitchFamily="18" charset="0"/>
              </a:rPr>
              <a:t>aparat de spiralat și legat cărți;</a:t>
            </a:r>
          </a:p>
          <a:p>
            <a:pPr lvl="0" algn="just" eaLnBrk="0" fontAlgn="base" hangingPunct="0">
              <a:spcBef>
                <a:spcPct val="0"/>
              </a:spcBef>
              <a:spcAft>
                <a:spcPct val="0"/>
              </a:spcAft>
              <a:buFontTx/>
              <a:buChar char="•"/>
            </a:pPr>
            <a:r>
              <a:rPr lang="ro-RO" sz="2900" dirty="0" smtClean="0">
                <a:solidFill>
                  <a:srgbClr val="0070C0"/>
                </a:solidFill>
                <a:latin typeface="Cambria Math" pitchFamily="18" charset="0"/>
                <a:ea typeface="Cambria Math" pitchFamily="18" charset="0"/>
              </a:rPr>
              <a:t>conexiune internet și televiziune prin cablu;</a:t>
            </a:r>
          </a:p>
          <a:p>
            <a:pPr lvl="0" algn="just" eaLnBrk="0" fontAlgn="base" hangingPunct="0">
              <a:spcBef>
                <a:spcPct val="0"/>
              </a:spcBef>
              <a:spcAft>
                <a:spcPct val="0"/>
              </a:spcAft>
              <a:buFontTx/>
              <a:buChar char="•"/>
            </a:pPr>
            <a:r>
              <a:rPr lang="ro-RO" sz="2900" dirty="0" smtClean="0">
                <a:solidFill>
                  <a:srgbClr val="0070C0"/>
                </a:solidFill>
                <a:latin typeface="Cambria Math" pitchFamily="18" charset="0"/>
                <a:ea typeface="Cambria Math" pitchFamily="18" charset="0"/>
              </a:rPr>
              <a:t>truse pentru copii, jucării, planșe, cărți, casete audio, casete video, </a:t>
            </a:r>
            <a:r>
              <a:rPr lang="ro-RO" sz="2900" dirty="0" err="1" smtClean="0">
                <a:solidFill>
                  <a:srgbClr val="0070C0"/>
                </a:solidFill>
                <a:latin typeface="Cambria Math" pitchFamily="18" charset="0"/>
                <a:ea typeface="Cambria Math" pitchFamily="18" charset="0"/>
              </a:rPr>
              <a:t>C.D.-uri</a:t>
            </a:r>
            <a:r>
              <a:rPr lang="ro-RO" sz="2900" dirty="0" smtClean="0">
                <a:solidFill>
                  <a:srgbClr val="0070C0"/>
                </a:solidFill>
                <a:latin typeface="Cambria Math" pitchFamily="18" charset="0"/>
                <a:ea typeface="Cambria Math" pitchFamily="18" charset="0"/>
              </a:rPr>
              <a:t>, </a:t>
            </a:r>
            <a:r>
              <a:rPr lang="ro-RO" sz="2900" dirty="0" err="1" smtClean="0">
                <a:solidFill>
                  <a:srgbClr val="0070C0"/>
                </a:solidFill>
                <a:latin typeface="Cambria Math" pitchFamily="18" charset="0"/>
                <a:ea typeface="Cambria Math" pitchFamily="18" charset="0"/>
              </a:rPr>
              <a:t>D.V.D.-uri</a:t>
            </a:r>
            <a:r>
              <a:rPr lang="ro-RO" sz="2900" dirty="0" smtClean="0">
                <a:solidFill>
                  <a:srgbClr val="0070C0"/>
                </a:solidFill>
                <a:latin typeface="Cambria Math" pitchFamily="18" charset="0"/>
                <a:ea typeface="Cambria Math" pitchFamily="18" charset="0"/>
              </a:rPr>
              <a:t> - în toate sălile de clasă;</a:t>
            </a:r>
          </a:p>
          <a:p>
            <a:pPr lvl="0" algn="just" eaLnBrk="0" fontAlgn="base" hangingPunct="0">
              <a:spcBef>
                <a:spcPct val="0"/>
              </a:spcBef>
              <a:spcAft>
                <a:spcPct val="0"/>
              </a:spcAft>
              <a:buFontTx/>
              <a:buChar char="•"/>
            </a:pPr>
            <a:r>
              <a:rPr lang="ro-RO" sz="2900" dirty="0" smtClean="0">
                <a:solidFill>
                  <a:srgbClr val="0070C0"/>
                </a:solidFill>
                <a:latin typeface="Cambria Math" pitchFamily="18" charset="0"/>
                <a:ea typeface="Cambria Math" pitchFamily="18" charset="0"/>
              </a:rPr>
              <a:t>spațiul de joacă pentru copii, în curtea grădiniței, dotat cu aparate de joc;</a:t>
            </a:r>
          </a:p>
          <a:p>
            <a:pPr lvl="0" algn="just" eaLnBrk="0" fontAlgn="base" hangingPunct="0">
              <a:spcBef>
                <a:spcPct val="0"/>
              </a:spcBef>
              <a:spcAft>
                <a:spcPct val="0"/>
              </a:spcAft>
              <a:buFontTx/>
              <a:buChar char="•"/>
            </a:pPr>
            <a:r>
              <a:rPr lang="ro-RO" sz="2900" dirty="0" smtClean="0">
                <a:solidFill>
                  <a:srgbClr val="0070C0"/>
                </a:solidFill>
                <a:latin typeface="Cambria Math" pitchFamily="18" charset="0"/>
                <a:ea typeface="Cambria Math" pitchFamily="18" charset="0"/>
              </a:rPr>
              <a:t>fonduri bănești, din surse bugetare și extrabugetare – donații, sponsorizări;</a:t>
            </a:r>
          </a:p>
          <a:p>
            <a:pPr lvl="0" algn="just" eaLnBrk="0" fontAlgn="base" hangingPunct="0">
              <a:spcBef>
                <a:spcPct val="0"/>
              </a:spcBef>
              <a:spcAft>
                <a:spcPct val="0"/>
              </a:spcAft>
            </a:pPr>
            <a:endParaRPr lang="en-US" sz="1800" dirty="0" smtClean="0">
              <a:solidFill>
                <a:srgbClr val="0070C0"/>
              </a:solidFill>
              <a:latin typeface="Cambria Math" pitchFamily="18" charset="0"/>
              <a:ea typeface="Cambria Math" pitchFamily="18" charset="0"/>
            </a:endParaRPr>
          </a:p>
        </p:txBody>
      </p:sp>
      <p:sp>
        <p:nvSpPr>
          <p:cNvPr id="6" name="Rectangle 3"/>
          <p:cNvSpPr>
            <a:spLocks noChangeArrowheads="1"/>
          </p:cNvSpPr>
          <p:nvPr/>
        </p:nvSpPr>
        <p:spPr bwMode="auto">
          <a:xfrm>
            <a:off x="786062" y="882315"/>
            <a:ext cx="4026569"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19088" algn="just" defTabSz="914400" rtl="0" eaLnBrk="1" fontAlgn="base" latinLnBrk="0" hangingPunct="1">
              <a:lnSpc>
                <a:spcPct val="100000"/>
              </a:lnSpc>
              <a:spcBef>
                <a:spcPct val="0"/>
              </a:spcBef>
              <a:spcAft>
                <a:spcPct val="0"/>
              </a:spcAft>
              <a:buClrTx/>
              <a:buSzTx/>
              <a:buFontTx/>
              <a:buNone/>
              <a:tabLst/>
            </a:pPr>
            <a:r>
              <a:rPr kumimoji="0" lang="en-US" b="1" i="1"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Baza materială a grădiniţei, este de calitate:</a:t>
            </a:r>
            <a:endPar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mașini de spălat automate;</a:t>
            </a:r>
            <a:endParaRPr kumimoji="0" lang="ro-RO" sz="1600" b="0" i="0" u="none" strike="noStrike" cap="none" normalizeH="0" baseline="0" dirty="0" smtClean="0">
              <a:ln>
                <a:noFill/>
              </a:ln>
              <a:solidFill>
                <a:srgbClr val="0070C0"/>
              </a:solidFill>
              <a:effectLst/>
              <a:latin typeface="Cambria Math" pitchFamily="18" charset="0"/>
              <a:ea typeface="Cambria Math"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ladă frigorifică și frigidere pentru alimente (carne, ouă, produse lactate, produse din carne etc.), pentru ,,Laptele şi cornul’’ și pentru probe din hrana pregătită pentru preșcolari;</a:t>
            </a:r>
            <a:endParaRPr kumimoji="0" lang="ro-RO" sz="1600" b="0" i="0" u="none" strike="noStrike" cap="none" normalizeH="0" baseline="0" dirty="0" smtClean="0">
              <a:ln>
                <a:noFill/>
              </a:ln>
              <a:solidFill>
                <a:srgbClr val="0070C0"/>
              </a:solidFill>
              <a:effectLst/>
              <a:latin typeface="Cambria Math" pitchFamily="18" charset="0"/>
              <a:ea typeface="Cambria Math"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mobilier corespunzător vârstei preşcolarilor – pătuţuri, mese, scăunele, etajere etc.;</a:t>
            </a:r>
            <a:endParaRPr kumimoji="0" lang="ro-RO" sz="1600" b="0" i="0" u="none" strike="noStrike" cap="none" normalizeH="0" baseline="0" dirty="0" smtClean="0">
              <a:ln>
                <a:noFill/>
              </a:ln>
              <a:solidFill>
                <a:srgbClr val="0070C0"/>
              </a:solidFill>
              <a:effectLst/>
              <a:latin typeface="Cambria Math" pitchFamily="18" charset="0"/>
              <a:ea typeface="Cambria Math"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echipament audio-video;</a:t>
            </a:r>
            <a:endParaRPr kumimoji="0" lang="ro-RO" sz="1600" b="0" i="0" u="none" strike="noStrike" cap="none" normalizeH="0" baseline="0" dirty="0" smtClean="0">
              <a:ln>
                <a:noFill/>
              </a:ln>
              <a:solidFill>
                <a:srgbClr val="0070C0"/>
              </a:solidFill>
              <a:effectLst/>
              <a:latin typeface="Cambria Math" pitchFamily="18" charset="0"/>
              <a:ea typeface="Cambria Math"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aparate foto;</a:t>
            </a:r>
            <a:endParaRPr kumimoji="0" lang="ro-RO" sz="1600" b="0" i="0" u="none" strike="noStrike" cap="none" normalizeH="0" baseline="0" dirty="0" smtClean="0">
              <a:ln>
                <a:noFill/>
              </a:ln>
              <a:solidFill>
                <a:srgbClr val="0070C0"/>
              </a:solidFill>
              <a:effectLst/>
              <a:latin typeface="Cambria Math" pitchFamily="18" charset="0"/>
              <a:ea typeface="Cambria Math"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televizoare - în toate sălile de clasă – program prelungit;</a:t>
            </a:r>
            <a:endParaRPr kumimoji="0" lang="ro-RO" sz="1600" b="0" i="0" u="none" strike="noStrike" cap="none" normalizeH="0" baseline="0" dirty="0" smtClean="0">
              <a:ln>
                <a:noFill/>
              </a:ln>
              <a:solidFill>
                <a:srgbClr val="0070C0"/>
              </a:solidFill>
              <a:effectLst/>
              <a:latin typeface="Cambria Math" pitchFamily="18" charset="0"/>
              <a:ea typeface="Cambria Math"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radiocasetofoane/combine - în toate sălile de clasă – program prelungit;</a:t>
            </a:r>
          </a:p>
          <a:p>
            <a:pPr algn="just" eaLnBrk="0" fontAlgn="base" hangingPunct="0">
              <a:spcBef>
                <a:spcPct val="0"/>
              </a:spcBef>
              <a:spcAft>
                <a:spcPct val="0"/>
              </a:spcAft>
              <a:buFontTx/>
              <a:buChar char="•"/>
            </a:pPr>
            <a:r>
              <a:rPr lang="ro-RO" sz="1600" dirty="0" smtClean="0">
                <a:solidFill>
                  <a:srgbClr val="0070C0"/>
                </a:solidFill>
                <a:latin typeface="Cambria Math" pitchFamily="18" charset="0"/>
                <a:ea typeface="Cambria Math" pitchFamily="18" charset="0"/>
                <a:cs typeface="Times New Roman" pitchFamily="18" charset="0"/>
              </a:rPr>
              <a:t>calculatoare - în toate sălile de clasă – la programul prelungit;</a:t>
            </a:r>
            <a:endParaRPr lang="ro-RO" sz="1600" dirty="0" smtClean="0">
              <a:solidFill>
                <a:srgbClr val="0070C0"/>
              </a:solidFill>
              <a:latin typeface="Cambria Math" pitchFamily="18" charset="0"/>
              <a:ea typeface="Cambria Math"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ro-RO" sz="1600" b="0" i="0" u="none" strike="noStrike" cap="none" normalizeH="0" baseline="0" dirty="0" smtClean="0">
              <a:ln>
                <a:noFill/>
              </a:ln>
              <a:solidFill>
                <a:srgbClr val="0070C0"/>
              </a:solidFill>
              <a:effectLst/>
              <a:latin typeface="Cambria Math" pitchFamily="18" charset="0"/>
              <a:ea typeface="Cambria Math" pitchFamily="18" charset="0"/>
            </a:endParaRPr>
          </a:p>
        </p:txBody>
      </p:sp>
      <p:pic>
        <p:nvPicPr>
          <p:cNvPr id="10" name="Imagine 9"/>
          <p:cNvPicPr/>
          <p:nvPr/>
        </p:nvPicPr>
        <p:blipFill>
          <a:blip r:embed="rId3" cstate="print"/>
          <a:srcRect/>
          <a:stretch>
            <a:fillRect/>
          </a:stretch>
        </p:blipFill>
        <p:spPr bwMode="auto">
          <a:xfrm>
            <a:off x="5518484" y="3625421"/>
            <a:ext cx="3031957" cy="2374325"/>
          </a:xfrm>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Substituent imagine 11" descr="G:\PORTOFOLIU\SANY0048.JPG"/>
          <p:cNvPicPr>
            <a:picLocks noGrp="1"/>
          </p:cNvPicPr>
          <p:nvPr>
            <p:ph type="pic" sz="quarter" idx="19"/>
          </p:nvPr>
        </p:nvPicPr>
        <p:blipFill>
          <a:blip r:embed="rId4" cstate="print"/>
          <a:srcRect l="1291" r="1291"/>
          <a:stretch>
            <a:fillRect/>
          </a:stretch>
        </p:blipFill>
        <p:spPr bwMode="auto">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ubstituent imagine 10" descr="S6300035.JPG"/>
          <p:cNvPicPr>
            <a:picLocks noGrp="1" noChangeAspect="1"/>
          </p:cNvPicPr>
          <p:nvPr>
            <p:ph type="pic" sz="quarter" idx="18"/>
          </p:nvPr>
        </p:nvPicPr>
        <p:blipFill>
          <a:blip r:embed="rId2" cstate="print"/>
          <a:srcRect l="19531" r="1953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Substituent imagine 9" descr="2 005.jpg"/>
          <p:cNvPicPr>
            <a:picLocks noGrp="1" noChangeAspect="1"/>
          </p:cNvPicPr>
          <p:nvPr>
            <p:ph type="pic" sz="quarter" idx="19"/>
          </p:nvPr>
        </p:nvPicPr>
        <p:blipFill>
          <a:blip r:embed="rId3" cstate="print"/>
          <a:srcRect l="19531" r="1953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6" name="Substituent imagine 15" descr="S6300054.JPG"/>
          <p:cNvPicPr>
            <a:picLocks noGrp="1" noChangeAspect="1"/>
          </p:cNvPicPr>
          <p:nvPr>
            <p:ph type="pic" sz="quarter" idx="20"/>
          </p:nvPr>
        </p:nvPicPr>
        <p:blipFill>
          <a:blip r:embed="rId4" cstate="print"/>
          <a:srcRect l="19531" r="1953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ubstituent imagine 8" descr="DSCF0539.jpg"/>
          <p:cNvPicPr>
            <a:picLocks noGrp="1" noChangeAspect="1"/>
          </p:cNvPicPr>
          <p:nvPr>
            <p:ph type="pic" sz="quarter" idx="18"/>
          </p:nvPr>
        </p:nvPicPr>
        <p:blipFill>
          <a:blip r:embed="rId2" cstate="print"/>
          <a:srcRect l="5938" r="5938"/>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Substituent imagine 7" descr="SANY0039.JPG"/>
          <p:cNvPicPr>
            <a:picLocks noGrp="1" noChangeAspect="1"/>
          </p:cNvPicPr>
          <p:nvPr>
            <p:ph type="pic" sz="quarter" idx="19"/>
          </p:nvPr>
        </p:nvPicPr>
        <p:blipFill>
          <a:blip r:embed="rId3" cstate="print"/>
          <a:srcRect l="19531" r="1953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Substituent imagine 9" descr="S6300165.JPG"/>
          <p:cNvPicPr>
            <a:picLocks noGrp="1" noChangeAspect="1"/>
          </p:cNvPicPr>
          <p:nvPr>
            <p:ph type="pic" sz="quarter" idx="20"/>
          </p:nvPr>
        </p:nvPicPr>
        <p:blipFill>
          <a:blip r:embed="rId4" cstate="print"/>
          <a:srcRect l="19531" r="1953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ubstituent imagine 8" descr="SANY0144.JPG"/>
          <p:cNvPicPr>
            <a:picLocks noGrp="1" noChangeAspect="1"/>
          </p:cNvPicPr>
          <p:nvPr>
            <p:ph type="pic" sz="quarter" idx="18"/>
          </p:nvPr>
        </p:nvPicPr>
        <p:blipFill>
          <a:blip r:embed="rId2" cstate="print"/>
          <a:srcRect l="19531" r="1953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Substituent imagine 7" descr="SANY0142.JPG"/>
          <p:cNvPicPr>
            <a:picLocks noGrp="1" noChangeAspect="1"/>
          </p:cNvPicPr>
          <p:nvPr>
            <p:ph type="pic" sz="quarter" idx="19"/>
          </p:nvPr>
        </p:nvPicPr>
        <p:blipFill>
          <a:blip r:embed="rId3" cstate="print"/>
          <a:srcRect l="19531" r="1953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Substituent imagine 11" descr="SANY0153.JPG"/>
          <p:cNvPicPr>
            <a:picLocks noGrp="1" noChangeAspect="1"/>
          </p:cNvPicPr>
          <p:nvPr>
            <p:ph type="pic" sz="quarter" idx="20"/>
          </p:nvPr>
        </p:nvPicPr>
        <p:blipFill>
          <a:blip r:embed="rId4" cstate="print"/>
          <a:srcRect l="19531" r="1953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ubstituent imagine 10" descr="S6300074.JPG"/>
          <p:cNvPicPr>
            <a:picLocks noGrp="1" noChangeAspect="1"/>
          </p:cNvPicPr>
          <p:nvPr>
            <p:ph type="pic" sz="quarter" idx="19"/>
          </p:nvPr>
        </p:nvPicPr>
        <p:blipFill>
          <a:blip r:embed="rId2" cstate="print"/>
          <a:srcRect l="19531" r="1953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Substituent imagine 9" descr="S6300053.JPG"/>
          <p:cNvPicPr>
            <a:picLocks noGrp="1" noChangeAspect="1"/>
          </p:cNvPicPr>
          <p:nvPr>
            <p:ph type="pic" sz="quarter" idx="20"/>
          </p:nvPr>
        </p:nvPicPr>
        <p:blipFill>
          <a:blip r:embed="rId3" cstate="print"/>
          <a:srcRect l="19531" r="1953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Substituent imagine 8" descr="S6300032.JPG"/>
          <p:cNvPicPr>
            <a:picLocks noGrp="1" noChangeAspect="1"/>
          </p:cNvPicPr>
          <p:nvPr>
            <p:ph type="pic" sz="quarter" idx="18"/>
          </p:nvPr>
        </p:nvPicPr>
        <p:blipFill>
          <a:blip r:embed="rId4" cstate="print"/>
          <a:srcRect l="19531" r="1953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ubstituent imagine 7" descr="2 001.jpg"/>
          <p:cNvPicPr>
            <a:picLocks noGrp="1" noChangeAspect="1"/>
          </p:cNvPicPr>
          <p:nvPr>
            <p:ph type="pic" sz="quarter" idx="19"/>
          </p:nvPr>
        </p:nvPicPr>
        <p:blipFill>
          <a:blip r:embed="rId2" cstate="print"/>
          <a:srcRect l="19531" r="1953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Substituent imagine 9" descr="Picture25.jpg"/>
          <p:cNvPicPr>
            <a:picLocks noGrp="1" noChangeAspect="1"/>
          </p:cNvPicPr>
          <p:nvPr>
            <p:ph type="pic" sz="quarter" idx="20"/>
          </p:nvPr>
        </p:nvPicPr>
        <p:blipFill>
          <a:blip r:embed="rId3"/>
          <a:srcRect l="20080" r="20080"/>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Substituent imagine 5" descr="Copy of 1384000_441708472607514_1048670534_n.jpg"/>
          <p:cNvPicPr>
            <a:picLocks noGrp="1" noChangeAspect="1"/>
          </p:cNvPicPr>
          <p:nvPr>
            <p:ph type="pic" sz="quarter" idx="18"/>
          </p:nvPr>
        </p:nvPicPr>
        <p:blipFill>
          <a:blip r:embed="rId4"/>
          <a:srcRect l="19531" r="1953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ubstituent imagine 8" descr="SANY0141.JPG"/>
          <p:cNvPicPr>
            <a:picLocks noGrp="1" noChangeAspect="1"/>
          </p:cNvPicPr>
          <p:nvPr>
            <p:ph type="pic" sz="quarter" idx="18"/>
          </p:nvPr>
        </p:nvPicPr>
        <p:blipFill>
          <a:blip r:embed="rId2" cstate="print"/>
          <a:srcRect l="19531" r="1953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Substituent imagine 7" descr="SANY0025.JPG"/>
          <p:cNvPicPr>
            <a:picLocks noGrp="1" noChangeAspect="1"/>
          </p:cNvPicPr>
          <p:nvPr>
            <p:ph type="pic" sz="quarter" idx="19"/>
          </p:nvPr>
        </p:nvPicPr>
        <p:blipFill>
          <a:blip r:embed="rId3" cstate="print"/>
          <a:srcRect l="19531" r="1953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Substituent imagine 9" descr="SANY0015.JPG"/>
          <p:cNvPicPr>
            <a:picLocks noGrp="1" noChangeAspect="1"/>
          </p:cNvPicPr>
          <p:nvPr>
            <p:ph type="pic" sz="quarter" idx="20"/>
          </p:nvPr>
        </p:nvPicPr>
        <p:blipFill>
          <a:blip r:embed="rId4"/>
          <a:srcRect l="19531" r="19531"/>
          <a:stretch>
            <a:fillRect/>
          </a:stretch>
        </p:blipFill>
        <p:spPr>
          <a:xfrm rot="5400000">
            <a:off x="7971902" y="1338350"/>
            <a:ext cx="3757355" cy="3075709"/>
          </a:xfrm>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ubstituent imagine 8" descr="Picture27.jpg"/>
          <p:cNvPicPr>
            <a:picLocks noGrp="1" noChangeAspect="1"/>
          </p:cNvPicPr>
          <p:nvPr>
            <p:ph type="pic" sz="quarter" idx="18"/>
          </p:nvPr>
        </p:nvPicPr>
        <p:blipFill>
          <a:blip r:embed="rId2"/>
          <a:srcRect l="14611" r="1461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Substituent imagine 7" descr="Picture7.jpg"/>
          <p:cNvPicPr>
            <a:picLocks noGrp="1" noChangeAspect="1"/>
          </p:cNvPicPr>
          <p:nvPr>
            <p:ph type="pic" sz="quarter" idx="19"/>
          </p:nvPr>
        </p:nvPicPr>
        <p:blipFill>
          <a:blip r:embed="rId3"/>
          <a:srcRect l="19504" r="19504"/>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Substituent imagine 9" descr="DSC00523.JPG"/>
          <p:cNvPicPr>
            <a:picLocks noGrp="1" noChangeAspect="1"/>
          </p:cNvPicPr>
          <p:nvPr>
            <p:ph type="pic" sz="quarter" idx="20"/>
          </p:nvPr>
        </p:nvPicPr>
        <p:blipFill>
          <a:blip r:embed="rId4" cstate="print"/>
          <a:srcRect l="19531" r="1953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ubstituent imagine 12" descr="DSC03771.JPG"/>
          <p:cNvPicPr>
            <a:picLocks noGrp="1" noChangeAspect="1"/>
          </p:cNvPicPr>
          <p:nvPr>
            <p:ph type="pic" sz="quarter" idx="19"/>
          </p:nvPr>
        </p:nvPicPr>
        <p:blipFill>
          <a:blip r:embed="rId2" cstate="print"/>
          <a:srcRect l="19531" r="1953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Substituent imagine 11" descr="DSC03769.JPG"/>
          <p:cNvPicPr>
            <a:picLocks noGrp="1" noChangeAspect="1"/>
          </p:cNvPicPr>
          <p:nvPr>
            <p:ph type="pic" sz="quarter" idx="18"/>
          </p:nvPr>
        </p:nvPicPr>
        <p:blipFill>
          <a:blip r:embed="rId3" cstate="print"/>
          <a:srcRect l="19531" r="1953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6" name="Substituent imagine 15" descr="DSC03777.JPG"/>
          <p:cNvPicPr>
            <a:picLocks noGrp="1" noChangeAspect="1"/>
          </p:cNvPicPr>
          <p:nvPr>
            <p:ph type="pic" sz="quarter" idx="20"/>
          </p:nvPr>
        </p:nvPicPr>
        <p:blipFill>
          <a:blip r:embed="rId4" cstate="print"/>
          <a:srcRect l="19531" r="1953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text 2"/>
          <p:cNvSpPr>
            <a:spLocks noGrp="1"/>
          </p:cNvSpPr>
          <p:nvPr>
            <p:ph type="body" idx="1"/>
          </p:nvPr>
        </p:nvSpPr>
        <p:spPr>
          <a:xfrm>
            <a:off x="3850105" y="1652337"/>
            <a:ext cx="7860632" cy="3593432"/>
          </a:xfrm>
        </p:spPr>
        <p:txBody>
          <a:bodyPr>
            <a:normAutofit fontScale="77500" lnSpcReduction="20000"/>
          </a:bodyPr>
          <a:lstStyle/>
          <a:p>
            <a:pPr lvl="0" algn="ctr"/>
            <a:r>
              <a:rPr lang="en-GB" sz="4000" b="1" dirty="0" smtClean="0">
                <a:solidFill>
                  <a:srgbClr val="0070C0"/>
                </a:solidFill>
                <a:effectLst>
                  <a:outerShdw blurRad="38100" dist="38100" dir="2700000" algn="tl">
                    <a:srgbClr val="000000">
                      <a:alpha val="43137"/>
                    </a:srgbClr>
                  </a:outerShdw>
                </a:effectLst>
                <a:latin typeface="Cambria Math" pitchFamily="18" charset="0"/>
                <a:ea typeface="Cambria Math" pitchFamily="18" charset="0"/>
              </a:rPr>
              <a:t>MISIUNEA GRĂDINIŢEI</a:t>
            </a:r>
            <a:endParaRPr lang="ro-RO" sz="4000" b="1" dirty="0" smtClean="0">
              <a:solidFill>
                <a:srgbClr val="0070C0"/>
              </a:solidFill>
              <a:effectLst>
                <a:outerShdw blurRad="38100" dist="38100" dir="2700000" algn="tl">
                  <a:srgbClr val="000000">
                    <a:alpha val="43137"/>
                  </a:srgbClr>
                </a:outerShdw>
              </a:effectLst>
              <a:latin typeface="Cambria Math" pitchFamily="18" charset="0"/>
              <a:ea typeface="Cambria Math" pitchFamily="18" charset="0"/>
            </a:endParaRPr>
          </a:p>
          <a:p>
            <a:pPr lvl="0" algn="just"/>
            <a:endParaRPr lang="ro-RO" sz="2600" dirty="0" smtClean="0">
              <a:solidFill>
                <a:srgbClr val="0070C0"/>
              </a:solidFill>
              <a:latin typeface="Cambria Math" pitchFamily="18" charset="0"/>
              <a:ea typeface="Cambria Math" pitchFamily="18" charset="0"/>
            </a:endParaRPr>
          </a:p>
          <a:p>
            <a:pPr algn="just"/>
            <a:r>
              <a:rPr lang="ro-RO" sz="2600" dirty="0" smtClean="0">
                <a:solidFill>
                  <a:srgbClr val="0070C0"/>
                </a:solidFill>
                <a:latin typeface="Cambria Math" pitchFamily="18" charset="0"/>
                <a:ea typeface="Cambria Math" pitchFamily="18" charset="0"/>
              </a:rPr>
              <a:t>	</a:t>
            </a:r>
            <a:r>
              <a:rPr lang="en-US" sz="2600" dirty="0" smtClean="0">
                <a:solidFill>
                  <a:srgbClr val="0070C0"/>
                </a:solidFill>
                <a:latin typeface="Cambria Math" pitchFamily="18" charset="0"/>
                <a:ea typeface="Cambria Math" pitchFamily="18" charset="0"/>
              </a:rPr>
              <a:t>Misiunea </a:t>
            </a:r>
            <a:r>
              <a:rPr lang="en-US" sz="2600" b="1" i="1" dirty="0" smtClean="0">
                <a:solidFill>
                  <a:srgbClr val="0070C0"/>
                </a:solidFill>
                <a:latin typeface="Cambria Math" pitchFamily="18" charset="0"/>
                <a:ea typeface="Cambria Math" pitchFamily="18" charset="0"/>
              </a:rPr>
              <a:t>Grădiniţei „MIHAI EMINESCU”, Tg-Jiu</a:t>
            </a:r>
            <a:r>
              <a:rPr lang="en-US" sz="2600" dirty="0" smtClean="0">
                <a:solidFill>
                  <a:srgbClr val="0070C0"/>
                </a:solidFill>
                <a:latin typeface="Cambria Math" pitchFamily="18" charset="0"/>
                <a:ea typeface="Cambria Math" pitchFamily="18" charset="0"/>
              </a:rPr>
              <a:t>, constă în aplicarea în cadrul organizaţiei </a:t>
            </a:r>
            <a:r>
              <a:rPr lang="en-US" sz="2600" dirty="0" err="1" smtClean="0">
                <a:solidFill>
                  <a:srgbClr val="0070C0"/>
                </a:solidFill>
                <a:latin typeface="Cambria Math" pitchFamily="18" charset="0"/>
                <a:ea typeface="Cambria Math" pitchFamily="18" charset="0"/>
              </a:rPr>
              <a:t>furnizoare</a:t>
            </a:r>
            <a:r>
              <a:rPr lang="en-US" sz="2600" dirty="0" smtClean="0">
                <a:solidFill>
                  <a:srgbClr val="0070C0"/>
                </a:solidFill>
                <a:latin typeface="Cambria Math" pitchFamily="18" charset="0"/>
                <a:ea typeface="Cambria Math" pitchFamily="18" charset="0"/>
              </a:rPr>
              <a:t> de educaţie a unei </a:t>
            </a:r>
            <a:r>
              <a:rPr lang="en-US" sz="2600" dirty="0" err="1" smtClean="0">
                <a:solidFill>
                  <a:srgbClr val="0070C0"/>
                </a:solidFill>
                <a:latin typeface="Cambria Math" pitchFamily="18" charset="0"/>
                <a:ea typeface="Cambria Math" pitchFamily="18" charset="0"/>
              </a:rPr>
              <a:t>politici</a:t>
            </a:r>
            <a:r>
              <a:rPr lang="en-US" sz="2600" dirty="0" smtClean="0">
                <a:solidFill>
                  <a:srgbClr val="0070C0"/>
                </a:solidFill>
                <a:latin typeface="Cambria Math" pitchFamily="18" charset="0"/>
                <a:ea typeface="Cambria Math" pitchFamily="18" charset="0"/>
              </a:rPr>
              <a:t> a calităţii care vizează  </a:t>
            </a:r>
            <a:r>
              <a:rPr lang="en-US" sz="2600" dirty="0" err="1" smtClean="0">
                <a:solidFill>
                  <a:srgbClr val="0070C0"/>
                </a:solidFill>
                <a:latin typeface="Cambria Math" pitchFamily="18" charset="0"/>
                <a:ea typeface="Cambria Math" pitchFamily="18" charset="0"/>
              </a:rPr>
              <a:t>satisfacerea</a:t>
            </a:r>
            <a:r>
              <a:rPr lang="en-US" sz="2600" dirty="0" smtClean="0">
                <a:solidFill>
                  <a:srgbClr val="0070C0"/>
                </a:solidFill>
                <a:latin typeface="Cambria Math" pitchFamily="18" charset="0"/>
                <a:ea typeface="Cambria Math" pitchFamily="18" charset="0"/>
              </a:rPr>
              <a:t> cerinţelor beneficiarilor </a:t>
            </a:r>
            <a:r>
              <a:rPr lang="en-US" sz="2600" dirty="0" err="1" smtClean="0">
                <a:solidFill>
                  <a:srgbClr val="0070C0"/>
                </a:solidFill>
                <a:latin typeface="Cambria Math" pitchFamily="18" charset="0"/>
                <a:ea typeface="Cambria Math" pitchFamily="18" charset="0"/>
              </a:rPr>
              <a:t>relevanţi</a:t>
            </a:r>
            <a:r>
              <a:rPr lang="en-US" sz="2600" dirty="0" smtClean="0">
                <a:solidFill>
                  <a:srgbClr val="0070C0"/>
                </a:solidFill>
                <a:latin typeface="Cambria Math" pitchFamily="18" charset="0"/>
                <a:ea typeface="Cambria Math" pitchFamily="18" charset="0"/>
              </a:rPr>
              <a:t>, ale </a:t>
            </a:r>
            <a:r>
              <a:rPr lang="en-US" sz="2600" dirty="0" err="1" smtClean="0">
                <a:solidFill>
                  <a:srgbClr val="0070C0"/>
                </a:solidFill>
                <a:latin typeface="Cambria Math" pitchFamily="18" charset="0"/>
                <a:ea typeface="Cambria Math" pitchFamily="18" charset="0"/>
              </a:rPr>
              <a:t>angajaţilor</a:t>
            </a:r>
            <a:r>
              <a:rPr lang="en-US" sz="2600" dirty="0" smtClean="0">
                <a:solidFill>
                  <a:srgbClr val="0070C0"/>
                </a:solidFill>
                <a:latin typeface="Cambria Math" pitchFamily="18" charset="0"/>
                <a:ea typeface="Cambria Math" pitchFamily="18" charset="0"/>
              </a:rPr>
              <a:t> şi ale partenerilor </a:t>
            </a:r>
            <a:r>
              <a:rPr lang="en-US" sz="2600" dirty="0" err="1" smtClean="0">
                <a:solidFill>
                  <a:srgbClr val="0070C0"/>
                </a:solidFill>
                <a:latin typeface="Cambria Math" pitchFamily="18" charset="0"/>
                <a:ea typeface="Cambria Math" pitchFamily="18" charset="0"/>
              </a:rPr>
              <a:t>tradiţionali</a:t>
            </a:r>
            <a:r>
              <a:rPr lang="en-US" sz="2600" dirty="0" smtClean="0">
                <a:solidFill>
                  <a:srgbClr val="0070C0"/>
                </a:solidFill>
                <a:latin typeface="Cambria Math" pitchFamily="18" charset="0"/>
                <a:ea typeface="Cambria Math" pitchFamily="18" charset="0"/>
              </a:rPr>
              <a:t> ai unităţii de învăţământ, atragerea părinţilor prin </a:t>
            </a:r>
            <a:r>
              <a:rPr lang="en-US" sz="2600" dirty="0" err="1" smtClean="0">
                <a:solidFill>
                  <a:srgbClr val="0070C0"/>
                </a:solidFill>
                <a:latin typeface="Cambria Math" pitchFamily="18" charset="0"/>
                <a:ea typeface="Cambria Math" pitchFamily="18" charset="0"/>
              </a:rPr>
              <a:t>oferte</a:t>
            </a:r>
            <a:r>
              <a:rPr lang="en-US" sz="2600" dirty="0" smtClean="0">
                <a:solidFill>
                  <a:srgbClr val="0070C0"/>
                </a:solidFill>
                <a:latin typeface="Cambria Math" pitchFamily="18" charset="0"/>
                <a:ea typeface="Cambria Math" pitchFamily="18" charset="0"/>
              </a:rPr>
              <a:t> educaţionale </a:t>
            </a:r>
            <a:r>
              <a:rPr lang="en-US" sz="2600" dirty="0" err="1" smtClean="0">
                <a:solidFill>
                  <a:srgbClr val="0070C0"/>
                </a:solidFill>
                <a:latin typeface="Cambria Math" pitchFamily="18" charset="0"/>
                <a:ea typeface="Cambria Math" pitchFamily="18" charset="0"/>
              </a:rPr>
              <a:t>atractive</a:t>
            </a:r>
            <a:r>
              <a:rPr lang="en-US" sz="2600" dirty="0" smtClean="0">
                <a:solidFill>
                  <a:srgbClr val="0070C0"/>
                </a:solidFill>
                <a:latin typeface="Cambria Math" pitchFamily="18" charset="0"/>
                <a:ea typeface="Cambria Math" pitchFamily="18" charset="0"/>
              </a:rPr>
              <a:t>  precum şi prin respectarea </a:t>
            </a:r>
            <a:r>
              <a:rPr lang="en-US" sz="2600" dirty="0" err="1" smtClean="0">
                <a:solidFill>
                  <a:srgbClr val="0070C0"/>
                </a:solidFill>
                <a:latin typeface="Cambria Math" pitchFamily="18" charset="0"/>
                <a:ea typeface="Cambria Math" pitchFamily="18" charset="0"/>
              </a:rPr>
              <a:t>standardelor</a:t>
            </a:r>
            <a:r>
              <a:rPr lang="en-US" sz="2600" dirty="0" smtClean="0">
                <a:solidFill>
                  <a:srgbClr val="0070C0"/>
                </a:solidFill>
                <a:latin typeface="Cambria Math" pitchFamily="18" charset="0"/>
                <a:ea typeface="Cambria Math" pitchFamily="18" charset="0"/>
              </a:rPr>
              <a:t> de calitate în toate </a:t>
            </a:r>
            <a:r>
              <a:rPr lang="en-US" sz="2600" dirty="0" err="1" smtClean="0">
                <a:solidFill>
                  <a:srgbClr val="0070C0"/>
                </a:solidFill>
                <a:latin typeface="Cambria Math" pitchFamily="18" charset="0"/>
                <a:ea typeface="Cambria Math" pitchFamily="18" charset="0"/>
              </a:rPr>
              <a:t>domeniile</a:t>
            </a:r>
            <a:r>
              <a:rPr lang="en-US" sz="2600" dirty="0" smtClean="0">
                <a:solidFill>
                  <a:srgbClr val="0070C0"/>
                </a:solidFill>
                <a:latin typeface="Cambria Math" pitchFamily="18" charset="0"/>
                <a:ea typeface="Cambria Math" pitchFamily="18" charset="0"/>
              </a:rPr>
              <a:t> de activitate, asigurarea şi optimizarea </a:t>
            </a:r>
            <a:r>
              <a:rPr lang="en-US" sz="2600" dirty="0" err="1" smtClean="0">
                <a:solidFill>
                  <a:srgbClr val="0070C0"/>
                </a:solidFill>
                <a:latin typeface="Cambria Math" pitchFamily="18" charset="0"/>
                <a:ea typeface="Cambria Math" pitchFamily="18" charset="0"/>
              </a:rPr>
              <a:t>resurselor</a:t>
            </a:r>
            <a:r>
              <a:rPr lang="en-US" sz="2600" dirty="0" smtClean="0">
                <a:solidFill>
                  <a:srgbClr val="0070C0"/>
                </a:solidFill>
                <a:latin typeface="Cambria Math" pitchFamily="18" charset="0"/>
                <a:ea typeface="Cambria Math" pitchFamily="18" charset="0"/>
              </a:rPr>
              <a:t> umane şi materiale, </a:t>
            </a:r>
            <a:r>
              <a:rPr lang="en-US" sz="2600" dirty="0" err="1" smtClean="0">
                <a:solidFill>
                  <a:srgbClr val="0070C0"/>
                </a:solidFill>
                <a:latin typeface="Cambria Math" pitchFamily="18" charset="0"/>
                <a:ea typeface="Cambria Math" pitchFamily="18" charset="0"/>
              </a:rPr>
              <a:t>competenţa</a:t>
            </a:r>
            <a:r>
              <a:rPr lang="en-US" sz="2600" dirty="0" smtClean="0">
                <a:solidFill>
                  <a:srgbClr val="0070C0"/>
                </a:solidFill>
                <a:latin typeface="Cambria Math" pitchFamily="18" charset="0"/>
                <a:ea typeface="Cambria Math" pitchFamily="18" charset="0"/>
              </a:rPr>
              <a:t> şi </a:t>
            </a:r>
            <a:r>
              <a:rPr lang="en-US" sz="2600" dirty="0" err="1" smtClean="0">
                <a:solidFill>
                  <a:srgbClr val="0070C0"/>
                </a:solidFill>
                <a:latin typeface="Cambria Math" pitchFamily="18" charset="0"/>
                <a:ea typeface="Cambria Math" pitchFamily="18" charset="0"/>
              </a:rPr>
              <a:t>motivaţia</a:t>
            </a:r>
            <a:r>
              <a:rPr lang="en-US" sz="2600" dirty="0" smtClean="0">
                <a:solidFill>
                  <a:srgbClr val="0070C0"/>
                </a:solidFill>
                <a:latin typeface="Cambria Math" pitchFamily="18" charset="0"/>
                <a:ea typeface="Cambria Math" pitchFamily="18" charset="0"/>
              </a:rPr>
              <a:t> personalului, un bun management intern şi o preocupare permanentă pentru îmbunătăţirea </a:t>
            </a:r>
            <a:r>
              <a:rPr lang="en-US" sz="2600" dirty="0" err="1" smtClean="0">
                <a:solidFill>
                  <a:srgbClr val="0070C0"/>
                </a:solidFill>
                <a:latin typeface="Cambria Math" pitchFamily="18" charset="0"/>
                <a:ea typeface="Cambria Math" pitchFamily="18" charset="0"/>
              </a:rPr>
              <a:t>eficacităţii</a:t>
            </a:r>
            <a:r>
              <a:rPr lang="en-US" sz="2600" dirty="0" smtClean="0">
                <a:solidFill>
                  <a:srgbClr val="0070C0"/>
                </a:solidFill>
                <a:latin typeface="Cambria Math" pitchFamily="18" charset="0"/>
                <a:ea typeface="Cambria Math" pitchFamily="18" charset="0"/>
              </a:rPr>
              <a:t> sistemului </a:t>
            </a:r>
            <a:r>
              <a:rPr lang="en-US" sz="2600" dirty="0" err="1" smtClean="0">
                <a:solidFill>
                  <a:srgbClr val="0070C0"/>
                </a:solidFill>
                <a:latin typeface="Cambria Math" pitchFamily="18" charset="0"/>
                <a:ea typeface="Cambria Math" pitchFamily="18" charset="0"/>
              </a:rPr>
              <a:t>demanagement</a:t>
            </a:r>
            <a:r>
              <a:rPr lang="en-US" sz="2600" dirty="0" smtClean="0">
                <a:solidFill>
                  <a:srgbClr val="0070C0"/>
                </a:solidFill>
                <a:latin typeface="Cambria Math" pitchFamily="18" charset="0"/>
                <a:ea typeface="Cambria Math" pitchFamily="18" charset="0"/>
              </a:rPr>
              <a:t> al calităţii educaţiei. </a:t>
            </a:r>
            <a:endParaRPr lang="ro-RO" sz="2600" dirty="0" smtClean="0">
              <a:solidFill>
                <a:srgbClr val="0070C0"/>
              </a:solidFill>
              <a:latin typeface="Cambria Math" pitchFamily="18" charset="0"/>
              <a:ea typeface="Cambria Math" pitchFamily="18" charset="0"/>
            </a:endParaRPr>
          </a:p>
        </p:txBody>
      </p:sp>
      <p:sp>
        <p:nvSpPr>
          <p:cNvPr id="103425" name="Rectangle 1"/>
          <p:cNvSpPr>
            <a:spLocks noChangeArrowheads="1"/>
          </p:cNvSpPr>
          <p:nvPr/>
        </p:nvSpPr>
        <p:spPr bwMode="auto">
          <a:xfrm>
            <a:off x="0" y="0"/>
            <a:ext cx="6096000"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ctr" defTabSz="914400" rtl="0" eaLnBrk="1" fontAlgn="base" latinLnBrk="0" hangingPunct="1">
              <a:lnSpc>
                <a:spcPct val="100000"/>
              </a:lnSpc>
              <a:spcBef>
                <a:spcPct val="0"/>
              </a:spcBef>
              <a:spcAft>
                <a:spcPct val="0"/>
              </a:spcAft>
              <a:buClrTx/>
              <a:buSzTx/>
              <a:buFontTx/>
              <a:buNone/>
              <a:tabLst/>
            </a:pPr>
            <a:r>
              <a:rPr kumimoji="0" lang="ro-RO" sz="3600" b="1" u="none" strike="noStrike" cap="none" normalizeH="0" baseline="0" dirty="0" smtClean="0">
                <a:ln>
                  <a:noFill/>
                </a:ln>
                <a:solidFill>
                  <a:srgbClr val="0070C0"/>
                </a:solidFill>
                <a:effectLst>
                  <a:outerShdw blurRad="38100" dist="38100" dir="2700000" algn="tl">
                    <a:srgbClr val="000000">
                      <a:alpha val="43137"/>
                    </a:srgbClr>
                  </a:outerShdw>
                </a:effectLst>
                <a:latin typeface="Cambria Math" pitchFamily="18" charset="0"/>
                <a:ea typeface="Cambria Math" pitchFamily="18" charset="0"/>
                <a:cs typeface="Times New Roman" pitchFamily="18" charset="0"/>
              </a:rPr>
              <a:t>DEVIZA GRĂDINIŢEI </a:t>
            </a:r>
            <a:endParaRPr kumimoji="0" lang="ro-RO" sz="3200" b="0" u="none" strike="noStrike" cap="none" normalizeH="0" baseline="0" dirty="0" smtClean="0">
              <a:ln>
                <a:noFill/>
              </a:ln>
              <a:solidFill>
                <a:srgbClr val="0070C0"/>
              </a:solidFill>
              <a:effectLst>
                <a:outerShdw blurRad="38100" dist="38100" dir="2700000" algn="tl">
                  <a:srgbClr val="000000">
                    <a:alpha val="43137"/>
                  </a:srgbClr>
                </a:outerShdw>
              </a:effectLst>
              <a:latin typeface="Cambria Math" pitchFamily="18" charset="0"/>
              <a:ea typeface="Cambria Math" pitchFamily="18" charset="0"/>
            </a:endParaRPr>
          </a:p>
          <a:p>
            <a:pPr marL="0" marR="0" lvl="0" indent="457200" algn="ctr" defTabSz="914400" rtl="0" eaLnBrk="0" fontAlgn="base" latinLnBrk="0" hangingPunct="0">
              <a:lnSpc>
                <a:spcPct val="100000"/>
              </a:lnSpc>
              <a:spcBef>
                <a:spcPct val="0"/>
              </a:spcBef>
              <a:spcAft>
                <a:spcPct val="0"/>
              </a:spcAft>
              <a:buClrTx/>
              <a:buSzTx/>
              <a:buFontTx/>
              <a:buNone/>
              <a:tabLst/>
            </a:pPr>
            <a:r>
              <a:rPr kumimoji="0" lang="ro-RO" sz="3200" b="1" i="1"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„EDUCAŢIE PENTRU FIECARE</a:t>
            </a:r>
            <a:endParaRPr kumimoji="0" lang="ro-RO" sz="3200" b="0" i="0" u="none" strike="noStrike" cap="none" normalizeH="0" baseline="0" dirty="0" smtClean="0">
              <a:ln>
                <a:noFill/>
              </a:ln>
              <a:solidFill>
                <a:srgbClr val="0070C0"/>
              </a:solidFill>
              <a:effectLst/>
              <a:latin typeface="Cambria Math" pitchFamily="18" charset="0"/>
              <a:ea typeface="Cambria Math" pitchFamily="18" charset="0"/>
            </a:endParaRPr>
          </a:p>
          <a:p>
            <a:pPr marL="0" marR="0" lvl="0" indent="457200" algn="ctr" defTabSz="914400" rtl="0" eaLnBrk="0" fontAlgn="base" latinLnBrk="0" hangingPunct="0">
              <a:lnSpc>
                <a:spcPct val="100000"/>
              </a:lnSpc>
              <a:spcBef>
                <a:spcPct val="0"/>
              </a:spcBef>
              <a:spcAft>
                <a:spcPct val="0"/>
              </a:spcAft>
              <a:buClrTx/>
              <a:buSzTx/>
              <a:buFontTx/>
              <a:buNone/>
              <a:tabLst/>
            </a:pPr>
            <a:r>
              <a:rPr kumimoji="0" lang="ro-RO" sz="3200" b="1" i="1"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EDUCAŢIE PENTRU TOŢI!”</a:t>
            </a:r>
            <a:endParaRPr kumimoji="0" lang="ro-RO" sz="3200" b="0" i="0" u="none" strike="noStrike" cap="none" normalizeH="0" baseline="0" dirty="0" smtClean="0">
              <a:ln>
                <a:noFill/>
              </a:ln>
              <a:solidFill>
                <a:srgbClr val="0070C0"/>
              </a:solidFill>
              <a:effectLst/>
              <a:latin typeface="Cambria Math" pitchFamily="18" charset="0"/>
              <a:ea typeface="Cambria Math"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imagine 4" descr="2 007.jpg"/>
          <p:cNvPicPr>
            <a:picLocks noGrp="1" noChangeAspect="1"/>
          </p:cNvPicPr>
          <p:nvPr>
            <p:ph type="pic" sz="quarter" idx="17"/>
          </p:nvPr>
        </p:nvPicPr>
        <p:blipFill>
          <a:blip r:embed="rId2" cstate="print"/>
          <a:srcRect l="822" r="822"/>
          <a:stretch>
            <a:fillRect/>
          </a:stretch>
        </p:blipFill>
        <p:spPr>
          <a:xfrm>
            <a:off x="833621" y="1020194"/>
            <a:ext cx="4800601" cy="3225235"/>
          </a:xfrm>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Substituent imagine 6" descr="Picture1.jpg"/>
          <p:cNvPicPr>
            <a:picLocks noGrp="1" noChangeAspect="1"/>
          </p:cNvPicPr>
          <p:nvPr>
            <p:ph type="pic" sz="quarter" idx="18"/>
          </p:nvPr>
        </p:nvPicPr>
        <p:blipFill>
          <a:blip r:embed="rId3"/>
          <a:srcRect t="4633" b="4633"/>
          <a:stretch>
            <a:fillRect/>
          </a:stretch>
        </p:blipFill>
        <p:spPr>
          <a:xfrm>
            <a:off x="6544309" y="1020194"/>
            <a:ext cx="4800601" cy="3274219"/>
          </a:xfrm>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ubstituent imagine 8" descr="20140317_105225.jpg"/>
          <p:cNvPicPr>
            <a:picLocks noGrp="1" noChangeAspect="1"/>
          </p:cNvPicPr>
          <p:nvPr>
            <p:ph type="pic" sz="quarter" idx="18"/>
          </p:nvPr>
        </p:nvPicPr>
        <p:blipFill>
          <a:blip r:embed="rId2" cstate="print"/>
          <a:srcRect l="19531" r="1953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Substituent imagine 7" descr="20140317_104054.jpg"/>
          <p:cNvPicPr>
            <a:picLocks noGrp="1" noChangeAspect="1"/>
          </p:cNvPicPr>
          <p:nvPr>
            <p:ph type="pic" sz="quarter" idx="19"/>
          </p:nvPr>
        </p:nvPicPr>
        <p:blipFill>
          <a:blip r:embed="rId3" cstate="print"/>
          <a:srcRect l="16839" r="16839"/>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Substituent imagine 11" descr="SANY0269.JPG"/>
          <p:cNvPicPr>
            <a:picLocks noGrp="1" noChangeAspect="1"/>
          </p:cNvPicPr>
          <p:nvPr>
            <p:ph type="pic" sz="quarter" idx="20"/>
          </p:nvPr>
        </p:nvPicPr>
        <p:blipFill>
          <a:blip r:embed="rId4"/>
          <a:srcRect l="19531" r="1953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ubstituent imagine 9" descr="20140317_144539.jpg"/>
          <p:cNvPicPr>
            <a:picLocks noGrp="1" noChangeAspect="1"/>
          </p:cNvPicPr>
          <p:nvPr>
            <p:ph type="pic" sz="quarter" idx="19"/>
          </p:nvPr>
        </p:nvPicPr>
        <p:blipFill>
          <a:blip r:embed="rId2" cstate="print"/>
          <a:srcRect t="3846" b="3846"/>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Substituent imagine 12" descr="20140317_103256.jpg"/>
          <p:cNvPicPr>
            <a:picLocks noGrp="1" noChangeAspect="1"/>
          </p:cNvPicPr>
          <p:nvPr>
            <p:ph type="pic" sz="quarter" idx="18"/>
          </p:nvPr>
        </p:nvPicPr>
        <p:blipFill>
          <a:blip r:embed="rId3" cstate="print"/>
          <a:srcRect t="3846" b="3846"/>
          <a:stretch>
            <a:fillRect/>
          </a:stretch>
        </p:blipFill>
        <p:spPr>
          <a:xfrm>
            <a:off x="8369779" y="1046747"/>
            <a:ext cx="2971801" cy="3657600"/>
          </a:xfrm>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Substituent imagine 6" descr="2 003.jpg"/>
          <p:cNvPicPr>
            <a:picLocks noGrp="1" noChangeAspect="1"/>
          </p:cNvPicPr>
          <p:nvPr>
            <p:ph type="pic" sz="quarter" idx="20"/>
          </p:nvPr>
        </p:nvPicPr>
        <p:blipFill>
          <a:blip r:embed="rId4" cstate="print"/>
          <a:srcRect l="19531" r="19531"/>
          <a:stretch>
            <a:fillRect/>
          </a:stretch>
        </p:blipFill>
        <p:spPr>
          <a:xfrm>
            <a:off x="4599623" y="496389"/>
            <a:ext cx="2971800" cy="3716836"/>
          </a:xfrm>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ubstituent imagine 8" descr="20140317_144051.jpg"/>
          <p:cNvPicPr>
            <a:picLocks noGrp="1" noChangeAspect="1"/>
          </p:cNvPicPr>
          <p:nvPr>
            <p:ph type="pic" sz="quarter" idx="18"/>
          </p:nvPr>
        </p:nvPicPr>
        <p:blipFill>
          <a:blip r:embed="rId2" cstate="print"/>
          <a:srcRect l="19531" r="1953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Substituent imagine 9" descr="20140317_143952.jpg"/>
          <p:cNvPicPr>
            <a:picLocks noGrp="1" noChangeAspect="1"/>
          </p:cNvPicPr>
          <p:nvPr>
            <p:ph type="pic" sz="quarter" idx="20"/>
          </p:nvPr>
        </p:nvPicPr>
        <p:blipFill>
          <a:blip r:embed="rId3" cstate="print"/>
          <a:srcRect l="19531" r="1953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Substituent imagine 5" descr="2 019.jpg"/>
          <p:cNvPicPr>
            <a:picLocks noGrp="1" noChangeAspect="1"/>
          </p:cNvPicPr>
          <p:nvPr>
            <p:ph type="pic" sz="quarter" idx="19"/>
          </p:nvPr>
        </p:nvPicPr>
        <p:blipFill>
          <a:blip r:embed="rId4" cstate="print"/>
          <a:srcRect l="19531" r="1953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Substituent imagine 14" descr="20140317_105018.jpg"/>
          <p:cNvPicPr>
            <a:picLocks noGrp="1" noChangeAspect="1"/>
          </p:cNvPicPr>
          <p:nvPr>
            <p:ph type="pic" sz="quarter" idx="18"/>
          </p:nvPr>
        </p:nvPicPr>
        <p:blipFill>
          <a:blip r:embed="rId2" cstate="print"/>
          <a:srcRect t="3846" b="3846"/>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8" name="Substituent imagine 17" descr="20140317_105306.jpg"/>
          <p:cNvPicPr>
            <a:picLocks noGrp="1" noChangeAspect="1"/>
          </p:cNvPicPr>
          <p:nvPr>
            <p:ph type="pic" sz="quarter" idx="20"/>
          </p:nvPr>
        </p:nvPicPr>
        <p:blipFill>
          <a:blip r:embed="rId3" cstate="print"/>
          <a:srcRect l="19531" r="1953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Substituent imagine 5" descr="Picture 003.jpg"/>
          <p:cNvPicPr>
            <a:picLocks noGrp="1" noChangeAspect="1"/>
          </p:cNvPicPr>
          <p:nvPr>
            <p:ph type="pic" sz="quarter" idx="19"/>
          </p:nvPr>
        </p:nvPicPr>
        <p:blipFill>
          <a:blip r:embed="rId4" cstate="print"/>
          <a:srcRect l="19531" r="1953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ubstituent imagine 8" descr="20140317_104233.jpg"/>
          <p:cNvPicPr>
            <a:picLocks noGrp="1" noChangeAspect="1"/>
          </p:cNvPicPr>
          <p:nvPr>
            <p:ph type="pic" sz="quarter" idx="18"/>
          </p:nvPr>
        </p:nvPicPr>
        <p:blipFill>
          <a:blip r:embed="rId2" cstate="print"/>
          <a:srcRect l="19531" r="1953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Substituent imagine 7" descr="20140317_144313.jpg"/>
          <p:cNvPicPr>
            <a:picLocks noGrp="1" noChangeAspect="1"/>
          </p:cNvPicPr>
          <p:nvPr>
            <p:ph type="pic" sz="quarter" idx="19"/>
          </p:nvPr>
        </p:nvPicPr>
        <p:blipFill>
          <a:blip r:embed="rId3" cstate="print"/>
          <a:srcRect t="3846" b="3846"/>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Substituent imagine 9" descr="20140317_121700.jpg"/>
          <p:cNvPicPr>
            <a:picLocks noGrp="1" noChangeAspect="1"/>
          </p:cNvPicPr>
          <p:nvPr>
            <p:ph type="pic" sz="quarter" idx="20"/>
          </p:nvPr>
        </p:nvPicPr>
        <p:blipFill>
          <a:blip r:embed="rId4" cstate="print"/>
          <a:srcRect t="3846" b="3846"/>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ubstituent imagine 7" descr="20140317_104430.jpg"/>
          <p:cNvPicPr>
            <a:picLocks noGrp="1" noChangeAspect="1"/>
          </p:cNvPicPr>
          <p:nvPr>
            <p:ph type="pic" sz="quarter" idx="18"/>
          </p:nvPr>
        </p:nvPicPr>
        <p:blipFill>
          <a:blip r:embed="rId2" cstate="print"/>
          <a:srcRect t="9430" b="9430"/>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Substituent imagine 8" descr="20140317_104400.jpg"/>
          <p:cNvPicPr>
            <a:picLocks noGrp="1" noChangeAspect="1"/>
          </p:cNvPicPr>
          <p:nvPr>
            <p:ph type="pic" sz="quarter" idx="19"/>
          </p:nvPr>
        </p:nvPicPr>
        <p:blipFill>
          <a:blip r:embed="rId3" cstate="print"/>
          <a:srcRect l="1291" r="129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Substituent text 5"/>
          <p:cNvSpPr>
            <a:spLocks noGrp="1"/>
          </p:cNvSpPr>
          <p:nvPr>
            <p:ph type="body" sz="half" idx="21"/>
          </p:nvPr>
        </p:nvSpPr>
        <p:spPr>
          <a:xfrm>
            <a:off x="8823158" y="2048893"/>
            <a:ext cx="3128210" cy="1200329"/>
          </a:xfrm>
          <a:prstGeom prst="rect">
            <a:avLst/>
          </a:prstGeom>
          <a:ln w="38100">
            <a:solidFill>
              <a:srgbClr val="0070C0"/>
            </a:solidFill>
            <a:prstDash val="lgDashDotDot"/>
          </a:ln>
        </p:spPr>
        <p:txBody>
          <a:bodyPr wrap="square">
            <a:spAutoFit/>
          </a:bodyPr>
          <a:lstStyle/>
          <a:p>
            <a:pPr algn="ctr"/>
            <a:r>
              <a:rPr lang="ro-RO" sz="2400" b="1" i="1" dirty="0" smtClean="0">
                <a:solidFill>
                  <a:schemeClr val="bg2">
                    <a:lumMod val="50000"/>
                  </a:schemeClr>
                </a:solidFill>
                <a:effectLst>
                  <a:outerShdw blurRad="38100" dist="38100" dir="2700000" algn="tl">
                    <a:srgbClr val="000000">
                      <a:alpha val="43137"/>
                    </a:srgbClr>
                  </a:outerShdw>
                </a:effectLst>
                <a:latin typeface="Cambria Math" pitchFamily="18" charset="0"/>
                <a:ea typeface="Cambria Math" pitchFamily="18" charset="0"/>
              </a:rPr>
              <a:t>5. ALIMENTAȚIA ÎN SERVICIILE PENTRU COPII ȘI FAMILII</a:t>
            </a:r>
            <a:endParaRPr lang="ro-RO" sz="2400" b="1" i="1" dirty="0">
              <a:effectLst>
                <a:outerShdw blurRad="38100" dist="38100" dir="2700000" algn="tl">
                  <a:srgbClr val="000000">
                    <a:alpha val="43137"/>
                  </a:srgbClr>
                </a:outerShdw>
              </a:effectLst>
            </a:endParaRPr>
          </a:p>
        </p:txBody>
      </p:sp>
      <p:sp>
        <p:nvSpPr>
          <p:cNvPr id="7" name="Rectangle 1"/>
          <p:cNvSpPr>
            <a:spLocks noChangeArrowheads="1"/>
          </p:cNvSpPr>
          <p:nvPr/>
        </p:nvSpPr>
        <p:spPr bwMode="auto">
          <a:xfrm>
            <a:off x="866275" y="1748588"/>
            <a:ext cx="389823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lang="ro-RO" sz="1600" dirty="0" smtClean="0">
                <a:solidFill>
                  <a:srgbClr val="0070C0"/>
                </a:solidFill>
                <a:latin typeface="Cambria Math" pitchFamily="18" charset="0"/>
                <a:ea typeface="Cambria Math" pitchFamily="18" charset="0"/>
                <a:cs typeface="Times New Roman" pitchFamily="18" charset="0"/>
              </a:rPr>
              <a:t>           </a:t>
            </a:r>
            <a:r>
              <a:rPr kumimoji="0" lang="ro-RO"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În ceea ce priveşte spaţiile, dotările şi echipamentele blocului alimentar,</a:t>
            </a:r>
            <a:r>
              <a:rPr kumimoji="0" lang="en-US"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 </a:t>
            </a:r>
            <a:r>
              <a:rPr kumimoji="0" lang="ro-RO"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 unitatea de învățământ dispune  de produsele necesare preparării hranei şi servirii mesei copiilor.</a:t>
            </a:r>
            <a:endParaRPr kumimoji="0" lang="ro-RO" b="0" i="0" u="none" strike="noStrike" cap="none" normalizeH="0" baseline="0" dirty="0" smtClean="0">
              <a:ln>
                <a:noFill/>
              </a:ln>
              <a:solidFill>
                <a:srgbClr val="0070C0"/>
              </a:solidFill>
              <a:effectLst/>
              <a:latin typeface="Cambria Math" pitchFamily="18" charset="0"/>
              <a:ea typeface="Cambria Math" pitchFamily="18" charset="0"/>
            </a:endParaRPr>
          </a:p>
          <a:p>
            <a:pPr marL="0" marR="0" lvl="0" indent="0" algn="just" defTabSz="914400" rtl="0" eaLnBrk="0" fontAlgn="base" latinLnBrk="0" hangingPunct="0">
              <a:lnSpc>
                <a:spcPct val="100000"/>
              </a:lnSpc>
              <a:spcBef>
                <a:spcPct val="0"/>
              </a:spcBef>
              <a:spcAft>
                <a:spcPct val="0"/>
              </a:spcAft>
              <a:buClrTx/>
              <a:buSzTx/>
              <a:tabLst/>
            </a:pPr>
            <a:r>
              <a:rPr lang="ro-RO" dirty="0" smtClean="0">
                <a:solidFill>
                  <a:srgbClr val="0070C0"/>
                </a:solidFill>
                <a:latin typeface="Cambria Math" pitchFamily="18" charset="0"/>
                <a:ea typeface="Cambria Math" pitchFamily="18" charset="0"/>
                <a:cs typeface="Times New Roman" pitchFamily="18" charset="0"/>
              </a:rPr>
              <a:t>          </a:t>
            </a:r>
            <a:r>
              <a:rPr kumimoji="0" lang="ro-RO"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Sunt respectate condițiile igienico-sanitare de păstrare a alimentelor și recomandările privind necesarul nutrițional și caloric a alimentației zilnice pe care copiii o primesc în grădiniță.</a:t>
            </a:r>
            <a:endParaRPr kumimoji="0" lang="ro-RO" b="0" i="0" u="none" strike="noStrike" cap="none" normalizeH="0" baseline="0" dirty="0" smtClean="0">
              <a:ln>
                <a:noFill/>
              </a:ln>
              <a:solidFill>
                <a:srgbClr val="0070C0"/>
              </a:solidFill>
              <a:effectLst/>
              <a:latin typeface="Cambria Math" pitchFamily="18" charset="0"/>
              <a:ea typeface="Cambria Math"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ubstituent imagine 7" descr="2 017.jpg"/>
          <p:cNvPicPr>
            <a:picLocks noGrp="1" noChangeAspect="1"/>
          </p:cNvPicPr>
          <p:nvPr>
            <p:ph type="pic" sz="quarter" idx="17"/>
          </p:nvPr>
        </p:nvPicPr>
        <p:blipFill>
          <a:blip r:embed="rId2"/>
          <a:srcRect t="7265" b="7265"/>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Substituent text 4"/>
          <p:cNvSpPr>
            <a:spLocks noGrp="1"/>
          </p:cNvSpPr>
          <p:nvPr>
            <p:ph type="body" sz="half" idx="21"/>
          </p:nvPr>
        </p:nvSpPr>
        <p:spPr>
          <a:xfrm>
            <a:off x="9066214" y="2048893"/>
            <a:ext cx="2638106" cy="2514599"/>
          </a:xfrm>
          <a:ln w="38100">
            <a:solidFill>
              <a:schemeClr val="bg2">
                <a:lumMod val="50000"/>
              </a:schemeClr>
            </a:solidFill>
            <a:prstDash val="lgDashDotDot"/>
          </a:ln>
        </p:spPr>
        <p:txBody>
          <a:bodyPr>
            <a:normAutofit/>
          </a:bodyPr>
          <a:lstStyle/>
          <a:p>
            <a:pPr algn="ctr"/>
            <a:r>
              <a:rPr lang="ro-RO" sz="2800" b="1" dirty="0" smtClean="0">
                <a:solidFill>
                  <a:srgbClr val="0070C0"/>
                </a:solidFill>
                <a:latin typeface="Cambria Math" pitchFamily="18" charset="0"/>
                <a:ea typeface="Cambria Math" pitchFamily="18" charset="0"/>
              </a:rPr>
              <a:t>MENIU</a:t>
            </a:r>
            <a:endParaRPr lang="en-US" sz="2800" b="1" dirty="0" smtClean="0">
              <a:solidFill>
                <a:srgbClr val="0070C0"/>
              </a:solidFill>
              <a:latin typeface="Cambria Math" pitchFamily="18" charset="0"/>
              <a:ea typeface="Cambria Math" pitchFamily="18" charset="0"/>
            </a:endParaRPr>
          </a:p>
          <a:p>
            <a:pPr algn="ctr"/>
            <a:r>
              <a:rPr lang="en-US" b="1" dirty="0" smtClean="0">
                <a:solidFill>
                  <a:srgbClr val="0070C0"/>
                </a:solidFill>
                <a:latin typeface="Cambria Math" pitchFamily="18" charset="0"/>
                <a:ea typeface="Cambria Math" pitchFamily="18" charset="0"/>
              </a:rPr>
              <a:t>GRUPA DE V</a:t>
            </a:r>
            <a:r>
              <a:rPr lang="ro-RO" b="1" dirty="0" smtClean="0">
                <a:solidFill>
                  <a:srgbClr val="0070C0"/>
                </a:solidFill>
                <a:latin typeface="Cambria Math" pitchFamily="18" charset="0"/>
                <a:ea typeface="Cambria Math" pitchFamily="18" charset="0"/>
              </a:rPr>
              <a:t>ÂRSTĂ 2-3 ANI</a:t>
            </a:r>
            <a:endParaRPr lang="ro-RO" b="1" dirty="0">
              <a:solidFill>
                <a:srgbClr val="0070C0"/>
              </a:solidFill>
              <a:latin typeface="Cambria Math" pitchFamily="18" charset="0"/>
              <a:ea typeface="Cambria Math" pitchFamily="18" charset="0"/>
            </a:endParaRPr>
          </a:p>
        </p:txBody>
      </p:sp>
      <p:pic>
        <p:nvPicPr>
          <p:cNvPr id="6" name="Substituent imagine 5" descr="Picture 015.jpg"/>
          <p:cNvPicPr>
            <a:picLocks noGrp="1" noChangeAspect="1"/>
          </p:cNvPicPr>
          <p:nvPr>
            <p:ph type="pic" sz="quarter" idx="18"/>
          </p:nvPr>
        </p:nvPicPr>
        <p:blipFill>
          <a:blip r:embed="rId3" cstate="print"/>
          <a:srcRect l="1291" r="129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Substituent imagine 10" descr="IMG590.jpg"/>
          <p:cNvPicPr>
            <a:picLocks noGrp="1" noChangeAspect="1"/>
          </p:cNvPicPr>
          <p:nvPr>
            <p:ph type="pic" sz="quarter" idx="19"/>
          </p:nvPr>
        </p:nvPicPr>
        <p:blipFill>
          <a:blip r:embed="rId4"/>
          <a:srcRect l="1291" r="129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ubstituent imagine 5" descr="2 018.jpg"/>
          <p:cNvPicPr>
            <a:picLocks noGrp="1" noChangeAspect="1"/>
          </p:cNvPicPr>
          <p:nvPr>
            <p:ph type="pic" sz="quarter" idx="17"/>
          </p:nvPr>
        </p:nvPicPr>
        <p:blipFill>
          <a:blip r:embed="rId2"/>
          <a:srcRect t="7265" b="7265"/>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Substituent text 4"/>
          <p:cNvSpPr>
            <a:spLocks noGrp="1"/>
          </p:cNvSpPr>
          <p:nvPr>
            <p:ph type="body" sz="half" idx="21"/>
          </p:nvPr>
        </p:nvSpPr>
        <p:spPr>
          <a:xfrm>
            <a:off x="9066214" y="2048893"/>
            <a:ext cx="2572792" cy="2514599"/>
          </a:xfrm>
          <a:ln w="38100">
            <a:solidFill>
              <a:schemeClr val="bg2">
                <a:lumMod val="50000"/>
              </a:schemeClr>
            </a:solidFill>
            <a:prstDash val="lgDashDotDot"/>
          </a:ln>
        </p:spPr>
        <p:txBody>
          <a:bodyPr>
            <a:normAutofit/>
          </a:bodyPr>
          <a:lstStyle/>
          <a:p>
            <a:pPr algn="ctr"/>
            <a:r>
              <a:rPr lang="ro-RO" sz="2800" b="1" dirty="0" smtClean="0">
                <a:solidFill>
                  <a:srgbClr val="0070C0"/>
                </a:solidFill>
                <a:latin typeface="Cambria Math" pitchFamily="18" charset="0"/>
                <a:ea typeface="Cambria Math" pitchFamily="18" charset="0"/>
              </a:rPr>
              <a:t>MENIU</a:t>
            </a:r>
            <a:endParaRPr lang="en-US" sz="2800" b="1" dirty="0" smtClean="0">
              <a:solidFill>
                <a:srgbClr val="0070C0"/>
              </a:solidFill>
              <a:latin typeface="Cambria Math" pitchFamily="18" charset="0"/>
              <a:ea typeface="Cambria Math" pitchFamily="18" charset="0"/>
            </a:endParaRPr>
          </a:p>
          <a:p>
            <a:pPr algn="ctr"/>
            <a:r>
              <a:rPr lang="en-US" b="1" dirty="0" smtClean="0">
                <a:solidFill>
                  <a:srgbClr val="0070C0"/>
                </a:solidFill>
                <a:latin typeface="Cambria Math" pitchFamily="18" charset="0"/>
                <a:ea typeface="Cambria Math" pitchFamily="18" charset="0"/>
              </a:rPr>
              <a:t>GRUPA DE V</a:t>
            </a:r>
            <a:r>
              <a:rPr lang="ro-RO" b="1" dirty="0" smtClean="0">
                <a:solidFill>
                  <a:srgbClr val="0070C0"/>
                </a:solidFill>
                <a:latin typeface="Cambria Math" pitchFamily="18" charset="0"/>
                <a:ea typeface="Cambria Math" pitchFamily="18" charset="0"/>
              </a:rPr>
              <a:t>ÂRSTĂ 3-6 ANI</a:t>
            </a:r>
            <a:endParaRPr lang="ro-RO" b="1" dirty="0">
              <a:solidFill>
                <a:srgbClr val="0070C0"/>
              </a:solidFill>
              <a:latin typeface="Cambria Math" pitchFamily="18" charset="0"/>
              <a:ea typeface="Cambria Math" pitchFamily="18" charset="0"/>
            </a:endParaRPr>
          </a:p>
        </p:txBody>
      </p:sp>
      <p:pic>
        <p:nvPicPr>
          <p:cNvPr id="8" name="Substituent imagine 5" descr="Picture15.jpg"/>
          <p:cNvPicPr>
            <a:picLocks noGrp="1" noChangeAspect="1"/>
          </p:cNvPicPr>
          <p:nvPr>
            <p:ph type="pic" sz="quarter" idx="18"/>
          </p:nvPr>
        </p:nvPicPr>
        <p:blipFill>
          <a:blip r:embed="rId3"/>
          <a:srcRect l="2198" r="2198"/>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Substituent imagine 8" descr="Picture 010.jpg"/>
          <p:cNvPicPr>
            <a:picLocks noGrp="1" noChangeAspect="1"/>
          </p:cNvPicPr>
          <p:nvPr>
            <p:ph type="pic" sz="quarter" idx="19"/>
          </p:nvPr>
        </p:nvPicPr>
        <p:blipFill>
          <a:blip r:embed="rId4" cstate="print"/>
          <a:srcRect l="1291" r="129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ubstituent imagine 8" descr="20140317_121427.jpg"/>
          <p:cNvPicPr>
            <a:picLocks noGrp="1" noChangeAspect="1"/>
          </p:cNvPicPr>
          <p:nvPr>
            <p:ph type="pic" sz="quarter" idx="18"/>
          </p:nvPr>
        </p:nvPicPr>
        <p:blipFill>
          <a:blip r:embed="rId2" cstate="print"/>
          <a:srcRect t="3846" b="3846"/>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Substituent imagine 7" descr="20140317_121414.jpg"/>
          <p:cNvPicPr>
            <a:picLocks noGrp="1" noChangeAspect="1"/>
          </p:cNvPicPr>
          <p:nvPr>
            <p:ph type="pic" sz="quarter" idx="19"/>
          </p:nvPr>
        </p:nvPicPr>
        <p:blipFill>
          <a:blip r:embed="rId3" cstate="print"/>
          <a:srcRect l="19531" r="1953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Substituent imagine 9" descr="20140317_121520.jpg"/>
          <p:cNvPicPr>
            <a:picLocks noGrp="1" noChangeAspect="1"/>
          </p:cNvPicPr>
          <p:nvPr>
            <p:ph type="pic" sz="quarter" idx="20"/>
          </p:nvPr>
        </p:nvPicPr>
        <p:blipFill>
          <a:blip r:embed="rId4" cstate="print"/>
          <a:srcRect l="19531" r="1953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ChangeArrowheads="1"/>
          </p:cNvSpPr>
          <p:nvPr/>
        </p:nvSpPr>
        <p:spPr bwMode="auto">
          <a:xfrm>
            <a:off x="4539916" y="1010654"/>
            <a:ext cx="6962275"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bg2">
                    <a:lumMod val="50000"/>
                  </a:schemeClr>
                </a:solidFill>
                <a:effectLst>
                  <a:outerShdw blurRad="38100" dist="38100" dir="2700000" algn="tl">
                    <a:srgbClr val="000000">
                      <a:alpha val="43137"/>
                    </a:srgbClr>
                  </a:outerShdw>
                </a:effectLst>
                <a:latin typeface="Cambria Math" pitchFamily="18" charset="0"/>
                <a:ea typeface="Cambria Math" pitchFamily="18" charset="0"/>
                <a:cs typeface="Times New Roman" pitchFamily="18" charset="0"/>
              </a:rPr>
              <a:t>ELEMENTE DE PERSONALIZARE A GRĂDINIŢEI:</a:t>
            </a:r>
            <a:endParaRPr kumimoji="0" lang="ro-RO" b="0" i="0" u="none" strike="noStrike" cap="none" normalizeH="0" baseline="0" dirty="0" smtClean="0">
              <a:ln>
                <a:noFill/>
              </a:ln>
              <a:solidFill>
                <a:schemeClr val="bg2">
                  <a:lumMod val="50000"/>
                </a:schemeClr>
              </a:solidFill>
              <a:effectLst>
                <a:outerShdw blurRad="38100" dist="38100" dir="2700000" algn="tl">
                  <a:srgbClr val="000000">
                    <a:alpha val="43137"/>
                  </a:srgbClr>
                </a:outerShdw>
              </a:effectLst>
              <a:latin typeface="Cambria Math" pitchFamily="18" charset="0"/>
              <a:ea typeface="Cambria Math"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o-RO" b="0" i="0" u="none" strike="noStrike" cap="none" normalizeH="0" baseline="0" dirty="0" smtClean="0">
                <a:ln>
                  <a:noFill/>
                </a:ln>
                <a:solidFill>
                  <a:schemeClr val="bg2">
                    <a:lumMod val="50000"/>
                  </a:schemeClr>
                </a:solidFill>
                <a:effectLst/>
                <a:latin typeface="Cambria Math" pitchFamily="18" charset="0"/>
                <a:ea typeface="Cambria Math" pitchFamily="18" charset="0"/>
                <a:cs typeface="Times New Roman" pitchFamily="18" charset="0"/>
              </a:rPr>
              <a:t>Imnul grădiniţei </a:t>
            </a:r>
            <a:r>
              <a:rPr kumimoji="0" lang="ro-RO" b="1" i="1" u="none" strike="noStrike" cap="none" normalizeH="0" baseline="0" dirty="0" smtClean="0">
                <a:ln>
                  <a:noFill/>
                </a:ln>
                <a:solidFill>
                  <a:schemeClr val="bg2">
                    <a:lumMod val="50000"/>
                  </a:schemeClr>
                </a:solidFill>
                <a:effectLst/>
                <a:latin typeface="Cambria Math" pitchFamily="18" charset="0"/>
                <a:ea typeface="Cambria Math" pitchFamily="18" charset="0"/>
                <a:cs typeface="Times New Roman" pitchFamily="18" charset="0"/>
              </a:rPr>
              <a:t>,,Ani frumoşi, de grădiniţă...</a:t>
            </a:r>
            <a:r>
              <a:rPr kumimoji="0" lang="en-US" b="1" i="1" u="none" strike="noStrike" cap="none" normalizeH="0" baseline="0" dirty="0" smtClean="0">
                <a:ln>
                  <a:noFill/>
                </a:ln>
                <a:solidFill>
                  <a:schemeClr val="bg2">
                    <a:lumMod val="50000"/>
                  </a:schemeClr>
                </a:solidFill>
                <a:effectLst/>
                <a:latin typeface="Cambria Math" pitchFamily="18" charset="0"/>
                <a:ea typeface="Cambria Math" pitchFamily="18" charset="0"/>
                <a:cs typeface="Times New Roman" pitchFamily="18" charset="0"/>
              </a:rPr>
              <a:t>’</a:t>
            </a:r>
            <a:r>
              <a:rPr kumimoji="0" lang="en-US" b="0" i="0" u="none" strike="noStrike" cap="none" normalizeH="0" baseline="0" dirty="0" smtClean="0">
                <a:ln>
                  <a:noFill/>
                </a:ln>
                <a:solidFill>
                  <a:schemeClr val="bg2">
                    <a:lumMod val="50000"/>
                  </a:schemeClr>
                </a:solidFill>
                <a:effectLst/>
                <a:latin typeface="Cambria Math" pitchFamily="18" charset="0"/>
                <a:ea typeface="Cambria Math" pitchFamily="18" charset="0"/>
                <a:cs typeface="Times New Roman" pitchFamily="18" charset="0"/>
              </a:rPr>
              <a:t>’;</a:t>
            </a:r>
            <a:endParaRPr kumimoji="0" lang="ro-RO" b="0" i="0" u="none" strike="noStrike" cap="none" normalizeH="0" baseline="0" dirty="0" smtClean="0">
              <a:ln>
                <a:noFill/>
              </a:ln>
              <a:solidFill>
                <a:schemeClr val="bg2">
                  <a:lumMod val="50000"/>
                </a:schemeClr>
              </a:solidFill>
              <a:effectLst/>
              <a:latin typeface="Cambria Math" pitchFamily="18" charset="0"/>
              <a:ea typeface="Cambria Math"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b="0" i="0" u="none" strike="noStrike" cap="none" normalizeH="0" baseline="0" dirty="0" err="1" smtClean="0">
                <a:ln>
                  <a:noFill/>
                </a:ln>
                <a:solidFill>
                  <a:schemeClr val="bg2">
                    <a:lumMod val="50000"/>
                  </a:schemeClr>
                </a:solidFill>
                <a:effectLst/>
                <a:latin typeface="Cambria Math" pitchFamily="18" charset="0"/>
                <a:ea typeface="Cambria Math" pitchFamily="18" charset="0"/>
                <a:cs typeface="Times New Roman" pitchFamily="18" charset="0"/>
              </a:rPr>
              <a:t>Ecusoane</a:t>
            </a:r>
            <a:r>
              <a:rPr kumimoji="0" lang="en-US" b="0" i="0" u="none" strike="noStrike" cap="none" normalizeH="0" baseline="0" dirty="0" smtClean="0">
                <a:ln>
                  <a:noFill/>
                </a:ln>
                <a:solidFill>
                  <a:schemeClr val="bg2">
                    <a:lumMod val="50000"/>
                  </a:schemeClr>
                </a:solidFill>
                <a:effectLst/>
                <a:latin typeface="Cambria Math" pitchFamily="18" charset="0"/>
                <a:ea typeface="Cambria Math" pitchFamily="18" charset="0"/>
                <a:cs typeface="Times New Roman" pitchFamily="18" charset="0"/>
              </a:rPr>
              <a:t> pentru întreg </a:t>
            </a:r>
            <a:r>
              <a:rPr kumimoji="0" lang="en-US" b="0" i="0" u="none" strike="noStrike" cap="none" normalizeH="0" baseline="0" dirty="0" err="1" smtClean="0">
                <a:ln>
                  <a:noFill/>
                </a:ln>
                <a:solidFill>
                  <a:schemeClr val="bg2">
                    <a:lumMod val="50000"/>
                  </a:schemeClr>
                </a:solidFill>
                <a:effectLst/>
                <a:latin typeface="Cambria Math" pitchFamily="18" charset="0"/>
                <a:ea typeface="Cambria Math" pitchFamily="18" charset="0"/>
                <a:cs typeface="Times New Roman" pitchFamily="18" charset="0"/>
              </a:rPr>
              <a:t>personalul</a:t>
            </a:r>
            <a:r>
              <a:rPr kumimoji="0" lang="en-US" b="0" i="0" u="none" strike="noStrike" cap="none" normalizeH="0" baseline="0" dirty="0" smtClean="0">
                <a:ln>
                  <a:noFill/>
                </a:ln>
                <a:solidFill>
                  <a:schemeClr val="bg2">
                    <a:lumMod val="50000"/>
                  </a:schemeClr>
                </a:solidFill>
                <a:effectLst/>
                <a:latin typeface="Cambria Math" pitchFamily="18" charset="0"/>
                <a:ea typeface="Cambria Math" pitchFamily="18" charset="0"/>
                <a:cs typeface="Times New Roman" pitchFamily="18" charset="0"/>
              </a:rPr>
              <a:t> grădiniței;</a:t>
            </a:r>
            <a:endParaRPr kumimoji="0" lang="ro-RO" b="0" i="0" u="none" strike="noStrike" cap="none" normalizeH="0" baseline="0" dirty="0" smtClean="0">
              <a:ln>
                <a:noFill/>
              </a:ln>
              <a:solidFill>
                <a:schemeClr val="bg2">
                  <a:lumMod val="50000"/>
                </a:schemeClr>
              </a:solidFill>
              <a:effectLst/>
              <a:latin typeface="Cambria Math" pitchFamily="18" charset="0"/>
              <a:ea typeface="Cambria Math"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b="0" i="0" u="none" strike="noStrike" cap="none" normalizeH="0" baseline="0" dirty="0" smtClean="0">
                <a:ln>
                  <a:noFill/>
                </a:ln>
                <a:solidFill>
                  <a:schemeClr val="bg2">
                    <a:lumMod val="50000"/>
                  </a:schemeClr>
                </a:solidFill>
                <a:effectLst/>
                <a:latin typeface="Cambria Math" pitchFamily="18" charset="0"/>
                <a:ea typeface="Cambria Math" pitchFamily="18" charset="0"/>
                <a:cs typeface="Times New Roman" pitchFamily="18" charset="0"/>
              </a:rPr>
              <a:t>Anual - </a:t>
            </a:r>
            <a:r>
              <a:rPr kumimoji="0" lang="en-US" b="1" i="1" u="none" strike="noStrike" cap="none" normalizeH="0" baseline="0" dirty="0" smtClean="0">
                <a:ln>
                  <a:noFill/>
                </a:ln>
                <a:solidFill>
                  <a:schemeClr val="bg2">
                    <a:lumMod val="50000"/>
                  </a:schemeClr>
                </a:solidFill>
                <a:effectLst/>
                <a:latin typeface="Cambria Math" pitchFamily="18" charset="0"/>
                <a:ea typeface="Cambria Math" pitchFamily="18" charset="0"/>
                <a:cs typeface="Times New Roman" pitchFamily="18" charset="0"/>
              </a:rPr>
              <a:t>,,EMINESCIANA’’</a:t>
            </a:r>
            <a:r>
              <a:rPr kumimoji="0" lang="en-US" b="0" i="0" u="none" strike="noStrike" cap="none" normalizeH="0" baseline="0" dirty="0" smtClean="0">
                <a:ln>
                  <a:noFill/>
                </a:ln>
                <a:solidFill>
                  <a:schemeClr val="bg2">
                    <a:lumMod val="50000"/>
                  </a:schemeClr>
                </a:solidFill>
                <a:effectLst/>
                <a:latin typeface="Cambria Math" pitchFamily="18" charset="0"/>
                <a:ea typeface="Cambria Math" pitchFamily="18" charset="0"/>
                <a:cs typeface="Times New Roman" pitchFamily="18" charset="0"/>
              </a:rPr>
              <a:t>;</a:t>
            </a:r>
            <a:endParaRPr kumimoji="0" lang="ro-RO" b="0" i="0" u="none" strike="noStrike" cap="none" normalizeH="0" baseline="0" dirty="0" smtClean="0">
              <a:ln>
                <a:noFill/>
              </a:ln>
              <a:solidFill>
                <a:schemeClr val="bg2">
                  <a:lumMod val="50000"/>
                </a:schemeClr>
              </a:solidFill>
              <a:effectLst/>
              <a:latin typeface="Cambria Math" pitchFamily="18" charset="0"/>
              <a:ea typeface="Cambria Math"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b="0" i="0" u="none" strike="noStrike" cap="none" normalizeH="0" baseline="0" dirty="0" smtClean="0">
                <a:ln>
                  <a:noFill/>
                </a:ln>
                <a:solidFill>
                  <a:schemeClr val="bg2">
                    <a:lumMod val="50000"/>
                  </a:schemeClr>
                </a:solidFill>
                <a:effectLst/>
                <a:latin typeface="Cambria Math" pitchFamily="18" charset="0"/>
                <a:ea typeface="Cambria Math" pitchFamily="18" charset="0"/>
                <a:cs typeface="Times New Roman" pitchFamily="18" charset="0"/>
              </a:rPr>
              <a:t>Anual – </a:t>
            </a:r>
            <a:r>
              <a:rPr kumimoji="0" lang="en-US" b="0" i="0" u="none" strike="noStrike" cap="none" normalizeH="0" baseline="0" dirty="0" err="1" smtClean="0">
                <a:ln>
                  <a:noFill/>
                </a:ln>
                <a:solidFill>
                  <a:schemeClr val="bg2">
                    <a:lumMod val="50000"/>
                  </a:schemeClr>
                </a:solidFill>
                <a:effectLst/>
                <a:latin typeface="Cambria Math" pitchFamily="18" charset="0"/>
                <a:ea typeface="Cambria Math" pitchFamily="18" charset="0"/>
                <a:cs typeface="Times New Roman" pitchFamily="18" charset="0"/>
              </a:rPr>
              <a:t>întreceri</a:t>
            </a:r>
            <a:r>
              <a:rPr kumimoji="0" lang="en-US" b="0" i="0" u="none" strike="noStrike" cap="none" normalizeH="0" baseline="0" dirty="0" smtClean="0">
                <a:ln>
                  <a:noFill/>
                </a:ln>
                <a:solidFill>
                  <a:schemeClr val="bg2">
                    <a:lumMod val="50000"/>
                  </a:schemeClr>
                </a:solidFill>
                <a:effectLst/>
                <a:latin typeface="Cambria Math" pitchFamily="18" charset="0"/>
                <a:ea typeface="Cambria Math" pitchFamily="18" charset="0"/>
                <a:cs typeface="Times New Roman" pitchFamily="18" charset="0"/>
              </a:rPr>
              <a:t> sportive </a:t>
            </a:r>
            <a:r>
              <a:rPr kumimoji="0" lang="en-US" b="1" i="1" u="none" strike="noStrike" cap="none" normalizeH="0" baseline="0" dirty="0" smtClean="0">
                <a:ln>
                  <a:noFill/>
                </a:ln>
                <a:solidFill>
                  <a:schemeClr val="bg2">
                    <a:lumMod val="50000"/>
                  </a:schemeClr>
                </a:solidFill>
                <a:effectLst/>
                <a:latin typeface="Cambria Math" pitchFamily="18" charset="0"/>
                <a:ea typeface="Cambria Math" pitchFamily="18" charset="0"/>
                <a:cs typeface="Times New Roman" pitchFamily="18" charset="0"/>
              </a:rPr>
              <a:t>,,</a:t>
            </a:r>
            <a:r>
              <a:rPr kumimoji="0" lang="en-US" b="1" i="1" u="none" strike="noStrike" cap="none" normalizeH="0" baseline="0" dirty="0" err="1" smtClean="0">
                <a:ln>
                  <a:noFill/>
                </a:ln>
                <a:solidFill>
                  <a:schemeClr val="bg2">
                    <a:lumMod val="50000"/>
                  </a:schemeClr>
                </a:solidFill>
                <a:effectLst/>
                <a:latin typeface="Cambria Math" pitchFamily="18" charset="0"/>
                <a:ea typeface="Cambria Math" pitchFamily="18" charset="0"/>
                <a:cs typeface="Times New Roman" pitchFamily="18" charset="0"/>
              </a:rPr>
              <a:t>Sportivi</a:t>
            </a:r>
            <a:r>
              <a:rPr kumimoji="0" lang="en-US" b="1" i="1" u="none" strike="noStrike" cap="none" normalizeH="0" baseline="0" dirty="0" smtClean="0">
                <a:ln>
                  <a:noFill/>
                </a:ln>
                <a:solidFill>
                  <a:schemeClr val="bg2">
                    <a:lumMod val="50000"/>
                  </a:schemeClr>
                </a:solidFill>
                <a:effectLst/>
                <a:latin typeface="Cambria Math" pitchFamily="18" charset="0"/>
                <a:ea typeface="Cambria Math" pitchFamily="18" charset="0"/>
                <a:cs typeface="Times New Roman" pitchFamily="18" charset="0"/>
              </a:rPr>
              <a:t> în </a:t>
            </a:r>
            <a:r>
              <a:rPr kumimoji="0" lang="en-US" b="1" i="1" u="none" strike="noStrike" cap="none" normalizeH="0" baseline="0" dirty="0" err="1" smtClean="0">
                <a:ln>
                  <a:noFill/>
                </a:ln>
                <a:solidFill>
                  <a:schemeClr val="bg2">
                    <a:lumMod val="50000"/>
                  </a:schemeClr>
                </a:solidFill>
                <a:effectLst/>
                <a:latin typeface="Cambria Math" pitchFamily="18" charset="0"/>
                <a:ea typeface="Cambria Math" pitchFamily="18" charset="0"/>
                <a:cs typeface="Times New Roman" pitchFamily="18" charset="0"/>
              </a:rPr>
              <a:t>acțiune</a:t>
            </a:r>
            <a:r>
              <a:rPr kumimoji="0" lang="en-US" b="1" i="1" u="none" strike="noStrike" cap="none" normalizeH="0" baseline="0" dirty="0" smtClean="0">
                <a:ln>
                  <a:noFill/>
                </a:ln>
                <a:solidFill>
                  <a:schemeClr val="bg2">
                    <a:lumMod val="50000"/>
                  </a:schemeClr>
                </a:solidFill>
                <a:effectLst/>
                <a:latin typeface="Cambria Math" pitchFamily="18" charset="0"/>
                <a:ea typeface="Cambria Math" pitchFamily="18" charset="0"/>
                <a:cs typeface="Times New Roman" pitchFamily="18" charset="0"/>
              </a:rPr>
              <a:t>’’;</a:t>
            </a:r>
            <a:endParaRPr kumimoji="0" lang="ro-RO" b="1" i="1" u="none" strike="noStrike" cap="none" normalizeH="0" baseline="0" dirty="0" smtClean="0">
              <a:ln>
                <a:noFill/>
              </a:ln>
              <a:solidFill>
                <a:schemeClr val="bg2">
                  <a:lumMod val="50000"/>
                </a:schemeClr>
              </a:solidFill>
              <a:effectLst/>
              <a:latin typeface="Cambria Math" pitchFamily="18" charset="0"/>
              <a:ea typeface="Cambria Math"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b="0" i="0" u="none" strike="noStrike" cap="none" normalizeH="0" baseline="0" dirty="0" smtClean="0">
                <a:ln>
                  <a:noFill/>
                </a:ln>
                <a:solidFill>
                  <a:schemeClr val="bg2">
                    <a:lumMod val="50000"/>
                  </a:schemeClr>
                </a:solidFill>
                <a:effectLst/>
                <a:latin typeface="Cambria Math" pitchFamily="18" charset="0"/>
                <a:ea typeface="Cambria Math" pitchFamily="18" charset="0"/>
                <a:cs typeface="Times New Roman" pitchFamily="18" charset="0"/>
              </a:rPr>
              <a:t>Anual – zilele g</a:t>
            </a:r>
            <a:r>
              <a:rPr kumimoji="0" lang="ro-RO" b="0" i="0" u="none" strike="noStrike" cap="none" normalizeH="0" baseline="0" dirty="0" err="1" smtClean="0">
                <a:ln>
                  <a:noFill/>
                </a:ln>
                <a:solidFill>
                  <a:schemeClr val="bg2">
                    <a:lumMod val="50000"/>
                  </a:schemeClr>
                </a:solidFill>
                <a:effectLst/>
                <a:latin typeface="Cambria Math" pitchFamily="18" charset="0"/>
                <a:ea typeface="Cambria Math" pitchFamily="18" charset="0"/>
                <a:cs typeface="Times New Roman" pitchFamily="18" charset="0"/>
              </a:rPr>
              <a:t>rădiniței</a:t>
            </a:r>
            <a:r>
              <a:rPr kumimoji="0" lang="ro-RO" b="0" i="0" u="none" strike="noStrike" cap="none" normalizeH="0" baseline="0" dirty="0" smtClean="0">
                <a:ln>
                  <a:noFill/>
                </a:ln>
                <a:solidFill>
                  <a:schemeClr val="bg2">
                    <a:lumMod val="50000"/>
                  </a:schemeClr>
                </a:solidFill>
                <a:effectLst/>
                <a:latin typeface="Cambria Math" pitchFamily="18" charset="0"/>
                <a:ea typeface="Cambria Math" pitchFamily="18" charset="0"/>
                <a:cs typeface="Times New Roman" pitchFamily="18" charset="0"/>
              </a:rPr>
              <a:t> (în luna martie);</a:t>
            </a:r>
            <a:endParaRPr kumimoji="0" lang="ro-RO" b="0" i="0" u="none" strike="noStrike" cap="none" normalizeH="0" baseline="0" dirty="0" smtClean="0">
              <a:ln>
                <a:noFill/>
              </a:ln>
              <a:solidFill>
                <a:schemeClr val="bg2">
                  <a:lumMod val="50000"/>
                </a:schemeClr>
              </a:solidFill>
              <a:effectLst/>
              <a:latin typeface="Cambria Math" pitchFamily="18" charset="0"/>
              <a:ea typeface="Cambria Math"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o-RO" b="0" i="0" u="none" strike="noStrike" cap="none" normalizeH="0" baseline="0" dirty="0" smtClean="0">
                <a:ln>
                  <a:noFill/>
                </a:ln>
                <a:solidFill>
                  <a:schemeClr val="bg2">
                    <a:lumMod val="50000"/>
                  </a:schemeClr>
                </a:solidFill>
                <a:effectLst/>
                <a:latin typeface="Cambria Math" pitchFamily="18" charset="0"/>
                <a:ea typeface="Cambria Math" pitchFamily="18" charset="0"/>
                <a:cs typeface="Times New Roman" pitchFamily="18" charset="0"/>
              </a:rPr>
              <a:t>Anual – sărbătorirea Sf. Constantin și Elena – sfinții ocrotitori ai grădiniței.</a:t>
            </a:r>
            <a:endParaRPr kumimoji="0" lang="ro-RO" b="0" i="0" u="none" strike="noStrike" cap="none" normalizeH="0" baseline="0" dirty="0" smtClean="0">
              <a:ln>
                <a:noFill/>
              </a:ln>
              <a:solidFill>
                <a:schemeClr val="bg2">
                  <a:lumMod val="50000"/>
                </a:schemeClr>
              </a:solidFill>
              <a:effectLst/>
              <a:latin typeface="Cambria Math" pitchFamily="18" charset="0"/>
              <a:ea typeface="Cambria Math"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b="1" i="0" u="none" strike="noStrike" cap="none" normalizeH="0" baseline="0" dirty="0" smtClean="0">
                <a:ln>
                  <a:noFill/>
                </a:ln>
                <a:solidFill>
                  <a:schemeClr val="bg2">
                    <a:lumMod val="50000"/>
                  </a:schemeClr>
                </a:solidFill>
                <a:effectLst>
                  <a:outerShdw blurRad="38100" dist="38100" dir="2700000" algn="tl">
                    <a:srgbClr val="000000">
                      <a:alpha val="43137"/>
                    </a:srgbClr>
                  </a:outerShdw>
                </a:effectLst>
                <a:latin typeface="Cambria Math" pitchFamily="18" charset="0"/>
                <a:ea typeface="Cambria Math" pitchFamily="18" charset="0"/>
                <a:cs typeface="Times New Roman" pitchFamily="18" charset="0"/>
              </a:rPr>
              <a:t>ELEMENTE DE PROMOVARE A ACTIVITĂŢII GRĂDINIŢEI</a:t>
            </a:r>
            <a:r>
              <a:rPr kumimoji="0" lang="en-US" b="1" i="0" u="none" strike="noStrike" cap="none" normalizeH="0" baseline="0" dirty="0" smtClean="0">
                <a:ln>
                  <a:noFill/>
                </a:ln>
                <a:solidFill>
                  <a:schemeClr val="bg2">
                    <a:lumMod val="50000"/>
                  </a:schemeClr>
                </a:solidFill>
                <a:effectLst>
                  <a:outerShdw blurRad="38100" dist="38100" dir="2700000" algn="tl">
                    <a:srgbClr val="000000">
                      <a:alpha val="43137"/>
                    </a:srgbClr>
                  </a:outerShdw>
                </a:effectLst>
                <a:latin typeface="Cambria Math" pitchFamily="18" charset="0"/>
                <a:ea typeface="Cambria Math" pitchFamily="18" charset="0"/>
                <a:cs typeface="Times New Roman" pitchFamily="18" charset="0"/>
              </a:rPr>
              <a:t>:</a:t>
            </a:r>
            <a:endParaRPr kumimoji="0" lang="ro-RO" b="0" i="0" u="none" strike="noStrike" cap="none" normalizeH="0" baseline="0" dirty="0" smtClean="0">
              <a:ln>
                <a:noFill/>
              </a:ln>
              <a:solidFill>
                <a:schemeClr val="bg2">
                  <a:lumMod val="50000"/>
                </a:schemeClr>
              </a:solidFill>
              <a:effectLst>
                <a:outerShdw blurRad="38100" dist="38100" dir="2700000" algn="tl">
                  <a:srgbClr val="000000">
                    <a:alpha val="43137"/>
                  </a:srgbClr>
                </a:outerShdw>
              </a:effectLst>
              <a:latin typeface="Cambria Math" pitchFamily="18" charset="0"/>
              <a:ea typeface="Cambria Math"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b="0" i="0" u="none" strike="noStrike" cap="none" normalizeH="0" baseline="0" dirty="0" err="1" smtClean="0">
                <a:ln>
                  <a:noFill/>
                </a:ln>
                <a:solidFill>
                  <a:schemeClr val="bg2">
                    <a:lumMod val="50000"/>
                  </a:schemeClr>
                </a:solidFill>
                <a:effectLst/>
                <a:latin typeface="Cambria Math" pitchFamily="18" charset="0"/>
                <a:ea typeface="Cambria Math" pitchFamily="18" charset="0"/>
                <a:cs typeface="Times New Roman" pitchFamily="18" charset="0"/>
              </a:rPr>
              <a:t>Semestrial</a:t>
            </a:r>
            <a:r>
              <a:rPr kumimoji="0" lang="en-US" b="0" i="0" u="none" strike="noStrike" cap="none" normalizeH="0" baseline="0" dirty="0" smtClean="0">
                <a:ln>
                  <a:noFill/>
                </a:ln>
                <a:solidFill>
                  <a:schemeClr val="bg2">
                    <a:lumMod val="50000"/>
                  </a:schemeClr>
                </a:solidFill>
                <a:effectLst/>
                <a:latin typeface="Cambria Math" pitchFamily="18" charset="0"/>
                <a:ea typeface="Cambria Math" pitchFamily="18" charset="0"/>
                <a:cs typeface="Times New Roman" pitchFamily="18" charset="0"/>
              </a:rPr>
              <a:t> – </a:t>
            </a:r>
            <a:r>
              <a:rPr kumimoji="0" lang="en-US" b="0" i="0" u="none" strike="noStrike" cap="none" normalizeH="0" baseline="0" dirty="0" err="1" smtClean="0">
                <a:ln>
                  <a:noFill/>
                </a:ln>
                <a:solidFill>
                  <a:schemeClr val="bg2">
                    <a:lumMod val="50000"/>
                  </a:schemeClr>
                </a:solidFill>
                <a:effectLst/>
                <a:latin typeface="Cambria Math" pitchFamily="18" charset="0"/>
                <a:ea typeface="Cambria Math" pitchFamily="18" charset="0"/>
                <a:cs typeface="Times New Roman" pitchFamily="18" charset="0"/>
              </a:rPr>
              <a:t>revista</a:t>
            </a:r>
            <a:r>
              <a:rPr kumimoji="0" lang="en-US" b="0" i="0" u="none" strike="noStrike" cap="none" normalizeH="0" baseline="0" dirty="0" smtClean="0">
                <a:ln>
                  <a:noFill/>
                </a:ln>
                <a:solidFill>
                  <a:schemeClr val="bg2">
                    <a:lumMod val="50000"/>
                  </a:schemeClr>
                </a:solidFill>
                <a:effectLst/>
                <a:latin typeface="Cambria Math" pitchFamily="18" charset="0"/>
                <a:ea typeface="Cambria Math" pitchFamily="18" charset="0"/>
                <a:cs typeface="Times New Roman" pitchFamily="18" charset="0"/>
              </a:rPr>
              <a:t> grădiniței </a:t>
            </a:r>
            <a:r>
              <a:rPr kumimoji="0" lang="ro-RO" b="0" i="0" u="none" strike="noStrike" cap="none" normalizeH="0" baseline="0" dirty="0" smtClean="0">
                <a:ln>
                  <a:noFill/>
                </a:ln>
                <a:solidFill>
                  <a:schemeClr val="bg2">
                    <a:lumMod val="50000"/>
                  </a:schemeClr>
                </a:solidFill>
                <a:effectLst/>
                <a:latin typeface="Cambria Math" pitchFamily="18" charset="0"/>
                <a:ea typeface="Cambria Math" pitchFamily="18" charset="0"/>
                <a:cs typeface="Times New Roman" pitchFamily="18" charset="0"/>
              </a:rPr>
              <a:t> </a:t>
            </a:r>
            <a:r>
              <a:rPr kumimoji="0" lang="en-US" b="1" i="1" u="none" strike="noStrike" cap="none" normalizeH="0" baseline="0" dirty="0" smtClean="0">
                <a:ln>
                  <a:noFill/>
                </a:ln>
                <a:solidFill>
                  <a:schemeClr val="bg2">
                    <a:lumMod val="50000"/>
                  </a:schemeClr>
                </a:solidFill>
                <a:effectLst/>
                <a:latin typeface="Cambria Math" pitchFamily="18" charset="0"/>
                <a:ea typeface="Cambria Math" pitchFamily="18" charset="0"/>
                <a:cs typeface="Times New Roman" pitchFamily="18" charset="0"/>
              </a:rPr>
              <a:t>,,</a:t>
            </a:r>
            <a:r>
              <a:rPr kumimoji="0" lang="ro-RO" b="1" i="1" u="none" strike="noStrike" cap="none" normalizeH="0" baseline="0" dirty="0" smtClean="0">
                <a:ln>
                  <a:noFill/>
                </a:ln>
                <a:solidFill>
                  <a:schemeClr val="bg2">
                    <a:lumMod val="50000"/>
                  </a:schemeClr>
                </a:solidFill>
                <a:effectLst/>
                <a:latin typeface="Cambria Math" pitchFamily="18" charset="0"/>
                <a:ea typeface="Cambria Math" pitchFamily="18" charset="0"/>
                <a:cs typeface="Times New Roman" pitchFamily="18" charset="0"/>
              </a:rPr>
              <a:t>LABIRINTUL COPILĂRIEI</a:t>
            </a:r>
            <a:r>
              <a:rPr kumimoji="0" lang="en-US" b="0" i="0" u="none" strike="noStrike" cap="none" normalizeH="0" baseline="0" dirty="0" smtClean="0">
                <a:ln>
                  <a:noFill/>
                </a:ln>
                <a:solidFill>
                  <a:schemeClr val="bg2">
                    <a:lumMod val="50000"/>
                  </a:schemeClr>
                </a:solidFill>
                <a:effectLst/>
                <a:latin typeface="Cambria Math" pitchFamily="18" charset="0"/>
                <a:ea typeface="Cambria Math" pitchFamily="18" charset="0"/>
                <a:cs typeface="Times New Roman" pitchFamily="18" charset="0"/>
              </a:rPr>
              <a:t>’’;</a:t>
            </a:r>
            <a:endParaRPr kumimoji="0" lang="ro-RO" b="0" i="0" u="none" strike="noStrike" cap="none" normalizeH="0" baseline="0" dirty="0" smtClean="0">
              <a:ln>
                <a:noFill/>
              </a:ln>
              <a:solidFill>
                <a:schemeClr val="bg2">
                  <a:lumMod val="50000"/>
                </a:schemeClr>
              </a:solidFill>
              <a:effectLst/>
              <a:latin typeface="Cambria Math" pitchFamily="18" charset="0"/>
              <a:ea typeface="Cambria Math"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b="0" i="0" u="none" strike="noStrike" cap="none" normalizeH="0" baseline="0" dirty="0" smtClean="0">
                <a:ln>
                  <a:noFill/>
                </a:ln>
                <a:solidFill>
                  <a:schemeClr val="bg2">
                    <a:lumMod val="50000"/>
                  </a:schemeClr>
                </a:solidFill>
                <a:effectLst/>
                <a:latin typeface="Cambria Math" pitchFamily="18" charset="0"/>
                <a:ea typeface="Cambria Math" pitchFamily="18" charset="0"/>
                <a:cs typeface="Times New Roman" pitchFamily="18" charset="0"/>
              </a:rPr>
              <a:t>Emisiuni la T.V. – locală;</a:t>
            </a:r>
            <a:endParaRPr kumimoji="0" lang="ro-RO" b="0" i="0" u="none" strike="noStrike" cap="none" normalizeH="0" baseline="0" dirty="0" smtClean="0">
              <a:ln>
                <a:noFill/>
              </a:ln>
              <a:solidFill>
                <a:schemeClr val="bg2">
                  <a:lumMod val="50000"/>
                </a:schemeClr>
              </a:solidFill>
              <a:effectLst/>
              <a:latin typeface="Cambria Math" pitchFamily="18" charset="0"/>
              <a:ea typeface="Cambria Math"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b="0" i="0" u="none" strike="noStrike" cap="none" normalizeH="0" baseline="0" dirty="0" smtClean="0">
                <a:ln>
                  <a:noFill/>
                </a:ln>
                <a:solidFill>
                  <a:schemeClr val="bg2">
                    <a:lumMod val="50000"/>
                  </a:schemeClr>
                </a:solidFill>
                <a:effectLst/>
                <a:latin typeface="Cambria Math" pitchFamily="18" charset="0"/>
                <a:ea typeface="Cambria Math" pitchFamily="18" charset="0"/>
                <a:cs typeface="Times New Roman" pitchFamily="18" charset="0"/>
              </a:rPr>
              <a:t>Articole în presa locală;</a:t>
            </a:r>
            <a:endParaRPr kumimoji="0" lang="ro-RO" b="0" i="0" u="none" strike="noStrike" cap="none" normalizeH="0" baseline="0" dirty="0" smtClean="0">
              <a:ln>
                <a:noFill/>
              </a:ln>
              <a:solidFill>
                <a:schemeClr val="bg2">
                  <a:lumMod val="50000"/>
                </a:schemeClr>
              </a:solidFill>
              <a:effectLst/>
              <a:latin typeface="Cambria Math" pitchFamily="18" charset="0"/>
              <a:ea typeface="Cambria Math"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b="0" i="0" u="none" strike="noStrike" cap="none" normalizeH="0" baseline="0" dirty="0" err="1" smtClean="0">
                <a:ln>
                  <a:noFill/>
                </a:ln>
                <a:solidFill>
                  <a:schemeClr val="bg2">
                    <a:lumMod val="50000"/>
                  </a:schemeClr>
                </a:solidFill>
                <a:effectLst/>
                <a:latin typeface="Cambria Math" pitchFamily="18" charset="0"/>
                <a:ea typeface="Cambria Math" pitchFamily="18" charset="0"/>
                <a:cs typeface="Times New Roman" pitchFamily="18" charset="0"/>
              </a:rPr>
              <a:t>Oferta</a:t>
            </a:r>
            <a:r>
              <a:rPr kumimoji="0" lang="en-US" b="0" i="0" u="none" strike="noStrike" cap="none" normalizeH="0" baseline="0" dirty="0" smtClean="0">
                <a:ln>
                  <a:noFill/>
                </a:ln>
                <a:solidFill>
                  <a:schemeClr val="bg2">
                    <a:lumMod val="50000"/>
                  </a:schemeClr>
                </a:solidFill>
                <a:effectLst/>
                <a:latin typeface="Cambria Math" pitchFamily="18" charset="0"/>
                <a:ea typeface="Cambria Math" pitchFamily="18" charset="0"/>
                <a:cs typeface="Times New Roman" pitchFamily="18" charset="0"/>
              </a:rPr>
              <a:t> </a:t>
            </a:r>
            <a:r>
              <a:rPr kumimoji="0" lang="en-US" b="0" i="0" u="none" strike="noStrike" cap="none" normalizeH="0" baseline="0" dirty="0" err="1" smtClean="0">
                <a:ln>
                  <a:noFill/>
                </a:ln>
                <a:solidFill>
                  <a:schemeClr val="bg2">
                    <a:lumMod val="50000"/>
                  </a:schemeClr>
                </a:solidFill>
                <a:effectLst/>
                <a:latin typeface="Cambria Math" pitchFamily="18" charset="0"/>
                <a:ea typeface="Cambria Math" pitchFamily="18" charset="0"/>
                <a:cs typeface="Times New Roman" pitchFamily="18" charset="0"/>
              </a:rPr>
              <a:t>gr</a:t>
            </a:r>
            <a:r>
              <a:rPr kumimoji="0" lang="ro-RO" b="0" i="0" u="none" strike="noStrike" cap="none" normalizeH="0" baseline="0" dirty="0" err="1" smtClean="0">
                <a:ln>
                  <a:noFill/>
                </a:ln>
                <a:solidFill>
                  <a:schemeClr val="bg2">
                    <a:lumMod val="50000"/>
                  </a:schemeClr>
                </a:solidFill>
                <a:effectLst/>
                <a:latin typeface="Cambria Math" pitchFamily="18" charset="0"/>
                <a:ea typeface="Cambria Math" pitchFamily="18" charset="0"/>
                <a:cs typeface="Times New Roman" pitchFamily="18" charset="0"/>
              </a:rPr>
              <a:t>ădiniţei</a:t>
            </a:r>
            <a:r>
              <a:rPr kumimoji="0" lang="en-US" b="0" i="0" u="none" strike="noStrike" cap="none" normalizeH="0" baseline="0" dirty="0" smtClean="0">
                <a:ln>
                  <a:noFill/>
                </a:ln>
                <a:solidFill>
                  <a:schemeClr val="bg2">
                    <a:lumMod val="50000"/>
                  </a:schemeClr>
                </a:solidFill>
                <a:effectLst/>
                <a:latin typeface="Cambria Math" pitchFamily="18" charset="0"/>
                <a:ea typeface="Cambria Math" pitchFamily="18" charset="0"/>
                <a:cs typeface="Times New Roman" pitchFamily="18" charset="0"/>
              </a:rPr>
              <a:t>;</a:t>
            </a:r>
            <a:endParaRPr kumimoji="0" lang="ro-RO" b="0" i="0" u="none" strike="noStrike" cap="none" normalizeH="0" baseline="0" dirty="0" smtClean="0">
              <a:ln>
                <a:noFill/>
              </a:ln>
              <a:solidFill>
                <a:schemeClr val="bg2">
                  <a:lumMod val="50000"/>
                </a:schemeClr>
              </a:solidFill>
              <a:effectLst/>
              <a:latin typeface="Cambria Math" pitchFamily="18" charset="0"/>
              <a:ea typeface="Cambria Math"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b="0" i="0" u="none" strike="noStrike" cap="none" normalizeH="0" baseline="0" dirty="0" err="1" smtClean="0">
                <a:ln>
                  <a:noFill/>
                </a:ln>
                <a:solidFill>
                  <a:schemeClr val="bg2">
                    <a:lumMod val="50000"/>
                  </a:schemeClr>
                </a:solidFill>
                <a:effectLst/>
                <a:latin typeface="Cambria Math" pitchFamily="18" charset="0"/>
                <a:ea typeface="Cambria Math" pitchFamily="18" charset="0"/>
                <a:cs typeface="Times New Roman" pitchFamily="18" charset="0"/>
              </a:rPr>
              <a:t>Fluturași</a:t>
            </a:r>
            <a:r>
              <a:rPr kumimoji="0" lang="en-US" b="0" i="0" u="none" strike="noStrike" cap="none" normalizeH="0" baseline="0" dirty="0" smtClean="0">
                <a:ln>
                  <a:noFill/>
                </a:ln>
                <a:solidFill>
                  <a:schemeClr val="bg2">
                    <a:lumMod val="50000"/>
                  </a:schemeClr>
                </a:solidFill>
                <a:effectLst/>
                <a:latin typeface="Cambria Math" pitchFamily="18" charset="0"/>
                <a:ea typeface="Cambria Math" pitchFamily="18" charset="0"/>
                <a:cs typeface="Times New Roman" pitchFamily="18" charset="0"/>
              </a:rPr>
              <a:t>/pliante;</a:t>
            </a:r>
            <a:endParaRPr kumimoji="0" lang="ro-RO" b="0" i="0" u="none" strike="noStrike" cap="none" normalizeH="0" baseline="0" dirty="0" smtClean="0">
              <a:ln>
                <a:noFill/>
              </a:ln>
              <a:solidFill>
                <a:schemeClr val="bg2">
                  <a:lumMod val="50000"/>
                </a:schemeClr>
              </a:solidFill>
              <a:effectLst/>
              <a:latin typeface="Cambria Math" pitchFamily="18" charset="0"/>
              <a:ea typeface="Cambria Math"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b="0" i="0" u="none" strike="noStrike" cap="none" normalizeH="0" baseline="0" dirty="0" smtClean="0">
                <a:ln>
                  <a:noFill/>
                </a:ln>
                <a:solidFill>
                  <a:schemeClr val="bg2">
                    <a:lumMod val="50000"/>
                  </a:schemeClr>
                </a:solidFill>
                <a:effectLst/>
                <a:latin typeface="Cambria Math" pitchFamily="18" charset="0"/>
                <a:ea typeface="Cambria Math" pitchFamily="18" charset="0"/>
                <a:cs typeface="Times New Roman" pitchFamily="18" charset="0"/>
              </a:rPr>
              <a:t>Foaie </a:t>
            </a:r>
            <a:r>
              <a:rPr kumimoji="0" lang="en-US" b="0" i="0" u="none" strike="noStrike" cap="none" normalizeH="0" baseline="0" dirty="0" err="1" smtClean="0">
                <a:ln>
                  <a:noFill/>
                </a:ln>
                <a:solidFill>
                  <a:schemeClr val="bg2">
                    <a:lumMod val="50000"/>
                  </a:schemeClr>
                </a:solidFill>
                <a:effectLst/>
                <a:latin typeface="Cambria Math" pitchFamily="18" charset="0"/>
                <a:ea typeface="Cambria Math" pitchFamily="18" charset="0"/>
                <a:cs typeface="Times New Roman" pitchFamily="18" charset="0"/>
              </a:rPr>
              <a:t>volantă</a:t>
            </a:r>
            <a:r>
              <a:rPr kumimoji="0" lang="en-US" b="0" i="0" u="none" strike="noStrike" cap="none" normalizeH="0" baseline="0" dirty="0" smtClean="0">
                <a:ln>
                  <a:noFill/>
                </a:ln>
                <a:solidFill>
                  <a:schemeClr val="bg2">
                    <a:lumMod val="50000"/>
                  </a:schemeClr>
                </a:solidFill>
                <a:effectLst/>
                <a:latin typeface="Cambria Math" pitchFamily="18" charset="0"/>
                <a:ea typeface="Cambria Math" pitchFamily="18" charset="0"/>
                <a:cs typeface="Times New Roman" pitchFamily="18" charset="0"/>
              </a:rPr>
              <a:t>.</a:t>
            </a:r>
            <a:endParaRPr kumimoji="0" lang="en-US" b="0" i="0" u="none" strike="noStrike" cap="none" normalizeH="0" baseline="0" dirty="0" smtClean="0">
              <a:ln>
                <a:noFill/>
              </a:ln>
              <a:solidFill>
                <a:schemeClr val="bg2">
                  <a:lumMod val="50000"/>
                </a:schemeClr>
              </a:solidFill>
              <a:effectLst/>
              <a:latin typeface="Cambria Math" pitchFamily="18" charset="0"/>
              <a:ea typeface="Cambria Math"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ubstituent imagine 7" descr="20140317_122544.jpg"/>
          <p:cNvPicPr>
            <a:picLocks noGrp="1" noChangeAspect="1"/>
          </p:cNvPicPr>
          <p:nvPr>
            <p:ph type="pic" sz="quarter" idx="19"/>
          </p:nvPr>
        </p:nvPicPr>
        <p:blipFill>
          <a:blip r:embed="rId2" cstate="print"/>
          <a:srcRect l="19531" r="1953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Substituent imagine 10" descr="20140317_115250.jpg"/>
          <p:cNvPicPr>
            <a:picLocks noGrp="1" noChangeAspect="1"/>
          </p:cNvPicPr>
          <p:nvPr>
            <p:ph type="pic" sz="quarter" idx="18"/>
          </p:nvPr>
        </p:nvPicPr>
        <p:blipFill>
          <a:blip r:embed="rId3" cstate="print"/>
          <a:srcRect t="3846" b="3846"/>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 name="Substituent imagine 13" descr="20140317_122523.jpg"/>
          <p:cNvPicPr>
            <a:picLocks noGrp="1" noChangeAspect="1"/>
          </p:cNvPicPr>
          <p:nvPr>
            <p:ph type="pic" sz="quarter" idx="20"/>
          </p:nvPr>
        </p:nvPicPr>
        <p:blipFill>
          <a:blip r:embed="rId4" cstate="print"/>
          <a:srcRect t="3846" b="3846"/>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stituent text 5"/>
          <p:cNvSpPr>
            <a:spLocks noGrp="1"/>
          </p:cNvSpPr>
          <p:nvPr>
            <p:ph type="body" sz="half" idx="21"/>
          </p:nvPr>
        </p:nvSpPr>
        <p:spPr>
          <a:xfrm>
            <a:off x="8823158" y="2048893"/>
            <a:ext cx="3128210" cy="1938992"/>
          </a:xfrm>
          <a:prstGeom prst="rect">
            <a:avLst/>
          </a:prstGeom>
          <a:ln w="38100">
            <a:solidFill>
              <a:srgbClr val="0070C0"/>
            </a:solidFill>
            <a:prstDash val="lgDashDotDot"/>
          </a:ln>
        </p:spPr>
        <p:txBody>
          <a:bodyPr wrap="square">
            <a:spAutoFit/>
          </a:bodyPr>
          <a:lstStyle/>
          <a:p>
            <a:pPr algn="ctr"/>
            <a:r>
              <a:rPr lang="ro-RO" sz="2400" b="1" i="1" dirty="0" smtClean="0">
                <a:solidFill>
                  <a:schemeClr val="bg2">
                    <a:lumMod val="50000"/>
                  </a:schemeClr>
                </a:solidFill>
                <a:effectLst>
                  <a:outerShdw blurRad="38100" dist="38100" dir="2700000" algn="tl">
                    <a:srgbClr val="000000">
                      <a:alpha val="43137"/>
                    </a:srgbClr>
                  </a:outerShdw>
                </a:effectLst>
                <a:latin typeface="Cambria Math" pitchFamily="18" charset="0"/>
                <a:ea typeface="Cambria Math" pitchFamily="18" charset="0"/>
              </a:rPr>
              <a:t>6.  NORMELE IGIENICO – SANITARE ÎN SERVICIILE PENTRU COPII ȘI FAMILII</a:t>
            </a:r>
            <a:endParaRPr lang="ro-RO" sz="2400" b="1" i="1" dirty="0">
              <a:effectLst>
                <a:outerShdw blurRad="38100" dist="38100" dir="2700000" algn="tl">
                  <a:srgbClr val="000000">
                    <a:alpha val="43137"/>
                  </a:srgbClr>
                </a:outerShdw>
              </a:effectLst>
            </a:endParaRPr>
          </a:p>
        </p:txBody>
      </p:sp>
      <p:sp>
        <p:nvSpPr>
          <p:cNvPr id="123905" name="Rectangle 1"/>
          <p:cNvSpPr>
            <a:spLocks noChangeArrowheads="1"/>
          </p:cNvSpPr>
          <p:nvPr/>
        </p:nvSpPr>
        <p:spPr bwMode="auto">
          <a:xfrm>
            <a:off x="818146" y="1171073"/>
            <a:ext cx="3978443"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        </a:t>
            </a:r>
            <a:r>
              <a:rPr kumimoji="0" lang="it-IT"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În interiorul gr</a:t>
            </a: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ă</a:t>
            </a:r>
            <a:r>
              <a:rPr kumimoji="0" lang="it-IT"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dini</a:t>
            </a: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ţ</a:t>
            </a:r>
            <a:r>
              <a:rPr kumimoji="0" lang="it-IT"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ei, circula</a:t>
            </a: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ţ</a:t>
            </a:r>
            <a:r>
              <a:rPr kumimoji="0" lang="it-IT"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ia copiilor este separat</a:t>
            </a: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ă</a:t>
            </a:r>
            <a:r>
              <a:rPr kumimoji="0" lang="it-IT"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 de cea pentru activitatile administrativ-gospod</a:t>
            </a: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ă</a:t>
            </a:r>
            <a:r>
              <a:rPr kumimoji="0" lang="it-IT"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rești</a:t>
            </a: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a:t>
            </a:r>
            <a:endParaRPr kumimoji="0" lang="ro-RO" sz="1600" b="0" i="0" u="none" strike="noStrike" cap="none" normalizeH="0" baseline="0" dirty="0" smtClean="0">
              <a:ln>
                <a:noFill/>
              </a:ln>
              <a:solidFill>
                <a:srgbClr val="0070C0"/>
              </a:solidFill>
              <a:effectLst/>
              <a:latin typeface="Cambria Math" pitchFamily="18" charset="0"/>
              <a:ea typeface="Cambria Math" pitchFamily="18" charset="0"/>
            </a:endParaRPr>
          </a:p>
          <a:p>
            <a:pPr marL="0" marR="0" lvl="0" indent="0" algn="just" defTabSz="914400" rtl="0" eaLnBrk="0" fontAlgn="base" latinLnBrk="0" hangingPunct="0">
              <a:lnSpc>
                <a:spcPct val="100000"/>
              </a:lnSpc>
              <a:spcBef>
                <a:spcPct val="0"/>
              </a:spcBef>
              <a:spcAft>
                <a:spcPct val="0"/>
              </a:spcAft>
              <a:buClrTx/>
              <a:buSzTx/>
              <a:tabLst/>
            </a:pP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        </a:t>
            </a:r>
            <a:r>
              <a:rPr kumimoji="0" lang="it-IT"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Gr</a:t>
            </a: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ă</a:t>
            </a:r>
            <a:r>
              <a:rPr kumimoji="0" lang="it-IT"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dini</a:t>
            </a: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ţ</a:t>
            </a:r>
            <a:r>
              <a:rPr kumimoji="0" lang="it-IT"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a este  dotată </a:t>
            </a: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ş</a:t>
            </a:r>
            <a:r>
              <a:rPr kumimoji="0" lang="it-IT"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i aprovizionată permanent cu ustensile, materiale </a:t>
            </a: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ş</a:t>
            </a:r>
            <a:r>
              <a:rPr kumimoji="0" lang="it-IT"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i substanţe biocide necesare pentru</a:t>
            </a: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 î</a:t>
            </a:r>
            <a:r>
              <a:rPr kumimoji="0" lang="it-IT"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ntre</a:t>
            </a: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ţ</a:t>
            </a:r>
            <a:r>
              <a:rPr kumimoji="0" lang="it-IT"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inerea cur</a:t>
            </a:r>
            <a:r>
              <a:rPr kumimoji="0" lang="ro-RO" sz="1600" b="0" i="0" u="none" strike="noStrike" cap="none" normalizeH="0" baseline="0" dirty="0" err="1" smtClean="0">
                <a:ln>
                  <a:noFill/>
                </a:ln>
                <a:solidFill>
                  <a:srgbClr val="0070C0"/>
                </a:solidFill>
                <a:effectLst/>
                <a:latin typeface="Cambria Math" pitchFamily="18" charset="0"/>
                <a:ea typeface="Cambria Math" pitchFamily="18" charset="0"/>
                <a:cs typeface="Times New Roman" pitchFamily="18" charset="0"/>
              </a:rPr>
              <a:t>ăț</a:t>
            </a:r>
            <a:r>
              <a:rPr kumimoji="0" lang="it-IT"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eniei </a:t>
            </a: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ş</a:t>
            </a:r>
            <a:r>
              <a:rPr kumimoji="0" lang="it-IT"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i efectuarea  opera</a:t>
            </a: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ţ</a:t>
            </a:r>
            <a:r>
              <a:rPr kumimoji="0" lang="it-IT"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iunilor de dezinfec</a:t>
            </a: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ţ</a:t>
            </a:r>
            <a:r>
              <a:rPr kumimoji="0" lang="it-IT"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ie</a:t>
            </a: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a:t>
            </a:r>
            <a:endParaRPr kumimoji="0" lang="ro-RO" sz="1600" b="0" i="0" u="none" strike="noStrike" cap="none" normalizeH="0" baseline="0" dirty="0" smtClean="0">
              <a:ln>
                <a:noFill/>
              </a:ln>
              <a:solidFill>
                <a:srgbClr val="0070C0"/>
              </a:solidFill>
              <a:effectLst/>
              <a:latin typeface="Cambria Math" pitchFamily="18" charset="0"/>
              <a:ea typeface="Cambria Math" pitchFamily="18" charset="0"/>
            </a:endParaRPr>
          </a:p>
          <a:p>
            <a:pPr marL="0" marR="0" lvl="0" indent="0" algn="just" defTabSz="914400" rtl="0" eaLnBrk="0" fontAlgn="base" latinLnBrk="0" hangingPunct="0">
              <a:lnSpc>
                <a:spcPct val="100000"/>
              </a:lnSpc>
              <a:spcBef>
                <a:spcPct val="0"/>
              </a:spcBef>
              <a:spcAft>
                <a:spcPct val="0"/>
              </a:spcAft>
              <a:buClrTx/>
              <a:buSzTx/>
              <a:tabLst/>
            </a:pP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         </a:t>
            </a:r>
            <a:r>
              <a:rPr kumimoji="0" lang="it-IT"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Se acordă o atenție deosebită asigurării materialelor necesare pentru întreținerea igienei personale a copiilor (în cantități suficiente, respectând numărul copiilor). </a:t>
            </a:r>
            <a:endParaRPr kumimoji="0" lang="ro-RO" sz="1600" b="0" i="0" u="none" strike="noStrike" cap="none" normalizeH="0" baseline="0" dirty="0" smtClean="0">
              <a:ln>
                <a:noFill/>
              </a:ln>
              <a:solidFill>
                <a:srgbClr val="0070C0"/>
              </a:solidFill>
              <a:effectLst/>
              <a:latin typeface="Cambria Math" pitchFamily="18" charset="0"/>
              <a:ea typeface="Cambria Math" pitchFamily="18" charset="0"/>
            </a:endParaRPr>
          </a:p>
          <a:p>
            <a:pPr marL="0" marR="0" lvl="0" indent="0" algn="just" defTabSz="914400" rtl="0" eaLnBrk="0" fontAlgn="base" latinLnBrk="0" hangingPunct="0">
              <a:lnSpc>
                <a:spcPct val="100000"/>
              </a:lnSpc>
              <a:spcBef>
                <a:spcPct val="0"/>
              </a:spcBef>
              <a:spcAft>
                <a:spcPct val="0"/>
              </a:spcAft>
              <a:buClrTx/>
              <a:buSzTx/>
              <a:tabLst/>
            </a:pP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         </a:t>
            </a:r>
            <a:r>
              <a:rPr kumimoji="0" lang="it-IT"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Grupurile sanitare pentru copii sunt separate de cele ale personalului grădiniței, sunt</a:t>
            </a: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  </a:t>
            </a:r>
            <a:r>
              <a:rPr kumimoji="0" lang="it-IT"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repartizate propor</a:t>
            </a: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ţ</a:t>
            </a:r>
            <a:r>
              <a:rPr kumimoji="0" lang="it-IT"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ional la fiecare palier și au semne didstinctive pentru băieți și fete</a:t>
            </a:r>
            <a:r>
              <a:rPr kumimoji="0" lang="ro-RO" sz="1600" b="0" i="0" u="none" strike="noStrike" cap="none" normalizeH="0" baseline="0" dirty="0" smtClean="0">
                <a:ln>
                  <a:noFill/>
                </a:ln>
                <a:solidFill>
                  <a:srgbClr val="0070C0"/>
                </a:solidFill>
                <a:effectLst/>
                <a:latin typeface="Cambria Math" pitchFamily="18" charset="0"/>
                <a:ea typeface="Cambria Math" pitchFamily="18" charset="0"/>
                <a:cs typeface="Times New Roman" pitchFamily="18" charset="0"/>
              </a:rPr>
              <a:t>.</a:t>
            </a:r>
            <a:endParaRPr kumimoji="0" lang="ro-RO" sz="1600" b="0" i="0" u="none" strike="noStrike" cap="none" normalizeH="0" baseline="0" dirty="0" smtClean="0">
              <a:ln>
                <a:noFill/>
              </a:ln>
              <a:solidFill>
                <a:srgbClr val="0070C0"/>
              </a:solidFill>
              <a:effectLst/>
              <a:latin typeface="Cambria Math" pitchFamily="18" charset="0"/>
              <a:ea typeface="Cambria Math" pitchFamily="18" charset="0"/>
            </a:endParaRPr>
          </a:p>
        </p:txBody>
      </p:sp>
      <p:pic>
        <p:nvPicPr>
          <p:cNvPr id="17" name="Substituent imagine 16" descr="IMG584.jpg"/>
          <p:cNvPicPr>
            <a:picLocks noGrp="1" noChangeAspect="1"/>
          </p:cNvPicPr>
          <p:nvPr>
            <p:ph type="pic" sz="quarter" idx="18"/>
          </p:nvPr>
        </p:nvPicPr>
        <p:blipFill>
          <a:blip r:embed="rId2"/>
          <a:srcRect l="1291" r="129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9" name="Substituent imagine 18" descr="20140317_105041.jpg"/>
          <p:cNvPicPr>
            <a:picLocks noGrp="1" noChangeAspect="1"/>
          </p:cNvPicPr>
          <p:nvPr>
            <p:ph type="pic" sz="quarter" idx="19"/>
          </p:nvPr>
        </p:nvPicPr>
        <p:blipFill>
          <a:blip r:embed="rId3" cstate="print"/>
          <a:srcRect l="1291" r="129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ubstituent imagine 9" descr="Picture26.jpg"/>
          <p:cNvPicPr>
            <a:picLocks noGrp="1" noChangeAspect="1"/>
          </p:cNvPicPr>
          <p:nvPr>
            <p:ph type="pic" sz="quarter" idx="18"/>
          </p:nvPr>
        </p:nvPicPr>
        <p:blipFill>
          <a:blip r:embed="rId2"/>
          <a:srcRect l="3229" r="3229"/>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Substituent imagine 11" descr="Picture29.jpg"/>
          <p:cNvPicPr>
            <a:picLocks noGrp="1" noChangeAspect="1"/>
          </p:cNvPicPr>
          <p:nvPr>
            <p:ph type="pic" sz="quarter" idx="20"/>
          </p:nvPr>
        </p:nvPicPr>
        <p:blipFill>
          <a:blip r:embed="rId3"/>
          <a:srcRect l="7172" r="7172"/>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5" name="Substituent imagine 14" descr="Picture14.jpg"/>
          <p:cNvPicPr>
            <a:picLocks noGrp="1" noChangeAspect="1"/>
          </p:cNvPicPr>
          <p:nvPr>
            <p:ph type="pic" sz="quarter" idx="19"/>
          </p:nvPr>
        </p:nvPicPr>
        <p:blipFill>
          <a:blip r:embed="rId4"/>
          <a:srcRect l="19781" r="1978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ubstituent imagine 8" descr="20140317_122058.jpg"/>
          <p:cNvPicPr>
            <a:picLocks noGrp="1" noChangeAspect="1"/>
          </p:cNvPicPr>
          <p:nvPr>
            <p:ph type="pic" sz="quarter" idx="18"/>
          </p:nvPr>
        </p:nvPicPr>
        <p:blipFill>
          <a:blip r:embed="rId2" cstate="print"/>
          <a:srcRect l="30123" r="30123"/>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Substituent imagine 7" descr="20140317_122207.jpg"/>
          <p:cNvPicPr>
            <a:picLocks noGrp="1" noChangeAspect="1"/>
          </p:cNvPicPr>
          <p:nvPr>
            <p:ph type="pic" sz="quarter" idx="19"/>
          </p:nvPr>
        </p:nvPicPr>
        <p:blipFill>
          <a:blip r:embed="rId3" cstate="print"/>
          <a:srcRect l="19531" r="1953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Substituent imagine 9" descr="20140317_122200.jpg"/>
          <p:cNvPicPr>
            <a:picLocks noGrp="1" noChangeAspect="1"/>
          </p:cNvPicPr>
          <p:nvPr>
            <p:ph type="pic" sz="quarter" idx="20"/>
          </p:nvPr>
        </p:nvPicPr>
        <p:blipFill>
          <a:blip r:embed="rId4" cstate="print"/>
          <a:srcRect l="19531" r="19531"/>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ubstituent imagine 6" descr="2 001.jpg"/>
          <p:cNvPicPr>
            <a:picLocks noGrp="1" noChangeAspect="1"/>
          </p:cNvPicPr>
          <p:nvPr>
            <p:ph type="pic" sz="quarter" idx="18"/>
          </p:nvPr>
        </p:nvPicPr>
        <p:blipFill>
          <a:blip r:embed="rId2" cstate="print"/>
          <a:srcRect t="25000" b="25000"/>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Substituent imagine 4" descr="2 002.jpg"/>
          <p:cNvPicPr>
            <a:picLocks noGrp="1" noChangeAspect="1"/>
          </p:cNvPicPr>
          <p:nvPr>
            <p:ph type="pic" sz="quarter" idx="17"/>
          </p:nvPr>
        </p:nvPicPr>
        <p:blipFill>
          <a:blip r:embed="rId3" cstate="print"/>
          <a:srcRect t="5556" b="5556"/>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u 1"/>
          <p:cNvSpPr>
            <a:spLocks noGrp="1"/>
          </p:cNvSpPr>
          <p:nvPr>
            <p:ph type="ctrTitle"/>
          </p:nvPr>
        </p:nvSpPr>
        <p:spPr>
          <a:xfrm>
            <a:off x="2107794" y="344904"/>
            <a:ext cx="8984974" cy="3538330"/>
          </a:xfrm>
        </p:spPr>
        <p:txBody>
          <a:bodyPr>
            <a:normAutofit/>
          </a:bodyPr>
          <a:lstStyle/>
          <a:p>
            <a:pPr algn="ctr"/>
            <a:r>
              <a:rPr lang="ro-RO" sz="4800" b="1" dirty="0" smtClean="0">
                <a:solidFill>
                  <a:schemeClr val="bg2">
                    <a:lumMod val="50000"/>
                  </a:schemeClr>
                </a:solidFill>
                <a:effectLst>
                  <a:outerShdw blurRad="38100" dist="38100" dir="2700000" algn="tl">
                    <a:srgbClr val="000000">
                      <a:alpha val="43137"/>
                    </a:srgbClr>
                  </a:outerShdw>
                </a:effectLst>
                <a:latin typeface="Cambria Math" pitchFamily="18" charset="0"/>
                <a:ea typeface="Cambria Math" pitchFamily="18" charset="0"/>
              </a:rPr>
              <a:t>VĂ MULȚUMIM!</a:t>
            </a:r>
            <a:r>
              <a:rPr lang="ro-RO" sz="4800" b="1" dirty="0" smtClean="0">
                <a:effectLst>
                  <a:outerShdw blurRad="38100" dist="38100" dir="2700000" algn="tl">
                    <a:srgbClr val="000000">
                      <a:alpha val="43137"/>
                    </a:srgbClr>
                  </a:outerShdw>
                </a:effectLst>
                <a:latin typeface="Cambria Math" pitchFamily="18" charset="0"/>
                <a:ea typeface="Cambria Math" pitchFamily="18" charset="0"/>
              </a:rPr>
              <a:t/>
            </a:r>
            <a:br>
              <a:rPr lang="ro-RO" sz="4800" b="1" dirty="0" smtClean="0">
                <a:effectLst>
                  <a:outerShdw blurRad="38100" dist="38100" dir="2700000" algn="tl">
                    <a:srgbClr val="000000">
                      <a:alpha val="43137"/>
                    </a:srgbClr>
                  </a:outerShdw>
                </a:effectLst>
                <a:latin typeface="Cambria Math" pitchFamily="18" charset="0"/>
                <a:ea typeface="Cambria Math" pitchFamily="18" charset="0"/>
              </a:rPr>
            </a:br>
            <a:endParaRPr lang="ro-RO" sz="4800" b="1" dirty="0">
              <a:effectLst>
                <a:outerShdw blurRad="38100" dist="38100" dir="2700000" algn="tl">
                  <a:srgbClr val="000000">
                    <a:alpha val="43137"/>
                  </a:srgbClr>
                </a:outerShdw>
              </a:effectLst>
              <a:latin typeface="Cambria Math" pitchFamily="18" charset="0"/>
              <a:ea typeface="Cambria Math" pitchFamily="18" charset="0"/>
            </a:endParaRPr>
          </a:p>
        </p:txBody>
      </p:sp>
    </p:spTree>
    <p:extLst>
      <p:ext uri="{BB962C8B-B14F-4D97-AF65-F5344CB8AC3E}">
        <p14:creationId xmlns="" xmlns:p14="http://schemas.microsoft.com/office/powerpoint/2010/main" val="76967509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ubstituent imagine 10" descr="1617181_657657530939464_1999229184_o.JPG"/>
          <p:cNvPicPr>
            <a:picLocks noGrp="1" noChangeAspect="1"/>
          </p:cNvPicPr>
          <p:nvPr>
            <p:ph type="pic" sz="quarter" idx="19"/>
          </p:nvPr>
        </p:nvPicPr>
        <p:blipFill>
          <a:blip r:embed="rId2" cstate="print"/>
          <a:srcRect l="23022" r="23022"/>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Substituent imagine 9" descr="imn.jpg"/>
          <p:cNvPicPr>
            <a:picLocks noGrp="1" noChangeAspect="1"/>
          </p:cNvPicPr>
          <p:nvPr>
            <p:ph type="pic" sz="quarter" idx="18"/>
          </p:nvPr>
        </p:nvPicPr>
        <p:blipFill>
          <a:blip r:embed="rId3" cstate="print"/>
          <a:srcRect t="5254" b="5254"/>
          <a:stretch>
            <a:fillRect/>
          </a:stretch>
        </p:blipFill>
        <p:spPr>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 name="Substituent imagine 13" descr="19.jpg"/>
          <p:cNvPicPr>
            <a:picLocks noGrp="1" noChangeAspect="1"/>
          </p:cNvPicPr>
          <p:nvPr>
            <p:ph type="pic" sz="quarter" idx="20"/>
          </p:nvPr>
        </p:nvPicPr>
        <p:blipFill>
          <a:blip r:embed="rId4"/>
          <a:srcRect t="11015" b="11015"/>
          <a:stretch>
            <a:fillRect/>
          </a:stretch>
        </p:blipFill>
        <p:spPr>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reptunghi 3"/>
          <p:cNvSpPr/>
          <p:nvPr/>
        </p:nvSpPr>
        <p:spPr>
          <a:xfrm>
            <a:off x="1667437" y="1801906"/>
            <a:ext cx="9197788" cy="584775"/>
          </a:xfrm>
          <a:prstGeom prst="rect">
            <a:avLst/>
          </a:prstGeom>
        </p:spPr>
        <p:txBody>
          <a:bodyPr wrap="square">
            <a:spAutoFit/>
          </a:bodyPr>
          <a:lstStyle/>
          <a:p>
            <a:pPr algn="ctr"/>
            <a:r>
              <a:rPr lang="ro-RO" sz="3200" b="1" dirty="0" smtClean="0">
                <a:solidFill>
                  <a:schemeClr val="bg2">
                    <a:lumMod val="50000"/>
                  </a:schemeClr>
                </a:solidFill>
                <a:effectLst>
                  <a:outerShdw blurRad="38100" dist="38100" dir="2700000" algn="tl">
                    <a:srgbClr val="000000">
                      <a:alpha val="43137"/>
                    </a:srgbClr>
                  </a:outerShdw>
                </a:effectLst>
                <a:latin typeface="Cambria Math" pitchFamily="18" charset="0"/>
                <a:ea typeface="Cambria Math" pitchFamily="18" charset="0"/>
              </a:rPr>
              <a:t>1. MANAGEMENTUL INSTITUȚIEI EDUCAȚIONALE</a:t>
            </a:r>
            <a:endParaRPr lang="ro-RO" sz="3200" dirty="0">
              <a:effectLst>
                <a:outerShdw blurRad="38100" dist="38100" dir="2700000" algn="tl">
                  <a:srgbClr val="000000">
                    <a:alpha val="43137"/>
                  </a:srgbClr>
                </a:outerShdw>
              </a:effectLst>
            </a:endParaRPr>
          </a:p>
        </p:txBody>
      </p:sp>
      <p:sp>
        <p:nvSpPr>
          <p:cNvPr id="60417" name="Rectangle 1"/>
          <p:cNvSpPr>
            <a:spLocks noChangeArrowheads="1"/>
          </p:cNvSpPr>
          <p:nvPr/>
        </p:nvSpPr>
        <p:spPr bwMode="auto">
          <a:xfrm>
            <a:off x="735724" y="2522482"/>
            <a:ext cx="10720552"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 typeface="Cambria Math" pitchFamily="18" charset="0"/>
              <a:buChar char="∗"/>
              <a:tabLst>
                <a:tab pos="450850" algn="l"/>
              </a:tabLst>
            </a:pPr>
            <a:r>
              <a:rPr kumimoji="0" lang="ro-RO" sz="2400" b="1" i="1" u="none" strike="noStrike" cap="none" normalizeH="0" baseline="0" dirty="0" smtClean="0">
                <a:ln>
                  <a:noFill/>
                </a:ln>
                <a:solidFill>
                  <a:schemeClr val="bg2">
                    <a:lumMod val="50000"/>
                  </a:schemeClr>
                </a:solidFill>
                <a:effectLst/>
                <a:latin typeface="Cambria Math" pitchFamily="18" charset="0"/>
                <a:ea typeface="Cambria Math" pitchFamily="18" charset="0"/>
                <a:cs typeface="Arial" pitchFamily="34" charset="0"/>
              </a:rPr>
              <a:t>Arta şi ştiinţa </a:t>
            </a:r>
            <a:r>
              <a:rPr kumimoji="0" lang="ro-RO" sz="2400" b="0" i="1" u="none" strike="noStrike" cap="none" normalizeH="0" baseline="0" dirty="0" smtClean="0">
                <a:ln>
                  <a:noFill/>
                </a:ln>
                <a:solidFill>
                  <a:schemeClr val="bg2">
                    <a:lumMod val="50000"/>
                  </a:schemeClr>
                </a:solidFill>
                <a:effectLst/>
                <a:latin typeface="Cambria Math" pitchFamily="18" charset="0"/>
                <a:ea typeface="Cambria Math" pitchFamily="18" charset="0"/>
                <a:cs typeface="Arial" pitchFamily="34" charset="0"/>
              </a:rPr>
              <a:t>de a pregăti resurse umane, de a forma personalităţi potrivit unor finalităţi acceptate de individ şi de societate.</a:t>
            </a:r>
            <a:endParaRPr lang="en-US" sz="2400" i="1" dirty="0" smtClean="0">
              <a:solidFill>
                <a:schemeClr val="bg2">
                  <a:lumMod val="50000"/>
                </a:schemeClr>
              </a:solidFill>
              <a:latin typeface="Cambria Math" pitchFamily="18" charset="0"/>
              <a:ea typeface="Cambria Math" pitchFamily="18"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 typeface="Cambria Math" pitchFamily="18" charset="0"/>
              <a:buChar char="∗"/>
              <a:tabLst>
                <a:tab pos="450850" algn="l"/>
              </a:tabLst>
            </a:pPr>
            <a:r>
              <a:rPr kumimoji="0" lang="ro-RO" sz="2400" b="0" i="1" u="none" strike="noStrike" cap="none" normalizeH="0" baseline="0" dirty="0" smtClean="0">
                <a:ln>
                  <a:noFill/>
                </a:ln>
                <a:solidFill>
                  <a:schemeClr val="bg2">
                    <a:lumMod val="50000"/>
                  </a:schemeClr>
                </a:solidFill>
                <a:effectLst/>
                <a:latin typeface="Cambria Math" pitchFamily="18" charset="0"/>
                <a:ea typeface="Cambria Math" pitchFamily="18" charset="0"/>
                <a:cs typeface="Arial" pitchFamily="34" charset="0"/>
              </a:rPr>
              <a:t>Studiază procesele şi relaţiile ce se manifestă în cadrul instituţiilor de învăţământ.</a:t>
            </a:r>
            <a:endParaRPr lang="en-US" sz="2400" i="1" dirty="0" smtClean="0">
              <a:solidFill>
                <a:schemeClr val="bg2">
                  <a:lumMod val="50000"/>
                </a:schemeClr>
              </a:solidFill>
              <a:latin typeface="Cambria Math" pitchFamily="18" charset="0"/>
              <a:ea typeface="Cambria Math" pitchFamily="18"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 typeface="Cambria Math" pitchFamily="18" charset="0"/>
              <a:buChar char="∗"/>
              <a:tabLst>
                <a:tab pos="450850" algn="l"/>
              </a:tabLst>
            </a:pPr>
            <a:r>
              <a:rPr kumimoji="0" lang="ro-RO" sz="2400" b="0" i="1" u="none" strike="noStrike" cap="none" normalizeH="0" baseline="0" dirty="0" smtClean="0">
                <a:ln>
                  <a:noFill/>
                </a:ln>
                <a:solidFill>
                  <a:schemeClr val="bg2">
                    <a:lumMod val="50000"/>
                  </a:schemeClr>
                </a:solidFill>
                <a:effectLst/>
                <a:latin typeface="Cambria Math" pitchFamily="18" charset="0"/>
                <a:ea typeface="Cambria Math" pitchFamily="18" charset="0"/>
                <a:cs typeface="Arial" pitchFamily="34" charset="0"/>
              </a:rPr>
              <a:t>Are </a:t>
            </a:r>
            <a:r>
              <a:rPr kumimoji="0" lang="ro-RO" sz="2400" b="1" i="1" u="none" strike="noStrike" cap="none" normalizeH="0" baseline="0" dirty="0" smtClean="0">
                <a:ln>
                  <a:noFill/>
                </a:ln>
                <a:solidFill>
                  <a:schemeClr val="bg2">
                    <a:lumMod val="50000"/>
                  </a:schemeClr>
                </a:solidFill>
                <a:effectLst/>
                <a:latin typeface="Cambria Math" pitchFamily="18" charset="0"/>
                <a:ea typeface="Cambria Math" pitchFamily="18" charset="0"/>
                <a:cs typeface="Arial" pitchFamily="34" charset="0"/>
              </a:rPr>
              <a:t>caracter interdisciplinar</a:t>
            </a:r>
            <a:endParaRPr kumimoji="0" lang="en-US" sz="2400" b="1" i="1" u="none" strike="noStrike" cap="none" normalizeH="0" baseline="0" dirty="0" smtClean="0">
              <a:ln>
                <a:noFill/>
              </a:ln>
              <a:solidFill>
                <a:schemeClr val="bg2">
                  <a:lumMod val="50000"/>
                </a:schemeClr>
              </a:solidFill>
              <a:effectLst/>
              <a:latin typeface="Cambria Math" pitchFamily="18" charset="0"/>
              <a:ea typeface="Cambria Math" pitchFamily="18"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tab pos="450850" algn="l"/>
              </a:tabLst>
            </a:pPr>
            <a:r>
              <a:rPr kumimoji="0" lang="ro-RO" sz="2400" b="0" i="1" u="none" strike="noStrike" cap="none" normalizeH="0" baseline="0" dirty="0" smtClean="0">
                <a:ln>
                  <a:noFill/>
                </a:ln>
                <a:solidFill>
                  <a:schemeClr val="bg2">
                    <a:lumMod val="50000"/>
                  </a:schemeClr>
                </a:solidFill>
                <a:effectLst/>
                <a:latin typeface="Cambria Math" pitchFamily="18" charset="0"/>
                <a:ea typeface="Cambria Math" pitchFamily="18" charset="0"/>
                <a:cs typeface="Arial" pitchFamily="34" charset="0"/>
              </a:rPr>
              <a:t>managementul sistemului de învăţământ</a:t>
            </a:r>
            <a:endParaRPr kumimoji="0" lang="en-US" sz="2400" b="0" i="1" u="none" strike="noStrike" cap="none" normalizeH="0" baseline="0" dirty="0" smtClean="0">
              <a:ln>
                <a:noFill/>
              </a:ln>
              <a:solidFill>
                <a:schemeClr val="bg2">
                  <a:lumMod val="50000"/>
                </a:schemeClr>
              </a:solidFill>
              <a:effectLst/>
              <a:latin typeface="Cambria Math" pitchFamily="18" charset="0"/>
              <a:ea typeface="Cambria Math"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tab pos="450850" algn="l"/>
              </a:tabLst>
            </a:pPr>
            <a:r>
              <a:rPr kumimoji="0" lang="ro-RO" sz="2400" b="0" i="1" u="none" strike="noStrike" cap="none" normalizeH="0" baseline="0" dirty="0" smtClean="0">
                <a:ln>
                  <a:noFill/>
                </a:ln>
                <a:solidFill>
                  <a:schemeClr val="bg2">
                    <a:lumMod val="50000"/>
                  </a:schemeClr>
                </a:solidFill>
                <a:effectLst/>
                <a:latin typeface="Cambria Math" pitchFamily="18" charset="0"/>
                <a:ea typeface="Cambria Math" pitchFamily="18" charset="0"/>
                <a:cs typeface="Arial" pitchFamily="34" charset="0"/>
              </a:rPr>
              <a:t>managementul organizaţiilor </a:t>
            </a:r>
            <a:r>
              <a:rPr kumimoji="0" lang="en-US" sz="2400" b="0" i="1" u="none" strike="noStrike" cap="none" normalizeH="0" baseline="0" dirty="0" err="1" smtClean="0">
                <a:ln>
                  <a:noFill/>
                </a:ln>
                <a:solidFill>
                  <a:schemeClr val="bg2">
                    <a:lumMod val="50000"/>
                  </a:schemeClr>
                </a:solidFill>
                <a:effectLst/>
                <a:latin typeface="Cambria Math" pitchFamily="18" charset="0"/>
                <a:ea typeface="Cambria Math" pitchFamily="18" charset="0"/>
                <a:cs typeface="Arial" pitchFamily="34" charset="0"/>
              </a:rPr>
              <a:t>educa</a:t>
            </a:r>
            <a:r>
              <a:rPr lang="ro-RO" sz="2400" i="1" dirty="0" err="1" smtClean="0">
                <a:solidFill>
                  <a:schemeClr val="bg2">
                    <a:lumMod val="50000"/>
                  </a:schemeClr>
                </a:solidFill>
                <a:latin typeface="Cambria Math" pitchFamily="18" charset="0"/>
                <a:ea typeface="Cambria Math" pitchFamily="18" charset="0"/>
                <a:cs typeface="Arial" pitchFamily="34" charset="0"/>
              </a:rPr>
              <a:t>ţionale</a:t>
            </a:r>
            <a:endParaRPr lang="en-US" sz="2400" i="1" dirty="0" smtClean="0">
              <a:solidFill>
                <a:schemeClr val="bg2">
                  <a:lumMod val="50000"/>
                </a:schemeClr>
              </a:solidFill>
              <a:latin typeface="Cambria Math" pitchFamily="18" charset="0"/>
              <a:ea typeface="Cambria Math"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tab pos="450850" algn="l"/>
              </a:tabLst>
            </a:pPr>
            <a:r>
              <a:rPr kumimoji="0" lang="ro-RO" sz="2400" b="0" i="1" u="none" strike="noStrike" cap="none" normalizeH="0" baseline="0" dirty="0" smtClean="0">
                <a:ln>
                  <a:noFill/>
                </a:ln>
                <a:solidFill>
                  <a:schemeClr val="bg2">
                    <a:lumMod val="50000"/>
                  </a:schemeClr>
                </a:solidFill>
                <a:effectLst/>
                <a:latin typeface="Cambria Math" pitchFamily="18" charset="0"/>
                <a:ea typeface="Cambria Math" pitchFamily="18" charset="0"/>
                <a:cs typeface="Arial" pitchFamily="34" charset="0"/>
              </a:rPr>
              <a:t>managementul </a:t>
            </a:r>
            <a:r>
              <a:rPr kumimoji="0" lang="en-US" sz="2400" b="0" i="1" u="none" strike="noStrike" cap="none" normalizeH="0" baseline="0" dirty="0" err="1" smtClean="0">
                <a:ln>
                  <a:noFill/>
                </a:ln>
                <a:solidFill>
                  <a:schemeClr val="bg2">
                    <a:lumMod val="50000"/>
                  </a:schemeClr>
                </a:solidFill>
                <a:effectLst/>
                <a:latin typeface="Cambria Math" pitchFamily="18" charset="0"/>
                <a:ea typeface="Cambria Math" pitchFamily="18" charset="0"/>
                <a:cs typeface="Arial" pitchFamily="34" charset="0"/>
              </a:rPr>
              <a:t>grupei</a:t>
            </a:r>
            <a:endParaRPr kumimoji="0" lang="ro-RO" sz="2400" b="0" i="1" u="none" strike="noStrike" cap="none" normalizeH="0" baseline="0" dirty="0" smtClean="0">
              <a:ln>
                <a:noFill/>
              </a:ln>
              <a:solidFill>
                <a:schemeClr val="bg2">
                  <a:lumMod val="50000"/>
                </a:schemeClr>
              </a:solidFill>
              <a:effectLst/>
              <a:latin typeface="Cambria Math" pitchFamily="18" charset="0"/>
              <a:ea typeface="Cambria Math"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TS103431377">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167F96A-C2ED-4D5B-8EFB-A18C6982D3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3292</Words>
  <Application>Microsoft Office PowerPoint</Application>
  <PresentationFormat>Particularizare</PresentationFormat>
  <Paragraphs>546</Paragraphs>
  <Slides>75</Slides>
  <Notes>0</Notes>
  <HiddenSlides>0</HiddenSlides>
  <MMClips>3</MMClips>
  <ScaleCrop>false</ScaleCrop>
  <HeadingPairs>
    <vt:vector size="4" baseType="variant">
      <vt:variant>
        <vt:lpstr>Temă</vt:lpstr>
      </vt:variant>
      <vt:variant>
        <vt:i4>1</vt:i4>
      </vt:variant>
      <vt:variant>
        <vt:lpstr>Titluri diapozitive</vt:lpstr>
      </vt:variant>
      <vt:variant>
        <vt:i4>75</vt:i4>
      </vt:variant>
    </vt:vector>
  </HeadingPairs>
  <TitlesOfParts>
    <vt:vector size="76" baseType="lpstr">
      <vt:lpstr>TS103431377</vt:lpstr>
      <vt:lpstr>GRĂDINIȚA P.P. ,,MIHAI EMINESCU” TG-JIU, GORJ</vt:lpstr>
      <vt:lpstr>CALITATE   ÎN SISTEMUL  DE ÎNVĂŢĂMÂNT PREŞCOLAR </vt:lpstr>
      <vt:lpstr>CALITATEA MANAGEMENTULUI ÎN ORGANIZAŢIE ŞI ÎN GESTIUNE CONFORM NORMEI C. E. I. F. (CERTIFICATION  EDUCATION INFANCY AND FALILIES) </vt:lpstr>
      <vt:lpstr>Diapozitivul 4</vt:lpstr>
      <vt:lpstr>Diapozitivul 5</vt:lpstr>
      <vt:lpstr>Diapozitivul 6</vt:lpstr>
      <vt:lpstr>Diapozitivul 7</vt:lpstr>
      <vt:lpstr>Diapozitivul 8</vt:lpstr>
      <vt:lpstr>Diapozitivul 9</vt:lpstr>
      <vt:lpstr>Diapozitivul 10</vt:lpstr>
      <vt:lpstr>Diapozitivul 11</vt:lpstr>
      <vt:lpstr>Diapozitivul 12</vt:lpstr>
      <vt:lpstr>Diapozitivul 13</vt:lpstr>
      <vt:lpstr>Diapozitivul 14</vt:lpstr>
      <vt:lpstr>Diapozitivul 15</vt:lpstr>
      <vt:lpstr>Diapozitivul 16</vt:lpstr>
      <vt:lpstr>Diapozitivul 17</vt:lpstr>
      <vt:lpstr>Diapozitivul 18</vt:lpstr>
      <vt:lpstr>Diapozitivul 19</vt:lpstr>
      <vt:lpstr>Diapozitivul 20</vt:lpstr>
      <vt:lpstr>Diapozitivul 21</vt:lpstr>
      <vt:lpstr>Diapozitivul 22</vt:lpstr>
      <vt:lpstr>Diapozitivul 23</vt:lpstr>
      <vt:lpstr>Diapozitivul 24</vt:lpstr>
      <vt:lpstr>Diapozitivul 25</vt:lpstr>
      <vt:lpstr>Diapozitivul 26</vt:lpstr>
      <vt:lpstr>Diapozitivul 27</vt:lpstr>
      <vt:lpstr>Diapozitivul 28</vt:lpstr>
      <vt:lpstr>Diapozitivul 29</vt:lpstr>
      <vt:lpstr>Diapozitivul 30</vt:lpstr>
      <vt:lpstr>Diapozitivul 31</vt:lpstr>
      <vt:lpstr>Diapozitivul 32</vt:lpstr>
      <vt:lpstr>Diapozitivul 33</vt:lpstr>
      <vt:lpstr>Diapozitivul 34</vt:lpstr>
      <vt:lpstr>Diapozitivul 35</vt:lpstr>
      <vt:lpstr>Diapozitivul 36</vt:lpstr>
      <vt:lpstr>Diapozitivul 37</vt:lpstr>
      <vt:lpstr>Diapozitivul 38</vt:lpstr>
      <vt:lpstr>Diapozitivul 39</vt:lpstr>
      <vt:lpstr>Diapozitivul 40</vt:lpstr>
      <vt:lpstr>Diapozitivul 41</vt:lpstr>
      <vt:lpstr>Diapozitivul 42</vt:lpstr>
      <vt:lpstr>Diapozitivul 43</vt:lpstr>
      <vt:lpstr>Diapozitivul 44</vt:lpstr>
      <vt:lpstr>Diapozitivul 45</vt:lpstr>
      <vt:lpstr>Diapozitivul 46</vt:lpstr>
      <vt:lpstr>Diapozitivul 47</vt:lpstr>
      <vt:lpstr>Diapozitivul 48</vt:lpstr>
      <vt:lpstr>Diapozitivul 49</vt:lpstr>
      <vt:lpstr>Diapozitivul 50</vt:lpstr>
      <vt:lpstr>Diapozitivul 51</vt:lpstr>
      <vt:lpstr>Diapozitivul 52</vt:lpstr>
      <vt:lpstr>Diapozitivul 53</vt:lpstr>
      <vt:lpstr>Diapozitivul 54</vt:lpstr>
      <vt:lpstr>Diapozitivul 55</vt:lpstr>
      <vt:lpstr>Diapozitivul 56</vt:lpstr>
      <vt:lpstr>Diapozitivul 57</vt:lpstr>
      <vt:lpstr>Diapozitivul 58</vt:lpstr>
      <vt:lpstr>Diapozitivul 59</vt:lpstr>
      <vt:lpstr>Diapozitivul 60</vt:lpstr>
      <vt:lpstr>Diapozitivul 61</vt:lpstr>
      <vt:lpstr>Diapozitivul 62</vt:lpstr>
      <vt:lpstr>Diapozitivul 63</vt:lpstr>
      <vt:lpstr>Diapozitivul 64</vt:lpstr>
      <vt:lpstr>Diapozitivul 65</vt:lpstr>
      <vt:lpstr>Diapozitivul 66</vt:lpstr>
      <vt:lpstr>Diapozitivul 67</vt:lpstr>
      <vt:lpstr>Diapozitivul 68</vt:lpstr>
      <vt:lpstr>Diapozitivul 69</vt:lpstr>
      <vt:lpstr>Diapozitivul 70</vt:lpstr>
      <vt:lpstr>Diapozitivul 71</vt:lpstr>
      <vt:lpstr>Diapozitivul 72</vt:lpstr>
      <vt:lpstr>Diapozitivul 73</vt:lpstr>
      <vt:lpstr>Diapozitivul 74</vt:lpstr>
      <vt:lpstr>VĂ MULȚUMIM! </vt:lpstr>
    </vt:vector>
  </TitlesOfParts>
  <Manager/>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2014-03-17T23:03:36Z</dcterms:created>
  <dcterms:modified xsi:type="dcterms:W3CDTF">2014-03-20T23:39:29Z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TC034313779991</vt:lpwstr>
  </property>
</Properties>
</file>