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1" r:id="rId2"/>
    <p:sldId id="262" r:id="rId3"/>
    <p:sldId id="258" r:id="rId4"/>
    <p:sldId id="273" r:id="rId5"/>
    <p:sldId id="263" r:id="rId6"/>
    <p:sldId id="276" r:id="rId7"/>
    <p:sldId id="274" r:id="rId8"/>
    <p:sldId id="259" r:id="rId9"/>
    <p:sldId id="267" r:id="rId10"/>
    <p:sldId id="275" r:id="rId11"/>
    <p:sldId id="272" r:id="rId12"/>
    <p:sldId id="264" r:id="rId13"/>
    <p:sldId id="260" r:id="rId14"/>
    <p:sldId id="265" r:id="rId15"/>
    <p:sldId id="266" r:id="rId16"/>
    <p:sldId id="278" r:id="rId17"/>
    <p:sldId id="268" r:id="rId18"/>
    <p:sldId id="270" r:id="rId19"/>
    <p:sldId id="269" r:id="rId20"/>
    <p:sldId id="271"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216" y="3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0FE5BD-1B61-4920-ABE5-6B6EFFCF97AF}" type="datetimeFigureOut">
              <a:rPr lang="en-US" smtClean="0"/>
              <a:pPr/>
              <a:t>3/19/2014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7A7108-638D-4A7E-8D39-E8C2C053D44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7A7108-638D-4A7E-8D39-E8C2C053D44E}"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ctrTitle"/>
          </p:nvPr>
        </p:nvSpPr>
        <p:spPr>
          <a:xfrm>
            <a:off x="798910" y="304800"/>
            <a:ext cx="5318521" cy="2793906"/>
          </a:xfrm>
        </p:spPr>
        <p:txBody>
          <a:bodyPr anchor="b">
            <a:normAutofit/>
          </a:bodyPr>
          <a:lstStyle>
            <a:lvl1pPr algn="l">
              <a:lnSpc>
                <a:spcPct val="80000"/>
              </a:lnSpc>
              <a:defRPr sz="6600"/>
            </a:lvl1pPr>
          </a:lstStyle>
          <a:p>
            <a:r>
              <a:rPr lang="en-US" smtClean="0"/>
              <a:t>Click to edit Master title style</a:t>
            </a:r>
            <a:endParaRPr lang="ro-RO" dirty="0"/>
          </a:p>
        </p:txBody>
      </p:sp>
      <p:sp>
        <p:nvSpPr>
          <p:cNvPr id="3" name="Subtitlu 2"/>
          <p:cNvSpPr>
            <a:spLocks noGrp="1"/>
          </p:cNvSpPr>
          <p:nvPr>
            <p:ph type="subTitle" idx="1"/>
          </p:nvPr>
        </p:nvSpPr>
        <p:spPr>
          <a:xfrm>
            <a:off x="798910" y="3108804"/>
            <a:ext cx="531852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o-RO" dirty="0"/>
          </a:p>
        </p:txBody>
      </p:sp>
      <p:sp>
        <p:nvSpPr>
          <p:cNvPr id="8" name="Substituent dată 7"/>
          <p:cNvSpPr>
            <a:spLocks noGrp="1"/>
          </p:cNvSpPr>
          <p:nvPr>
            <p:ph type="dt" sz="half" idx="10"/>
          </p:nvPr>
        </p:nvSpPr>
        <p:spPr/>
        <p:txBody>
          <a:bodyPr/>
          <a:lstStyle/>
          <a:p>
            <a:fld id="{91C7B2B4-4404-4205-B6B7-194C7381BA56}" type="datetimeFigureOut">
              <a:rPr lang="en-US" smtClean="0"/>
              <a:pPr/>
              <a:t>3/19/2014</a:t>
            </a:fld>
            <a:endParaRPr lang="en-US"/>
          </a:p>
        </p:txBody>
      </p:sp>
      <p:sp>
        <p:nvSpPr>
          <p:cNvPr id="9" name="Substituent subsol 8"/>
          <p:cNvSpPr>
            <a:spLocks noGrp="1"/>
          </p:cNvSpPr>
          <p:nvPr>
            <p:ph type="ftr" sz="quarter" idx="11"/>
          </p:nvPr>
        </p:nvSpPr>
        <p:spPr/>
        <p:txBody>
          <a:bodyPr/>
          <a:lstStyle/>
          <a:p>
            <a:endParaRPr lang="en-US"/>
          </a:p>
        </p:txBody>
      </p:sp>
      <p:sp>
        <p:nvSpPr>
          <p:cNvPr id="10" name="Substituent număr diapozitiv 9"/>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smtClean="0"/>
              <a:t>Click to edit Master title style</a:t>
            </a:r>
            <a:endParaRPr lang="ro-RO" dirty="0"/>
          </a:p>
        </p:txBody>
      </p:sp>
      <p:sp>
        <p:nvSpPr>
          <p:cNvPr id="3" name="Substituent text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4" name="Substituent dată 3"/>
          <p:cNvSpPr>
            <a:spLocks noGrp="1"/>
          </p:cNvSpPr>
          <p:nvPr>
            <p:ph type="dt" sz="half" idx="10"/>
          </p:nvPr>
        </p:nvSpPr>
        <p:spPr/>
        <p:txBody>
          <a:bodyPr/>
          <a:lstStyle/>
          <a:p>
            <a:fld id="{91C7B2B4-4404-4205-B6B7-194C7381BA56}" type="datetimeFigureOut">
              <a:rPr lang="en-US" smtClean="0"/>
              <a:pPr/>
              <a:t>3/19/2014</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7398761" y="304801"/>
            <a:ext cx="1286850" cy="5410200"/>
          </a:xfrm>
        </p:spPr>
        <p:txBody>
          <a:bodyPr vert="eaVert"/>
          <a:lstStyle/>
          <a:p>
            <a:r>
              <a:rPr lang="en-US" smtClean="0"/>
              <a:t>Click to edit Master title style</a:t>
            </a:r>
            <a:endParaRPr lang="ro-RO" dirty="0"/>
          </a:p>
        </p:txBody>
      </p:sp>
      <p:sp>
        <p:nvSpPr>
          <p:cNvPr id="3" name="Substituent text vertical 2"/>
          <p:cNvSpPr>
            <a:spLocks noGrp="1"/>
          </p:cNvSpPr>
          <p:nvPr>
            <p:ph type="body" orient="vert" idx="1"/>
          </p:nvPr>
        </p:nvSpPr>
        <p:spPr>
          <a:xfrm>
            <a:off x="1657350" y="304801"/>
            <a:ext cx="5627111"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4" name="Substituent dată 3"/>
          <p:cNvSpPr>
            <a:spLocks noGrp="1"/>
          </p:cNvSpPr>
          <p:nvPr>
            <p:ph type="dt" sz="half" idx="10"/>
          </p:nvPr>
        </p:nvSpPr>
        <p:spPr/>
        <p:txBody>
          <a:bodyPr/>
          <a:lstStyle/>
          <a:p>
            <a:fld id="{91C7B2B4-4404-4205-B6B7-194C7381BA56}" type="datetimeFigureOut">
              <a:rPr lang="en-US" smtClean="0"/>
              <a:pPr/>
              <a:t>3/19/2014</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129949773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smtClean="0"/>
              <a:t>Click to edit Master title style</a:t>
            </a:r>
            <a:endParaRPr lang="ro-RO" dirty="0"/>
          </a:p>
        </p:txBody>
      </p:sp>
      <p:sp>
        <p:nvSpPr>
          <p:cNvPr id="3" name="Substituent conținut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4" name="Substituent dată 3"/>
          <p:cNvSpPr>
            <a:spLocks noGrp="1"/>
          </p:cNvSpPr>
          <p:nvPr>
            <p:ph type="dt" sz="half" idx="10"/>
          </p:nvPr>
        </p:nvSpPr>
        <p:spPr/>
        <p:txBody>
          <a:bodyPr/>
          <a:lstStyle/>
          <a:p>
            <a:fld id="{91C7B2B4-4404-4205-B6B7-194C7381BA56}" type="datetimeFigureOut">
              <a:rPr lang="en-US" smtClean="0"/>
              <a:pPr/>
              <a:t>3/19/2014</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3885010" y="1600201"/>
            <a:ext cx="4800601" cy="2486025"/>
          </a:xfrm>
        </p:spPr>
        <p:txBody>
          <a:bodyPr anchor="b">
            <a:normAutofit/>
          </a:bodyPr>
          <a:lstStyle>
            <a:lvl1pPr>
              <a:defRPr sz="5200"/>
            </a:lvl1pPr>
          </a:lstStyle>
          <a:p>
            <a:r>
              <a:rPr lang="en-US" smtClean="0"/>
              <a:t>Click to edit Master title style</a:t>
            </a:r>
            <a:endParaRPr lang="ro-RO" dirty="0"/>
          </a:p>
        </p:txBody>
      </p:sp>
      <p:sp>
        <p:nvSpPr>
          <p:cNvPr id="3" name="Substituent text 2"/>
          <p:cNvSpPr>
            <a:spLocks noGrp="1"/>
          </p:cNvSpPr>
          <p:nvPr>
            <p:ph type="body" idx="1"/>
          </p:nvPr>
        </p:nvSpPr>
        <p:spPr>
          <a:xfrm>
            <a:off x="3885009" y="4105029"/>
            <a:ext cx="48006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Substituent dată 3"/>
          <p:cNvSpPr>
            <a:spLocks noGrp="1"/>
          </p:cNvSpPr>
          <p:nvPr>
            <p:ph type="dt" sz="half" idx="10"/>
          </p:nvPr>
        </p:nvSpPr>
        <p:spPr/>
        <p:txBody>
          <a:bodyPr/>
          <a:lstStyle/>
          <a:p>
            <a:fld id="{91C7B2B4-4404-4205-B6B7-194C7381BA56}" type="datetimeFigureOut">
              <a:rPr lang="en-US" smtClean="0"/>
              <a:pPr/>
              <a:t>3/19/2014</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smtClean="0"/>
              <a:t>Click to edit Master title style</a:t>
            </a:r>
            <a:endParaRPr lang="ro-RO" dirty="0"/>
          </a:p>
        </p:txBody>
      </p:sp>
      <p:sp>
        <p:nvSpPr>
          <p:cNvPr id="3" name="Substituent conținut 2"/>
          <p:cNvSpPr>
            <a:spLocks noGrp="1"/>
          </p:cNvSpPr>
          <p:nvPr>
            <p:ph sz="half" idx="1"/>
          </p:nvPr>
        </p:nvSpPr>
        <p:spPr>
          <a:xfrm>
            <a:off x="1656160" y="1600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4" name="Substituent conținut 3"/>
          <p:cNvSpPr>
            <a:spLocks noGrp="1"/>
          </p:cNvSpPr>
          <p:nvPr>
            <p:ph sz="half" idx="2"/>
          </p:nvPr>
        </p:nvSpPr>
        <p:spPr>
          <a:xfrm>
            <a:off x="5256610" y="1600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5" name="Substituent dată 4"/>
          <p:cNvSpPr>
            <a:spLocks noGrp="1"/>
          </p:cNvSpPr>
          <p:nvPr>
            <p:ph type="dt" sz="half" idx="10"/>
          </p:nvPr>
        </p:nvSpPr>
        <p:spPr/>
        <p:txBody>
          <a:bodyPr/>
          <a:lstStyle/>
          <a:p>
            <a:fld id="{91C7B2B4-4404-4205-B6B7-194C7381BA56}" type="datetimeFigureOut">
              <a:rPr lang="en-US" smtClean="0"/>
              <a:pPr/>
              <a:t>3/19/2014</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smtClean="0"/>
              <a:t>Click to edit Master title style</a:t>
            </a:r>
            <a:endParaRPr lang="ro-RO" dirty="0"/>
          </a:p>
        </p:txBody>
      </p:sp>
      <p:sp>
        <p:nvSpPr>
          <p:cNvPr id="3" name="Substituent text 2"/>
          <p:cNvSpPr>
            <a:spLocks noGrp="1"/>
          </p:cNvSpPr>
          <p:nvPr>
            <p:ph type="body" idx="1"/>
          </p:nvPr>
        </p:nvSpPr>
        <p:spPr>
          <a:xfrm>
            <a:off x="1656160" y="1600200"/>
            <a:ext cx="3429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Substituent conținut 3"/>
          <p:cNvSpPr>
            <a:spLocks noGrp="1"/>
          </p:cNvSpPr>
          <p:nvPr>
            <p:ph sz="half" idx="2"/>
          </p:nvPr>
        </p:nvSpPr>
        <p:spPr>
          <a:xfrm>
            <a:off x="1656160" y="2505075"/>
            <a:ext cx="3429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5" name="Substituent text 4"/>
          <p:cNvSpPr>
            <a:spLocks noGrp="1"/>
          </p:cNvSpPr>
          <p:nvPr>
            <p:ph type="body" sz="quarter" idx="3"/>
          </p:nvPr>
        </p:nvSpPr>
        <p:spPr>
          <a:xfrm>
            <a:off x="5256610" y="1600200"/>
            <a:ext cx="3429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Substituent conținut 5"/>
          <p:cNvSpPr>
            <a:spLocks noGrp="1"/>
          </p:cNvSpPr>
          <p:nvPr>
            <p:ph sz="quarter" idx="4"/>
          </p:nvPr>
        </p:nvSpPr>
        <p:spPr>
          <a:xfrm>
            <a:off x="5256610" y="2505075"/>
            <a:ext cx="3429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7" name="Substituent dată 6"/>
          <p:cNvSpPr>
            <a:spLocks noGrp="1"/>
          </p:cNvSpPr>
          <p:nvPr>
            <p:ph type="dt" sz="half" idx="10"/>
          </p:nvPr>
        </p:nvSpPr>
        <p:spPr/>
        <p:txBody>
          <a:bodyPr/>
          <a:lstStyle/>
          <a:p>
            <a:fld id="{91C7B2B4-4404-4205-B6B7-194C7381BA56}" type="datetimeFigureOut">
              <a:rPr lang="en-US" smtClean="0"/>
              <a:pPr/>
              <a:t>3/19/2014</a:t>
            </a:fld>
            <a:endParaRPr lang="en-US"/>
          </a:p>
        </p:txBody>
      </p:sp>
      <p:sp>
        <p:nvSpPr>
          <p:cNvPr id="8" name="Substituent subsol 7"/>
          <p:cNvSpPr>
            <a:spLocks noGrp="1"/>
          </p:cNvSpPr>
          <p:nvPr>
            <p:ph type="ftr" sz="quarter" idx="11"/>
          </p:nvPr>
        </p:nvSpPr>
        <p:spPr/>
        <p:txBody>
          <a:bodyPr/>
          <a:lstStyle/>
          <a:p>
            <a:endParaRPr lang="en-US"/>
          </a:p>
        </p:txBody>
      </p:sp>
      <p:sp>
        <p:nvSpPr>
          <p:cNvPr id="9" name="Substituent număr diapozitiv 8"/>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smtClean="0"/>
              <a:t>Click to edit Master title style</a:t>
            </a:r>
            <a:endParaRPr lang="ro-RO" dirty="0"/>
          </a:p>
        </p:txBody>
      </p:sp>
      <p:sp>
        <p:nvSpPr>
          <p:cNvPr id="3" name="Substituent dată 2"/>
          <p:cNvSpPr>
            <a:spLocks noGrp="1"/>
          </p:cNvSpPr>
          <p:nvPr>
            <p:ph type="dt" sz="half" idx="10"/>
          </p:nvPr>
        </p:nvSpPr>
        <p:spPr/>
        <p:txBody>
          <a:bodyPr/>
          <a:lstStyle/>
          <a:p>
            <a:fld id="{91C7B2B4-4404-4205-B6B7-194C7381BA56}" type="datetimeFigureOut">
              <a:rPr lang="en-US" smtClean="0"/>
              <a:pPr/>
              <a:t>3/19/2014</a:t>
            </a:fld>
            <a:endParaRPr lang="en-US"/>
          </a:p>
        </p:txBody>
      </p:sp>
      <p:sp>
        <p:nvSpPr>
          <p:cNvPr id="4" name="Substituent subsol 3"/>
          <p:cNvSpPr>
            <a:spLocks noGrp="1"/>
          </p:cNvSpPr>
          <p:nvPr>
            <p:ph type="ftr" sz="quarter" idx="11"/>
          </p:nvPr>
        </p:nvSpPr>
        <p:spPr/>
        <p:txBody>
          <a:bodyPr/>
          <a:lstStyle/>
          <a:p>
            <a:endParaRPr lang="en-US"/>
          </a:p>
        </p:txBody>
      </p:sp>
      <p:sp>
        <p:nvSpPr>
          <p:cNvPr id="5" name="Substituent număr diapozitiv 4"/>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91C7B2B4-4404-4205-B6B7-194C7381BA56}" type="datetimeFigureOut">
              <a:rPr lang="en-US" smtClean="0"/>
              <a:pPr/>
              <a:t>3/19/2014</a:t>
            </a:fld>
            <a:endParaRPr lang="en-US"/>
          </a:p>
        </p:txBody>
      </p:sp>
      <p:sp>
        <p:nvSpPr>
          <p:cNvPr id="3" name="Substituent subsol 2"/>
          <p:cNvSpPr>
            <a:spLocks noGrp="1"/>
          </p:cNvSpPr>
          <p:nvPr>
            <p:ph type="ftr" sz="quarter" idx="11"/>
          </p:nvPr>
        </p:nvSpPr>
        <p:spPr/>
        <p:txBody>
          <a:bodyPr/>
          <a:lstStyle/>
          <a:p>
            <a:endParaRPr lang="en-US"/>
          </a:p>
        </p:txBody>
      </p:sp>
      <p:sp>
        <p:nvSpPr>
          <p:cNvPr id="4" name="Substituent număr diapozitiv 3"/>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6628209" y="2277477"/>
            <a:ext cx="2057401" cy="2322178"/>
          </a:xfrm>
        </p:spPr>
        <p:txBody>
          <a:bodyPr anchor="b">
            <a:normAutofit/>
          </a:bodyPr>
          <a:lstStyle>
            <a:lvl1pPr>
              <a:defRPr sz="2600">
                <a:solidFill>
                  <a:schemeClr val="accent2"/>
                </a:solidFill>
              </a:defRPr>
            </a:lvl1pPr>
          </a:lstStyle>
          <a:p>
            <a:r>
              <a:rPr lang="en-US" smtClean="0"/>
              <a:t>Click to edit Master title style</a:t>
            </a:r>
            <a:endParaRPr lang="ro-RO" dirty="0"/>
          </a:p>
        </p:txBody>
      </p:sp>
      <p:sp>
        <p:nvSpPr>
          <p:cNvPr id="3" name="Substituent conținut 2"/>
          <p:cNvSpPr>
            <a:spLocks noGrp="1"/>
          </p:cNvSpPr>
          <p:nvPr>
            <p:ph idx="1"/>
          </p:nvPr>
        </p:nvSpPr>
        <p:spPr>
          <a:xfrm>
            <a:off x="970360" y="533400"/>
            <a:ext cx="51435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dirty="0"/>
          </a:p>
        </p:txBody>
      </p:sp>
      <p:sp>
        <p:nvSpPr>
          <p:cNvPr id="4" name="Substituent text 3"/>
          <p:cNvSpPr>
            <a:spLocks noGrp="1"/>
          </p:cNvSpPr>
          <p:nvPr>
            <p:ph type="body" sz="half" idx="2"/>
          </p:nvPr>
        </p:nvSpPr>
        <p:spPr>
          <a:xfrm>
            <a:off x="6628211" y="4583188"/>
            <a:ext cx="20574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ubstituent dată 4"/>
          <p:cNvSpPr>
            <a:spLocks noGrp="1"/>
          </p:cNvSpPr>
          <p:nvPr>
            <p:ph type="dt" sz="half" idx="10"/>
          </p:nvPr>
        </p:nvSpPr>
        <p:spPr/>
        <p:txBody>
          <a:bodyPr/>
          <a:lstStyle/>
          <a:p>
            <a:fld id="{91C7B2B4-4404-4205-B6B7-194C7381BA56}" type="datetimeFigureOut">
              <a:rPr lang="en-US" smtClean="0"/>
              <a:pPr/>
              <a:t>3/19/2014</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6628209" y="2277477"/>
            <a:ext cx="2057401" cy="2322178"/>
          </a:xfrm>
        </p:spPr>
        <p:txBody>
          <a:bodyPr anchor="b">
            <a:normAutofit/>
          </a:bodyPr>
          <a:lstStyle>
            <a:lvl1pPr>
              <a:defRPr sz="2600">
                <a:solidFill>
                  <a:schemeClr val="accent2"/>
                </a:solidFill>
              </a:defRPr>
            </a:lvl1pPr>
          </a:lstStyle>
          <a:p>
            <a:r>
              <a:rPr lang="en-US" smtClean="0"/>
              <a:t>Click to edit Master title style</a:t>
            </a:r>
            <a:endParaRPr lang="ro-RO" dirty="0"/>
          </a:p>
        </p:txBody>
      </p:sp>
      <p:sp>
        <p:nvSpPr>
          <p:cNvPr id="4" name="Substituent text 3"/>
          <p:cNvSpPr>
            <a:spLocks noGrp="1"/>
          </p:cNvSpPr>
          <p:nvPr>
            <p:ph type="body" sz="half" idx="2"/>
          </p:nvPr>
        </p:nvSpPr>
        <p:spPr>
          <a:xfrm>
            <a:off x="6628211" y="4583188"/>
            <a:ext cx="20574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ubstituent dată 4"/>
          <p:cNvSpPr>
            <a:spLocks noGrp="1"/>
          </p:cNvSpPr>
          <p:nvPr>
            <p:ph type="dt" sz="half" idx="10"/>
          </p:nvPr>
        </p:nvSpPr>
        <p:spPr/>
        <p:txBody>
          <a:bodyPr/>
          <a:lstStyle/>
          <a:p>
            <a:fld id="{91C7B2B4-4404-4205-B6B7-194C7381BA56}" type="datetimeFigureOut">
              <a:rPr lang="en-US" smtClean="0"/>
              <a:pPr/>
              <a:t>3/19/2014</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04323C3A-F5DB-4786-A529-9D34662F5454}" type="slidenum">
              <a:rPr lang="en-US" smtClean="0"/>
              <a:pPr/>
              <a:t>‹#›</a:t>
            </a:fld>
            <a:endParaRPr lang="en-US"/>
          </a:p>
        </p:txBody>
      </p:sp>
      <p:sp>
        <p:nvSpPr>
          <p:cNvPr id="8" name="Dreptunghi rotunjit 7"/>
          <p:cNvSpPr/>
          <p:nvPr/>
        </p:nvSpPr>
        <p:spPr>
          <a:xfrm>
            <a:off x="970359" y="533400"/>
            <a:ext cx="51435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stituent imagine 2"/>
          <p:cNvSpPr>
            <a:spLocks noGrp="1"/>
          </p:cNvSpPr>
          <p:nvPr>
            <p:ph type="pic" idx="1"/>
          </p:nvPr>
        </p:nvSpPr>
        <p:spPr>
          <a:xfrm>
            <a:off x="1056084" y="647700"/>
            <a:ext cx="497205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ro-RO" dirty="0"/>
          </a:p>
        </p:txBody>
      </p:sp>
    </p:spTree>
    <p:extLst>
      <p:ext uri="{BB962C8B-B14F-4D97-AF65-F5344CB8AC3E}">
        <p14:creationId xmlns:p14="http://schemas.microsoft.com/office/powerpoint/2010/main" xmlns=""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1656160" y="304800"/>
            <a:ext cx="7029450" cy="1200416"/>
          </a:xfrm>
          <a:prstGeom prst="rect">
            <a:avLst/>
          </a:prstGeom>
        </p:spPr>
        <p:txBody>
          <a:bodyPr vert="horz" lIns="91440" tIns="45720" rIns="91440" bIns="45720" rtlCol="0" anchor="b">
            <a:normAutofit/>
          </a:bodyPr>
          <a:lstStyle/>
          <a:p>
            <a:r>
              <a:rPr lang="ro-RO" dirty="0" smtClean="0"/>
              <a:t>Clic pentru editare stil titlu</a:t>
            </a:r>
            <a:endParaRPr lang="ro-RO" dirty="0"/>
          </a:p>
        </p:txBody>
      </p:sp>
      <p:sp>
        <p:nvSpPr>
          <p:cNvPr id="3" name="Substituent text 2"/>
          <p:cNvSpPr>
            <a:spLocks noGrp="1"/>
          </p:cNvSpPr>
          <p:nvPr>
            <p:ph type="body" idx="1"/>
          </p:nvPr>
        </p:nvSpPr>
        <p:spPr>
          <a:xfrm>
            <a:off x="1656160" y="1600200"/>
            <a:ext cx="7029450" cy="4114800"/>
          </a:xfrm>
          <a:prstGeom prst="rect">
            <a:avLst/>
          </a:prstGeom>
        </p:spPr>
        <p:txBody>
          <a:bodyPr vert="horz" lIns="91440" tIns="45720" rIns="91440" bIns="45720" rtlCol="0">
            <a:normAutofit/>
          </a:bodyPr>
          <a:lstStyle/>
          <a:p>
            <a:pPr lvl="0"/>
            <a:r>
              <a:rPr lang="ro-RO" dirty="0" smtClean="0"/>
              <a:t>Clic pentru editare stiluri text Coordonator</a:t>
            </a:r>
          </a:p>
          <a:p>
            <a:pPr lvl="1"/>
            <a:r>
              <a:rPr lang="ro-RO" dirty="0" smtClean="0"/>
              <a:t>Al doilea nivel</a:t>
            </a:r>
          </a:p>
          <a:p>
            <a:pPr lvl="2"/>
            <a:r>
              <a:rPr lang="ro-RO" dirty="0" smtClean="0"/>
              <a:t>Al treilea nivel</a:t>
            </a:r>
          </a:p>
          <a:p>
            <a:pPr lvl="3"/>
            <a:r>
              <a:rPr lang="ro-RO" dirty="0" smtClean="0"/>
              <a:t>Al patrulea nivel</a:t>
            </a:r>
          </a:p>
          <a:p>
            <a:pPr lvl="4"/>
            <a:r>
              <a:rPr lang="ro-RO" dirty="0" smtClean="0"/>
              <a:t>Al </a:t>
            </a:r>
            <a:r>
              <a:rPr lang="ro-RO" noProof="0" dirty="0" smtClean="0"/>
              <a:t>cincilea</a:t>
            </a:r>
            <a:r>
              <a:rPr lang="ro-RO" dirty="0" smtClean="0"/>
              <a:t> nivel</a:t>
            </a:r>
            <a:endParaRPr lang="ro-RO" dirty="0"/>
          </a:p>
        </p:txBody>
      </p:sp>
      <p:sp>
        <p:nvSpPr>
          <p:cNvPr id="4" name="Substituent dată 3"/>
          <p:cNvSpPr>
            <a:spLocks noGrp="1"/>
          </p:cNvSpPr>
          <p:nvPr>
            <p:ph type="dt" sz="half" idx="2"/>
          </p:nvPr>
        </p:nvSpPr>
        <p:spPr>
          <a:xfrm>
            <a:off x="190182" y="6505078"/>
            <a:ext cx="723027" cy="228600"/>
          </a:xfrm>
          <a:prstGeom prst="rect">
            <a:avLst/>
          </a:prstGeom>
        </p:spPr>
        <p:txBody>
          <a:bodyPr vert="horz" lIns="91440" tIns="45720" rIns="91440" bIns="45720" rtlCol="0" anchor="ctr"/>
          <a:lstStyle>
            <a:lvl1pPr algn="l">
              <a:defRPr sz="900">
                <a:solidFill>
                  <a:schemeClr val="bg1"/>
                </a:solidFill>
              </a:defRPr>
            </a:lvl1pPr>
          </a:lstStyle>
          <a:p>
            <a:fld id="{91C7B2B4-4404-4205-B6B7-194C7381BA56}" type="datetimeFigureOut">
              <a:rPr lang="en-US" smtClean="0"/>
              <a:pPr/>
              <a:t>3/19/2014</a:t>
            </a:fld>
            <a:endParaRPr lang="en-US"/>
          </a:p>
        </p:txBody>
      </p:sp>
      <p:sp>
        <p:nvSpPr>
          <p:cNvPr id="5" name="Substituent subsol 4"/>
          <p:cNvSpPr>
            <a:spLocks noGrp="1"/>
          </p:cNvSpPr>
          <p:nvPr>
            <p:ph type="ftr" sz="quarter" idx="3"/>
          </p:nvPr>
        </p:nvSpPr>
        <p:spPr>
          <a:xfrm>
            <a:off x="960120" y="6505078"/>
            <a:ext cx="5157311" cy="228600"/>
          </a:xfrm>
          <a:prstGeom prst="rect">
            <a:avLst/>
          </a:prstGeom>
        </p:spPr>
        <p:txBody>
          <a:bodyPr vert="horz" lIns="91440" tIns="45720" rIns="91440" bIns="45720" rtlCol="0" anchor="ctr"/>
          <a:lstStyle>
            <a:lvl1pPr algn="l">
              <a:defRPr sz="900">
                <a:solidFill>
                  <a:schemeClr val="bg1"/>
                </a:solidFill>
              </a:defRPr>
            </a:lvl1pPr>
          </a:lstStyle>
          <a:p>
            <a:endParaRPr lang="en-US"/>
          </a:p>
        </p:txBody>
      </p:sp>
      <p:sp>
        <p:nvSpPr>
          <p:cNvPr id="6" name="Substituent număr diapozitiv 5"/>
          <p:cNvSpPr>
            <a:spLocks noGrp="1"/>
          </p:cNvSpPr>
          <p:nvPr>
            <p:ph type="sldNum" sz="quarter" idx="4"/>
          </p:nvPr>
        </p:nvSpPr>
        <p:spPr>
          <a:xfrm>
            <a:off x="8685611" y="6280299"/>
            <a:ext cx="400049" cy="349101"/>
          </a:xfrm>
          <a:prstGeom prst="rect">
            <a:avLst/>
          </a:prstGeom>
        </p:spPr>
        <p:txBody>
          <a:bodyPr vert="horz" lIns="91440" tIns="45720" rIns="91440" bIns="45720" rtlCol="0" anchor="ctr"/>
          <a:lstStyle>
            <a:lvl1pPr algn="ctr">
              <a:defRPr sz="1050" b="1">
                <a:solidFill>
                  <a:schemeClr val="accent2"/>
                </a:solidFill>
              </a:defRPr>
            </a:lvl1pPr>
          </a:lstStyle>
          <a:p>
            <a:fld id="{04323C3A-F5DB-4786-A529-9D34662F5454}" type="slidenum">
              <a:rPr lang="en-US" smtClean="0"/>
              <a:pPr/>
              <a:t>‹#›</a:t>
            </a:fld>
            <a:endParaRPr lang="en-US"/>
          </a:p>
        </p:txBody>
      </p:sp>
    </p:spTree>
    <p:extLst>
      <p:ext uri="{BB962C8B-B14F-4D97-AF65-F5344CB8AC3E}">
        <p14:creationId xmlns:p14="http://schemas.microsoft.com/office/powerpoint/2010/main" xmlns="" val="1170255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5" Type="http://schemas.openxmlformats.org/officeDocument/2006/relationships/image" Target="../media/image72.jpe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rmAutofit fontScale="90000"/>
          </a:bodyPr>
          <a:lstStyle/>
          <a:p>
            <a:pPr algn="ctr" fontAlgn="auto">
              <a:spcBef>
                <a:spcPts val="0"/>
              </a:spcBef>
              <a:spcAft>
                <a:spcPts val="0"/>
              </a:spcAft>
              <a:defRPr/>
            </a:pPr>
            <a:r>
              <a:rPr lang="ro-RO" sz="3100" b="1" u="sng" dirty="0" smtClean="0">
                <a:solidFill>
                  <a:srgbClr val="0070C0"/>
                </a:solidFill>
                <a:latin typeface="Baskerville Old Face" pitchFamily="18" charset="0"/>
              </a:rPr>
              <a:t>CALITATE </a:t>
            </a:r>
            <a:r>
              <a:rPr lang="en-US" sz="3100" dirty="0">
                <a:solidFill>
                  <a:srgbClr val="0070C0"/>
                </a:solidFill>
                <a:latin typeface="Baskerville Old Face" pitchFamily="18" charset="0"/>
              </a:rPr>
              <a:t/>
            </a:r>
            <a:br>
              <a:rPr lang="en-US" sz="3100" dirty="0">
                <a:solidFill>
                  <a:srgbClr val="0070C0"/>
                </a:solidFill>
                <a:latin typeface="Baskerville Old Face" pitchFamily="18" charset="0"/>
              </a:rPr>
            </a:br>
            <a:r>
              <a:rPr lang="ro-RO" sz="3100" b="1" u="sng" dirty="0">
                <a:solidFill>
                  <a:srgbClr val="0070C0"/>
                </a:solidFill>
                <a:latin typeface="Baskerville Old Face" pitchFamily="18" charset="0"/>
              </a:rPr>
              <a:t>ÎN SISTEMUL DE ÎNVĂŢĂMÂNT </a:t>
            </a:r>
            <a:r>
              <a:rPr lang="ro-RO" sz="3100" b="1" u="sng" dirty="0" smtClean="0">
                <a:solidFill>
                  <a:srgbClr val="0070C0"/>
                </a:solidFill>
                <a:latin typeface="Baskerville Old Face" pitchFamily="18" charset="0"/>
              </a:rPr>
              <a:t>PREŞCOLAR</a:t>
            </a:r>
            <a:br>
              <a:rPr lang="ro-RO" sz="3100" b="1" u="sng" dirty="0" smtClean="0">
                <a:solidFill>
                  <a:srgbClr val="0070C0"/>
                </a:solidFill>
                <a:latin typeface="Baskerville Old Face" pitchFamily="18" charset="0"/>
              </a:rPr>
            </a:br>
            <a:r>
              <a:rPr lang="en-US" b="1" u="sng" dirty="0"/>
              <a:t/>
            </a:r>
            <a:br>
              <a:rPr lang="en-US" b="1" u="sng" dirty="0"/>
            </a:br>
            <a:endParaRPr lang="en-US" dirty="0"/>
          </a:p>
        </p:txBody>
      </p:sp>
      <p:sp>
        <p:nvSpPr>
          <p:cNvPr id="3" name="Text Placeholder 2"/>
          <p:cNvSpPr>
            <a:spLocks noGrp="1"/>
          </p:cNvSpPr>
          <p:nvPr>
            <p:ph type="body" idx="1"/>
          </p:nvPr>
        </p:nvSpPr>
        <p:spPr>
          <a:xfrm>
            <a:off x="381000" y="1676400"/>
            <a:ext cx="8229600" cy="639762"/>
          </a:xfrm>
        </p:spPr>
        <p:txBody>
          <a:bodyPr>
            <a:normAutofit lnSpcReduction="10000"/>
          </a:bodyPr>
          <a:lstStyle/>
          <a:p>
            <a:pPr algn="ctr"/>
            <a:r>
              <a:rPr lang="en-US" dirty="0" smtClean="0">
                <a:solidFill>
                  <a:srgbClr val="C00000"/>
                </a:solidFill>
              </a:rPr>
              <a:t>“CALITATEA FORM</a:t>
            </a:r>
            <a:r>
              <a:rPr lang="ro-RO" dirty="0" smtClean="0">
                <a:solidFill>
                  <a:srgbClr val="C00000"/>
                </a:solidFill>
              </a:rPr>
              <a:t>Ă</a:t>
            </a:r>
            <a:r>
              <a:rPr lang="en-US" dirty="0" smtClean="0">
                <a:solidFill>
                  <a:srgbClr val="C00000"/>
                </a:solidFill>
              </a:rPr>
              <a:t>RII SISTEMULUI EDUCA</a:t>
            </a:r>
            <a:r>
              <a:rPr lang="ro-RO" dirty="0" smtClean="0">
                <a:solidFill>
                  <a:srgbClr val="C00000"/>
                </a:solidFill>
              </a:rPr>
              <a:t>Ţ</a:t>
            </a:r>
            <a:r>
              <a:rPr lang="en-US" dirty="0" smtClean="0">
                <a:solidFill>
                  <a:srgbClr val="C00000"/>
                </a:solidFill>
              </a:rPr>
              <a:t>IONAL </a:t>
            </a:r>
            <a:r>
              <a:rPr lang="ro-RO" dirty="0" smtClean="0">
                <a:solidFill>
                  <a:srgbClr val="C00000"/>
                </a:solidFill>
              </a:rPr>
              <a:t>Ş</a:t>
            </a:r>
            <a:r>
              <a:rPr lang="en-US" dirty="0" smtClean="0">
                <a:solidFill>
                  <a:srgbClr val="C00000"/>
                </a:solidFill>
              </a:rPr>
              <a:t>I DIDACTIC”</a:t>
            </a:r>
            <a:endParaRPr lang="en-US" dirty="0">
              <a:solidFill>
                <a:srgbClr val="C00000"/>
              </a:solidFill>
            </a:endParaRPr>
          </a:p>
        </p:txBody>
      </p:sp>
      <p:sp>
        <p:nvSpPr>
          <p:cNvPr id="4" name="Content Placeholder 3"/>
          <p:cNvSpPr>
            <a:spLocks noGrp="1"/>
          </p:cNvSpPr>
          <p:nvPr>
            <p:ph sz="half" idx="2"/>
          </p:nvPr>
        </p:nvSpPr>
        <p:spPr>
          <a:xfrm>
            <a:off x="457200" y="2286000"/>
            <a:ext cx="4267200" cy="3840162"/>
          </a:xfrm>
        </p:spPr>
        <p:txBody>
          <a:bodyPr>
            <a:normAutofit/>
          </a:bodyPr>
          <a:lstStyle/>
          <a:p>
            <a:pPr algn="ctr">
              <a:spcBef>
                <a:spcPts val="0"/>
              </a:spcBef>
              <a:buNone/>
            </a:pPr>
            <a:r>
              <a:rPr lang="en-US" b="1" dirty="0" smtClean="0"/>
              <a:t>,,EDUCAŢIE PENTRU TOŢI,</a:t>
            </a:r>
            <a:endParaRPr lang="en-US" dirty="0" smtClean="0"/>
          </a:p>
          <a:p>
            <a:pPr algn="ctr">
              <a:spcBef>
                <a:spcPts val="0"/>
              </a:spcBef>
              <a:buNone/>
            </a:pPr>
            <a:r>
              <a:rPr lang="en-US" b="1" dirty="0" smtClean="0"/>
              <a:t>EDUCAŢIE PENTRU FIECARE !’’</a:t>
            </a:r>
            <a:endParaRPr lang="en-US" dirty="0" smtClean="0"/>
          </a:p>
          <a:p>
            <a:pPr algn="ctr">
              <a:buNone/>
            </a:pPr>
            <a:endParaRPr lang="en-US" dirty="0"/>
          </a:p>
        </p:txBody>
      </p:sp>
      <p:sp>
        <p:nvSpPr>
          <p:cNvPr id="5" name="Text Placeholder 4"/>
          <p:cNvSpPr>
            <a:spLocks noGrp="1"/>
          </p:cNvSpPr>
          <p:nvPr>
            <p:ph type="body" sz="quarter" idx="3"/>
          </p:nvPr>
        </p:nvSpPr>
        <p:spPr/>
        <p:txBody>
          <a:bodyPr/>
          <a:lstStyle/>
          <a:p>
            <a:endParaRPr lang="ro-RO" dirty="0" smtClean="0"/>
          </a:p>
          <a:p>
            <a:endParaRPr lang="en-US" dirty="0"/>
          </a:p>
        </p:txBody>
      </p:sp>
      <p:sp>
        <p:nvSpPr>
          <p:cNvPr id="6" name="Content Placeholder 5"/>
          <p:cNvSpPr>
            <a:spLocks noGrp="1"/>
          </p:cNvSpPr>
          <p:nvPr>
            <p:ph sz="quarter" idx="4"/>
          </p:nvPr>
        </p:nvSpPr>
        <p:spPr>
          <a:xfrm>
            <a:off x="4876800" y="2505075"/>
            <a:ext cx="3808810" cy="3337560"/>
          </a:xfrm>
        </p:spPr>
        <p:txBody>
          <a:bodyPr>
            <a:normAutofit/>
          </a:bodyPr>
          <a:lstStyle/>
          <a:p>
            <a:pPr algn="ctr">
              <a:spcBef>
                <a:spcPts val="0"/>
              </a:spcBef>
              <a:buNone/>
            </a:pPr>
            <a:endParaRPr lang="ro-RO" dirty="0" smtClean="0">
              <a:solidFill>
                <a:srgbClr val="0070C0"/>
              </a:solidFill>
            </a:endParaRPr>
          </a:p>
          <a:p>
            <a:pPr algn="ctr">
              <a:spcBef>
                <a:spcPts val="0"/>
              </a:spcBef>
              <a:buNone/>
            </a:pPr>
            <a:endParaRPr lang="ro-RO" dirty="0">
              <a:solidFill>
                <a:srgbClr val="0070C0"/>
              </a:solidFill>
            </a:endParaRPr>
          </a:p>
          <a:p>
            <a:pPr algn="ctr">
              <a:spcBef>
                <a:spcPts val="0"/>
              </a:spcBef>
              <a:buNone/>
            </a:pPr>
            <a:r>
              <a:rPr lang="ro-RO" dirty="0" smtClean="0">
                <a:solidFill>
                  <a:srgbClr val="0070C0"/>
                </a:solidFill>
              </a:rPr>
              <a:t>GRUPA 1 – GORJ</a:t>
            </a:r>
          </a:p>
          <a:p>
            <a:pPr algn="ctr">
              <a:spcBef>
                <a:spcPts val="0"/>
              </a:spcBef>
              <a:buNone/>
            </a:pPr>
            <a:r>
              <a:rPr lang="ro-RO" dirty="0" smtClean="0">
                <a:solidFill>
                  <a:srgbClr val="0070C0"/>
                </a:solidFill>
              </a:rPr>
              <a:t>SUBGRUPA 2</a:t>
            </a:r>
          </a:p>
          <a:p>
            <a:pPr>
              <a:spcBef>
                <a:spcPts val="0"/>
              </a:spcBef>
              <a:buNone/>
            </a:pPr>
            <a:endParaRPr lang="ro-RO" dirty="0" smtClean="0">
              <a:solidFill>
                <a:srgbClr val="0070C0"/>
              </a:solidFill>
            </a:endParaRPr>
          </a:p>
          <a:p>
            <a:pPr>
              <a:spcBef>
                <a:spcPts val="0"/>
              </a:spcBef>
              <a:buNone/>
            </a:pPr>
            <a:r>
              <a:rPr lang="ro-RO" dirty="0" smtClean="0">
                <a:solidFill>
                  <a:srgbClr val="0070C0"/>
                </a:solidFill>
              </a:rPr>
              <a:t>Propunători:</a:t>
            </a:r>
          </a:p>
          <a:p>
            <a:pPr algn="just">
              <a:spcBef>
                <a:spcPts val="0"/>
              </a:spcBef>
              <a:buFont typeface="Wingdings" pitchFamily="2" charset="2"/>
              <a:buChar char="q"/>
            </a:pPr>
            <a:r>
              <a:rPr lang="ro-RO" sz="1800" dirty="0" smtClean="0"/>
              <a:t>CHEBEŞI MARINELA</a:t>
            </a:r>
          </a:p>
          <a:p>
            <a:pPr algn="just">
              <a:spcBef>
                <a:spcPts val="0"/>
              </a:spcBef>
              <a:buFont typeface="Wingdings" pitchFamily="2" charset="2"/>
              <a:buChar char="q"/>
            </a:pPr>
            <a:r>
              <a:rPr lang="ro-RO" sz="1800" dirty="0" smtClean="0"/>
              <a:t>DUMITRU LIDIA SIMONA</a:t>
            </a:r>
          </a:p>
          <a:p>
            <a:pPr algn="just">
              <a:spcBef>
                <a:spcPts val="0"/>
              </a:spcBef>
              <a:buFont typeface="Wingdings" pitchFamily="2" charset="2"/>
              <a:buChar char="q"/>
            </a:pPr>
            <a:r>
              <a:rPr lang="ro-RO" sz="1800" dirty="0" smtClean="0"/>
              <a:t>MERCUREAN IOANA OTILIA</a:t>
            </a:r>
          </a:p>
          <a:p>
            <a:pPr algn="just">
              <a:spcBef>
                <a:spcPts val="0"/>
              </a:spcBef>
              <a:buFont typeface="Wingdings" pitchFamily="2" charset="2"/>
              <a:buChar char="q"/>
            </a:pPr>
            <a:r>
              <a:rPr lang="ro-RO" sz="1800" dirty="0" smtClean="0"/>
              <a:t>MURAREŢU ANGELA</a:t>
            </a:r>
          </a:p>
          <a:p>
            <a:pPr algn="just">
              <a:spcBef>
                <a:spcPts val="0"/>
              </a:spcBef>
              <a:buFont typeface="Wingdings" pitchFamily="2" charset="2"/>
              <a:buChar char="q"/>
            </a:pPr>
            <a:r>
              <a:rPr lang="ro-RO" sz="1800" dirty="0" smtClean="0"/>
              <a:t>SĂPUN ELENA</a:t>
            </a:r>
          </a:p>
        </p:txBody>
      </p:sp>
      <p:pic>
        <p:nvPicPr>
          <p:cNvPr id="1026" name="Picture 2" descr="SANY0127"/>
          <p:cNvPicPr>
            <a:picLocks noChangeAspect="1" noChangeArrowheads="1"/>
          </p:cNvPicPr>
          <p:nvPr/>
        </p:nvPicPr>
        <p:blipFill>
          <a:blip r:embed="rId2" cstate="print"/>
          <a:srcRect/>
          <a:stretch>
            <a:fillRect/>
          </a:stretch>
        </p:blipFill>
        <p:spPr bwMode="auto">
          <a:xfrm>
            <a:off x="1828800" y="3200400"/>
            <a:ext cx="2763838" cy="25527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3837.JPG"/>
          <p:cNvPicPr>
            <a:picLocks noChangeAspect="1"/>
          </p:cNvPicPr>
          <p:nvPr/>
        </p:nvPicPr>
        <p:blipFill>
          <a:blip r:embed="rId2" cstate="print"/>
          <a:stretch>
            <a:fillRect/>
          </a:stretch>
        </p:blipFill>
        <p:spPr>
          <a:xfrm rot="4094027">
            <a:off x="542715" y="1113449"/>
            <a:ext cx="2539507" cy="19046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DSC03838.JPG"/>
          <p:cNvPicPr>
            <a:picLocks noChangeAspect="1"/>
          </p:cNvPicPr>
          <p:nvPr/>
        </p:nvPicPr>
        <p:blipFill>
          <a:blip r:embed="rId3" cstate="print"/>
          <a:stretch>
            <a:fillRect/>
          </a:stretch>
        </p:blipFill>
        <p:spPr>
          <a:xfrm rot="7181958">
            <a:off x="5773602" y="1008814"/>
            <a:ext cx="2872217" cy="21541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DSC03840.JPG"/>
          <p:cNvPicPr>
            <a:picLocks noChangeAspect="1"/>
          </p:cNvPicPr>
          <p:nvPr/>
        </p:nvPicPr>
        <p:blipFill>
          <a:blip r:embed="rId4" cstate="print"/>
          <a:stretch>
            <a:fillRect/>
          </a:stretch>
        </p:blipFill>
        <p:spPr>
          <a:xfrm rot="5400000">
            <a:off x="2892101" y="3508699"/>
            <a:ext cx="3075990" cy="23069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Substituent imagine 14" descr="CODCE.jpg"/>
          <p:cNvPicPr>
            <a:picLocks noChangeAspect="1"/>
          </p:cNvPicPr>
          <p:nvPr/>
        </p:nvPicPr>
        <p:blipFill>
          <a:blip r:embed="rId5" cstate="print"/>
          <a:srcRect t="5254" b="5254"/>
          <a:stretch>
            <a:fillRect/>
          </a:stretch>
        </p:blipFill>
        <p:spPr>
          <a:xfrm>
            <a:off x="3352800" y="228600"/>
            <a:ext cx="2061793" cy="25375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3795.JPG"/>
          <p:cNvPicPr>
            <a:picLocks noChangeAspect="1"/>
          </p:cNvPicPr>
          <p:nvPr/>
        </p:nvPicPr>
        <p:blipFill>
          <a:blip r:embed="rId2" cstate="print"/>
          <a:stretch>
            <a:fillRect/>
          </a:stretch>
        </p:blipFill>
        <p:spPr>
          <a:xfrm>
            <a:off x="228600" y="381000"/>
            <a:ext cx="2641600" cy="1981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DSC03797.JPG"/>
          <p:cNvPicPr>
            <a:picLocks noChangeAspect="1"/>
          </p:cNvPicPr>
          <p:nvPr/>
        </p:nvPicPr>
        <p:blipFill>
          <a:blip r:embed="rId3" cstate="print"/>
          <a:stretch>
            <a:fillRect/>
          </a:stretch>
        </p:blipFill>
        <p:spPr>
          <a:xfrm rot="4467899">
            <a:off x="-104536" y="2874583"/>
            <a:ext cx="2127150" cy="13994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3798.JPG"/>
          <p:cNvPicPr>
            <a:picLocks noChangeAspect="1"/>
          </p:cNvPicPr>
          <p:nvPr/>
        </p:nvPicPr>
        <p:blipFill>
          <a:blip r:embed="rId4" cstate="print"/>
          <a:stretch>
            <a:fillRect/>
          </a:stretch>
        </p:blipFill>
        <p:spPr>
          <a:xfrm rot="5400000">
            <a:off x="2557917" y="718683"/>
            <a:ext cx="3418566" cy="2438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DSC03799.JPG"/>
          <p:cNvPicPr>
            <a:picLocks noChangeAspect="1"/>
          </p:cNvPicPr>
          <p:nvPr/>
        </p:nvPicPr>
        <p:blipFill>
          <a:blip r:embed="rId5" cstate="print"/>
          <a:stretch>
            <a:fillRect/>
          </a:stretch>
        </p:blipFill>
        <p:spPr>
          <a:xfrm rot="6741720">
            <a:off x="6340666" y="573288"/>
            <a:ext cx="2491788" cy="18688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DSC03800.JPG"/>
          <p:cNvPicPr>
            <a:picLocks noChangeAspect="1"/>
          </p:cNvPicPr>
          <p:nvPr/>
        </p:nvPicPr>
        <p:blipFill>
          <a:blip r:embed="rId6" cstate="print"/>
          <a:stretch>
            <a:fillRect/>
          </a:stretch>
        </p:blipFill>
        <p:spPr>
          <a:xfrm rot="6617888">
            <a:off x="7173195" y="4240700"/>
            <a:ext cx="1922427" cy="1441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DSC03801.JPG"/>
          <p:cNvPicPr>
            <a:picLocks noChangeAspect="1"/>
          </p:cNvPicPr>
          <p:nvPr/>
        </p:nvPicPr>
        <p:blipFill>
          <a:blip r:embed="rId7" cstate="print"/>
          <a:stretch>
            <a:fillRect/>
          </a:stretch>
        </p:blipFill>
        <p:spPr>
          <a:xfrm rot="4338762">
            <a:off x="1082827" y="4871522"/>
            <a:ext cx="1745127" cy="13088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DSC03803.JPG"/>
          <p:cNvPicPr>
            <a:picLocks noChangeAspect="1"/>
          </p:cNvPicPr>
          <p:nvPr/>
        </p:nvPicPr>
        <p:blipFill>
          <a:blip r:embed="rId8" cstate="print"/>
          <a:stretch>
            <a:fillRect/>
          </a:stretch>
        </p:blipFill>
        <p:spPr>
          <a:xfrm rot="6668953">
            <a:off x="5728104" y="3046954"/>
            <a:ext cx="1771493" cy="1328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DSC03796.JPG"/>
          <p:cNvPicPr>
            <a:picLocks noChangeAspect="1"/>
          </p:cNvPicPr>
          <p:nvPr/>
        </p:nvPicPr>
        <p:blipFill>
          <a:blip r:embed="rId9" cstate="print"/>
          <a:stretch>
            <a:fillRect/>
          </a:stretch>
        </p:blipFill>
        <p:spPr>
          <a:xfrm rot="5400000">
            <a:off x="2771775" y="4162425"/>
            <a:ext cx="2819401" cy="21145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DSC03804.JPG"/>
          <p:cNvPicPr>
            <a:picLocks noChangeAspect="1"/>
          </p:cNvPicPr>
          <p:nvPr/>
        </p:nvPicPr>
        <p:blipFill>
          <a:blip r:embed="rId10" cstate="print"/>
          <a:stretch>
            <a:fillRect/>
          </a:stretch>
        </p:blipFill>
        <p:spPr>
          <a:xfrm rot="6842371">
            <a:off x="5271784" y="4856367"/>
            <a:ext cx="1901888" cy="14264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05800" cy="901700"/>
          </a:xfrm>
        </p:spPr>
        <p:txBody>
          <a:bodyPr>
            <a:normAutofit/>
          </a:bodyPr>
          <a:lstStyle/>
          <a:p>
            <a:pPr algn="ctr"/>
            <a:r>
              <a:rPr lang="ro-RO" dirty="0" smtClean="0">
                <a:solidFill>
                  <a:srgbClr val="FF0000"/>
                </a:solidFill>
                <a:latin typeface="Baskerville Old Face" pitchFamily="18" charset="0"/>
              </a:rPr>
              <a:t>4.3.PRIMIREA ŞI INTEGRAREA COPIILOR ŞI A FAMILIILOR ÎN STRUCTURA EDUCAŢIONALĂ</a:t>
            </a:r>
            <a:endParaRPr lang="en-US" dirty="0"/>
          </a:p>
        </p:txBody>
      </p:sp>
      <p:pic>
        <p:nvPicPr>
          <p:cNvPr id="5" name="Picture 4" descr="DSC03760.JPG"/>
          <p:cNvPicPr>
            <a:picLocks noChangeAspect="1"/>
          </p:cNvPicPr>
          <p:nvPr/>
        </p:nvPicPr>
        <p:blipFill>
          <a:blip r:embed="rId3" cstate="print"/>
          <a:stretch>
            <a:fillRect/>
          </a:stretch>
        </p:blipFill>
        <p:spPr>
          <a:xfrm rot="20731290">
            <a:off x="128071" y="1384120"/>
            <a:ext cx="1473183" cy="12116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DSC03762.JPG"/>
          <p:cNvPicPr>
            <a:picLocks noChangeAspect="1"/>
          </p:cNvPicPr>
          <p:nvPr/>
        </p:nvPicPr>
        <p:blipFill>
          <a:blip r:embed="rId4" cstate="print"/>
          <a:stretch>
            <a:fillRect/>
          </a:stretch>
        </p:blipFill>
        <p:spPr>
          <a:xfrm rot="1778851">
            <a:off x="2076709" y="1465414"/>
            <a:ext cx="1355719" cy="13611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3761.JPG"/>
          <p:cNvPicPr>
            <a:picLocks noChangeAspect="1"/>
          </p:cNvPicPr>
          <p:nvPr/>
        </p:nvPicPr>
        <p:blipFill>
          <a:blip r:embed="rId5" cstate="print"/>
          <a:stretch>
            <a:fillRect/>
          </a:stretch>
        </p:blipFill>
        <p:spPr>
          <a:xfrm>
            <a:off x="990600" y="3124200"/>
            <a:ext cx="1628188" cy="12211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DSC03766.JPG"/>
          <p:cNvPicPr>
            <a:picLocks noChangeAspect="1"/>
          </p:cNvPicPr>
          <p:nvPr/>
        </p:nvPicPr>
        <p:blipFill>
          <a:blip r:embed="rId6" cstate="print"/>
          <a:stretch>
            <a:fillRect/>
          </a:stretch>
        </p:blipFill>
        <p:spPr>
          <a:xfrm>
            <a:off x="533400" y="4724400"/>
            <a:ext cx="2743200" cy="1676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p:cNvSpPr/>
          <p:nvPr/>
        </p:nvSpPr>
        <p:spPr>
          <a:xfrm>
            <a:off x="3581400" y="1219200"/>
            <a:ext cx="5562600" cy="4832092"/>
          </a:xfrm>
          <a:prstGeom prst="rect">
            <a:avLst/>
          </a:prstGeom>
        </p:spPr>
        <p:txBody>
          <a:bodyPr wrap="square">
            <a:spAutoFit/>
          </a:bodyPr>
          <a:lstStyle/>
          <a:p>
            <a:pPr algn="just">
              <a:spcBef>
                <a:spcPts val="0"/>
              </a:spcBef>
              <a:buNone/>
            </a:pPr>
            <a:r>
              <a:rPr lang="ro-RO" sz="1100" b="1" dirty="0" smtClean="0">
                <a:latin typeface="Times New Roman" pitchFamily="18" charset="0"/>
                <a:cs typeface="Times New Roman" pitchFamily="18" charset="0"/>
              </a:rPr>
              <a:t>        </a:t>
            </a:r>
            <a:r>
              <a:rPr lang="en-US" sz="1100" b="1" dirty="0" err="1" smtClean="0">
                <a:latin typeface="Times New Roman" pitchFamily="18" charset="0"/>
                <a:cs typeface="Times New Roman" pitchFamily="18" charset="0"/>
              </a:rPr>
              <a:t>Familia</a:t>
            </a:r>
            <a:r>
              <a:rPr lang="en-US" sz="1100" b="1"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reprezintă</a:t>
            </a:r>
            <a:r>
              <a:rPr lang="en-US" sz="1100" dirty="0" smtClean="0">
                <a:latin typeface="Times New Roman" pitchFamily="18" charset="0"/>
                <a:cs typeface="Times New Roman" pitchFamily="18" charset="0"/>
              </a:rPr>
              <a:t> </a:t>
            </a:r>
            <a:r>
              <a:rPr lang="ro-RO" sz="1100" dirty="0" smtClean="0">
                <a:latin typeface="Times New Roman" pitchFamily="18" charset="0"/>
                <a:cs typeface="Times New Roman" pitchFamily="18" charset="0"/>
              </a:rPr>
              <a:t> </a:t>
            </a:r>
            <a:r>
              <a:rPr lang="en-US" sz="1100" dirty="0" smtClean="0">
                <a:latin typeface="Times New Roman" pitchFamily="18" charset="0"/>
                <a:cs typeface="Times New Roman" pitchFamily="18" charset="0"/>
              </a:rPr>
              <a:t>un element </a:t>
            </a:r>
            <a:r>
              <a:rPr lang="en-US" sz="1100" dirty="0" err="1" smtClean="0">
                <a:latin typeface="Times New Roman" pitchFamily="18" charset="0"/>
                <a:cs typeface="Times New Roman" pitchFamily="18" charset="0"/>
              </a:rPr>
              <a:t>cheie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în</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dezvoltarea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sănătății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competenței</a:t>
            </a:r>
            <a:r>
              <a:rPr lang="en-US" sz="1100" dirty="0" smtClean="0">
                <a:latin typeface="Times New Roman" pitchFamily="18" charset="0"/>
                <a:cs typeface="Times New Roman" pitchFamily="18" charset="0"/>
              </a:rPr>
              <a:t> </a:t>
            </a:r>
            <a:r>
              <a:rPr lang="ro-RO" sz="1100" dirty="0" smtClean="0">
                <a:latin typeface="Times New Roman" pitchFamily="18" charset="0"/>
                <a:cs typeface="Times New Roman" pitchFamily="18" charset="0"/>
              </a:rPr>
              <a:t> ş</a:t>
            </a:r>
            <a:r>
              <a:rPr lang="en-US" sz="1100" dirty="0" err="1" smtClean="0">
                <a:latin typeface="Times New Roman" pitchFamily="18" charset="0"/>
                <a:cs typeface="Times New Roman" pitchFamily="18" charset="0"/>
              </a:rPr>
              <a:t>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afectivității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copilului</a:t>
            </a:r>
            <a:r>
              <a:rPr lang="en-US" sz="1100" dirty="0" smtClean="0">
                <a:latin typeface="Times New Roman" pitchFamily="18" charset="0"/>
                <a:cs typeface="Times New Roman" pitchFamily="18" charset="0"/>
              </a:rPr>
              <a:t>.</a:t>
            </a:r>
          </a:p>
          <a:p>
            <a:pPr algn="just">
              <a:spcBef>
                <a:spcPts val="0"/>
              </a:spcBef>
              <a:buNone/>
            </a:pPr>
            <a:r>
              <a:rPr lang="en-US" sz="1100" dirty="0" err="1" smtClean="0">
                <a:latin typeface="Times New Roman" pitchFamily="18" charset="0"/>
                <a:cs typeface="Times New Roman" pitchFamily="18" charset="0"/>
              </a:rPr>
              <a:t>Potențialul</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dezvoltare</a:t>
            </a:r>
            <a:r>
              <a:rPr lang="en-US" sz="1100" dirty="0" smtClean="0">
                <a:latin typeface="Times New Roman" pitchFamily="18" charset="0"/>
                <a:cs typeface="Times New Roman" pitchFamily="18" charset="0"/>
              </a:rPr>
              <a:t> al </a:t>
            </a:r>
            <a:r>
              <a:rPr lang="en-US" sz="1100" dirty="0" err="1" smtClean="0">
                <a:latin typeface="Times New Roman" pitchFamily="18" charset="0"/>
                <a:cs typeface="Times New Roman" pitchFamily="18" charset="0"/>
              </a:rPr>
              <a:t>copiilor</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este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stimulat</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buna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colaborare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dintre</a:t>
            </a:r>
            <a:r>
              <a:rPr lang="en-US" sz="1100" dirty="0" smtClean="0">
                <a:latin typeface="Times New Roman" pitchFamily="18" charset="0"/>
                <a:cs typeface="Times New Roman" pitchFamily="18" charset="0"/>
              </a:rPr>
              <a:t> </a:t>
            </a:r>
            <a:r>
              <a:rPr lang="ro-RO" sz="1100" dirty="0" smtClean="0">
                <a:latin typeface="Times New Roman" pitchFamily="18" charset="0"/>
                <a:cs typeface="Times New Roman" pitchFamily="18" charset="0"/>
              </a:rPr>
              <a:t>e</a:t>
            </a:r>
            <a:r>
              <a:rPr lang="en-US" sz="1100" dirty="0" err="1" smtClean="0">
                <a:latin typeface="Times New Roman" pitchFamily="18" charset="0"/>
                <a:cs typeface="Times New Roman" pitchFamily="18" charset="0"/>
              </a:rPr>
              <a:t>ducatoare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familie</a:t>
            </a:r>
            <a:r>
              <a:rPr lang="en-US" sz="1100" dirty="0" smtClean="0">
                <a:latin typeface="Times New Roman" pitchFamily="18" charset="0"/>
                <a:cs typeface="Times New Roman" pitchFamily="18" charset="0"/>
              </a:rPr>
              <a:t>.</a:t>
            </a:r>
            <a:endParaRPr lang="ro-RO" sz="1100" dirty="0" smtClean="0">
              <a:latin typeface="Times New Roman" pitchFamily="18" charset="0"/>
              <a:cs typeface="Times New Roman" pitchFamily="18" charset="0"/>
            </a:endParaRPr>
          </a:p>
          <a:p>
            <a:pPr algn="just">
              <a:spcBef>
                <a:spcPts val="0"/>
              </a:spcBef>
              <a:buNone/>
            </a:pPr>
            <a:r>
              <a:rPr lang="en-US" sz="1100" dirty="0" err="1" smtClean="0">
                <a:latin typeface="Times New Roman" pitchFamily="18" charset="0"/>
                <a:cs typeface="Times New Roman" pitchFamily="18" charset="0"/>
              </a:rPr>
              <a:t>Pentru</a:t>
            </a:r>
            <a:r>
              <a:rPr lang="en-US" sz="1100" dirty="0" smtClean="0">
                <a:latin typeface="Times New Roman" pitchFamily="18" charset="0"/>
                <a:cs typeface="Times New Roman" pitchFamily="18" charset="0"/>
              </a:rPr>
              <a:t> a-</a:t>
            </a:r>
            <a:r>
              <a:rPr lang="en-US" sz="1100" dirty="0" err="1" smtClean="0">
                <a:latin typeface="Times New Roman" pitchFamily="18" charset="0"/>
                <a:cs typeface="Times New Roman" pitchFamily="18" charset="0"/>
              </a:rPr>
              <a:t>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sprijini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copii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în</a:t>
            </a:r>
            <a:r>
              <a:rPr lang="en-US" sz="1100" dirty="0" smtClean="0">
                <a:latin typeface="Times New Roman" pitchFamily="18" charset="0"/>
                <a:cs typeface="Times New Roman" pitchFamily="18" charset="0"/>
              </a:rPr>
              <a:t> mod </a:t>
            </a:r>
            <a:r>
              <a:rPr lang="en-US" sz="1100" dirty="0" err="1" smtClean="0">
                <a:latin typeface="Times New Roman" pitchFamily="18" charset="0"/>
                <a:cs typeface="Times New Roman" pitchFamily="18" charset="0"/>
              </a:rPr>
              <a:t>responsabil</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părinții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cadrele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didactice</a:t>
            </a:r>
            <a:r>
              <a:rPr lang="en-US" sz="1100" dirty="0" smtClean="0">
                <a:latin typeface="Times New Roman" pitchFamily="18" charset="0"/>
                <a:cs typeface="Times New Roman" pitchFamily="18" charset="0"/>
              </a:rPr>
              <a:t>  </a:t>
            </a:r>
            <a:r>
              <a:rPr lang="ro-RO" sz="1100" dirty="0" smtClean="0">
                <a:latin typeface="Times New Roman" pitchFamily="18" charset="0"/>
                <a:cs typeface="Times New Roman" pitchFamily="18" charset="0"/>
              </a:rPr>
              <a:t>şi întreg personalul grădiniţei, t</a:t>
            </a:r>
            <a:r>
              <a:rPr lang="en-US" sz="1100" dirty="0" err="1" smtClean="0">
                <a:latin typeface="Times New Roman" pitchFamily="18" charset="0"/>
                <a:cs typeface="Times New Roman" pitchFamily="18" charset="0"/>
              </a:rPr>
              <a:t>rebuie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creeze</a:t>
            </a:r>
            <a:r>
              <a:rPr lang="en-US" sz="1100" dirty="0" smtClean="0">
                <a:latin typeface="Times New Roman" pitchFamily="18" charset="0"/>
                <a:cs typeface="Times New Roman" pitchFamily="18" charset="0"/>
              </a:rPr>
              <a:t> un </a:t>
            </a:r>
            <a:r>
              <a:rPr lang="en-US" sz="1100" dirty="0" err="1" smtClean="0">
                <a:latin typeface="Times New Roman" pitchFamily="18" charset="0"/>
                <a:cs typeface="Times New Roman" pitchFamily="18" charset="0"/>
              </a:rPr>
              <a:t>parteneriat</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bazat</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a:t>
            </a:r>
            <a:r>
              <a:rPr lang="en-US" sz="1100" dirty="0" smtClean="0">
                <a:latin typeface="Times New Roman" pitchFamily="18" charset="0"/>
                <a:cs typeface="Times New Roman" pitchFamily="18" charset="0"/>
              </a:rPr>
              <a:t> respect </a:t>
            </a:r>
            <a:r>
              <a:rPr lang="en-US" sz="1100" dirty="0" err="1" smtClean="0">
                <a:latin typeface="Times New Roman" pitchFamily="18" charset="0"/>
                <a:cs typeface="Times New Roman" pitchFamily="18" charset="0"/>
              </a:rPr>
              <a:t>reciproc</a:t>
            </a:r>
            <a:r>
              <a:rPr lang="en-US" sz="1100" dirty="0" smtClean="0">
                <a:latin typeface="Times New Roman" pitchFamily="18" charset="0"/>
                <a:cs typeface="Times New Roman" pitchFamily="18" charset="0"/>
              </a:rPr>
              <a:t>.</a:t>
            </a:r>
          </a:p>
          <a:p>
            <a:pPr algn="just">
              <a:spcBef>
                <a:spcPts val="0"/>
              </a:spcBef>
              <a:buNone/>
            </a:pPr>
            <a:r>
              <a:rPr lang="ro-RO"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În</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acest</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scop</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vom</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creea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ocazii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prin</a:t>
            </a:r>
            <a:r>
              <a:rPr lang="en-US" sz="1100" dirty="0" smtClean="0">
                <a:latin typeface="Times New Roman" pitchFamily="18" charset="0"/>
                <a:cs typeface="Times New Roman" pitchFamily="18" charset="0"/>
              </a:rPr>
              <a:t> care </a:t>
            </a:r>
            <a:r>
              <a:rPr lang="en-US" sz="1100" dirty="0" err="1" smtClean="0">
                <a:latin typeface="Times New Roman" pitchFamily="18" charset="0"/>
                <a:cs typeface="Times New Roman" pitchFamily="18" charset="0"/>
              </a:rPr>
              <a:t>educatoarele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grădiniței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părinții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preșcolarilor</a:t>
            </a:r>
            <a:r>
              <a:rPr lang="en-US" sz="1100" dirty="0" smtClean="0">
                <a:latin typeface="Times New Roman" pitchFamily="18" charset="0"/>
                <a:cs typeface="Times New Roman" pitchFamily="18" charset="0"/>
              </a:rPr>
              <a:t> care ne </a:t>
            </a:r>
            <a:r>
              <a:rPr lang="en-US" sz="1100" dirty="0" err="1" smtClean="0">
                <a:latin typeface="Times New Roman" pitchFamily="18" charset="0"/>
                <a:cs typeface="Times New Roman" pitchFamily="18" charset="0"/>
              </a:rPr>
              <a:t>frecventează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grădinița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să</a:t>
            </a:r>
            <a:r>
              <a:rPr lang="en-US" sz="1100" dirty="0" smtClean="0">
                <a:latin typeface="Times New Roman" pitchFamily="18" charset="0"/>
                <a:cs typeface="Times New Roman" pitchFamily="18" charset="0"/>
              </a:rPr>
              <a:t> se </a:t>
            </a:r>
            <a:r>
              <a:rPr lang="en-US" sz="1100" dirty="0" err="1" smtClean="0">
                <a:latin typeface="Times New Roman" pitchFamily="18" charset="0"/>
                <a:cs typeface="Times New Roman" pitchFamily="18" charset="0"/>
              </a:rPr>
              <a:t>cunoască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schimbe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informații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păreri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impresii</a:t>
            </a:r>
            <a:r>
              <a:rPr lang="en-US" sz="1100" dirty="0" smtClean="0">
                <a:latin typeface="Times New Roman" pitchFamily="18" charset="0"/>
                <a:cs typeface="Times New Roman" pitchFamily="18" charset="0"/>
              </a:rPr>
              <a:t> etc.</a:t>
            </a:r>
          </a:p>
          <a:p>
            <a:pPr algn="just">
              <a:spcBef>
                <a:spcPts val="0"/>
              </a:spcBef>
              <a:buNone/>
            </a:pPr>
            <a:r>
              <a:rPr lang="ro-RO" sz="1100" dirty="0" smtClean="0">
                <a:latin typeface="Times New Roman" pitchFamily="18" charset="0"/>
                <a:cs typeface="Times New Roman" pitchFamily="18" charset="0"/>
              </a:rPr>
              <a:t>         I</a:t>
            </a:r>
            <a:r>
              <a:rPr lang="en-US" sz="1100" dirty="0" err="1" smtClean="0">
                <a:latin typeface="Times New Roman" pitchFamily="18" charset="0"/>
                <a:cs typeface="Times New Roman" pitchFamily="18" charset="0"/>
              </a:rPr>
              <a:t>ată</a:t>
            </a:r>
            <a:r>
              <a:rPr lang="en-US" sz="1100" dirty="0" smtClean="0">
                <a:latin typeface="Times New Roman" pitchFamily="18" charset="0"/>
                <a:cs typeface="Times New Roman" pitchFamily="18" charset="0"/>
              </a:rPr>
              <a:t> un </a:t>
            </a:r>
            <a:r>
              <a:rPr lang="en-US" sz="1100" dirty="0" err="1" smtClean="0">
                <a:latin typeface="Times New Roman" pitchFamily="18" charset="0"/>
                <a:cs typeface="Times New Roman" pitchFamily="18" charset="0"/>
              </a:rPr>
              <a:t>inventar</a:t>
            </a:r>
            <a:r>
              <a:rPr lang="en-US" sz="1100" dirty="0" smtClean="0">
                <a:latin typeface="Times New Roman" pitchFamily="18" charset="0"/>
                <a:cs typeface="Times New Roman" pitchFamily="18" charset="0"/>
              </a:rPr>
              <a:t> cu </a:t>
            </a:r>
            <a:r>
              <a:rPr lang="en-US" sz="1100" b="1" dirty="0" err="1" smtClean="0">
                <a:latin typeface="Times New Roman" pitchFamily="18" charset="0"/>
                <a:cs typeface="Times New Roman" pitchFamily="18" charset="0"/>
              </a:rPr>
              <a:t>modalități</a:t>
            </a:r>
            <a:r>
              <a:rPr lang="en-US" sz="1100" b="1" dirty="0" smtClean="0">
                <a:latin typeface="Times New Roman" pitchFamily="18" charset="0"/>
                <a:cs typeface="Times New Roman" pitchFamily="18" charset="0"/>
              </a:rPr>
              <a:t> de </a:t>
            </a:r>
            <a:r>
              <a:rPr lang="en-US" sz="1100" b="1" dirty="0" err="1" smtClean="0">
                <a:latin typeface="Times New Roman" pitchFamily="18" charset="0"/>
                <a:cs typeface="Times New Roman" pitchFamily="18" charset="0"/>
              </a:rPr>
              <a:t>colaborare</a:t>
            </a:r>
            <a:r>
              <a:rPr lang="en-US" sz="1100" dirty="0" smtClean="0">
                <a:latin typeface="Times New Roman" pitchFamily="18" charset="0"/>
                <a:cs typeface="Times New Roman" pitchFamily="18" charset="0"/>
              </a:rPr>
              <a:t> utile, </a:t>
            </a:r>
            <a:r>
              <a:rPr lang="en-US" sz="1100" dirty="0" err="1" smtClean="0">
                <a:latin typeface="Times New Roman" pitchFamily="18" charset="0"/>
                <a:cs typeface="Times New Roman" pitchFamily="18" charset="0"/>
              </a:rPr>
              <a:t>practicate</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unitatea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noastră</a:t>
            </a:r>
            <a:r>
              <a:rPr lang="en-US" sz="1100" dirty="0" smtClean="0">
                <a:latin typeface="Times New Roman" pitchFamily="18" charset="0"/>
                <a:cs typeface="Times New Roman" pitchFamily="18" charset="0"/>
              </a:rPr>
              <a:t> </a:t>
            </a:r>
          </a:p>
          <a:p>
            <a:pPr algn="just">
              <a:spcBef>
                <a:spcPts val="0"/>
              </a:spcBef>
              <a:buNone/>
            </a:pPr>
            <a:r>
              <a:rPr lang="en-US" sz="1100" dirty="0" smtClean="0">
                <a:latin typeface="Times New Roman" pitchFamily="18" charset="0"/>
                <a:cs typeface="Times New Roman" pitchFamily="18" charset="0"/>
              </a:rPr>
              <a:t>de </a:t>
            </a:r>
            <a:r>
              <a:rPr lang="en-US" sz="1100" dirty="0" err="1" smtClean="0">
                <a:latin typeface="Times New Roman" pitchFamily="18" charset="0"/>
                <a:cs typeface="Times New Roman" pitchFamily="18" charset="0"/>
              </a:rPr>
              <a:t>învățământ</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Vizite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inițiale</a:t>
            </a:r>
            <a:r>
              <a:rPr lang="en-US" sz="1100" dirty="0" smtClean="0">
                <a:latin typeface="Times New Roman" pitchFamily="18" charset="0"/>
                <a:cs typeface="Times New Roman" pitchFamily="18" charset="0"/>
              </a:rPr>
              <a:t> la </a:t>
            </a:r>
            <a:r>
              <a:rPr lang="en-US" sz="1100" dirty="0" err="1" smtClean="0">
                <a:latin typeface="Times New Roman" pitchFamily="18" charset="0"/>
                <a:cs typeface="Times New Roman" pitchFamily="18" charset="0"/>
              </a:rPr>
              <a:t>grădiniță</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Întâlniri</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orietare</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Analiza</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nevoi</a:t>
            </a:r>
            <a:r>
              <a:rPr lang="en-US" sz="1100" dirty="0" smtClean="0">
                <a:latin typeface="Times New Roman" pitchFamily="18" charset="0"/>
                <a:cs typeface="Times New Roman" pitchFamily="18" charset="0"/>
              </a:rPr>
              <a:t> ale </a:t>
            </a:r>
            <a:r>
              <a:rPr lang="en-US" sz="1100" dirty="0" err="1" smtClean="0">
                <a:latin typeface="Times New Roman" pitchFamily="18" charset="0"/>
                <a:cs typeface="Times New Roman" pitchFamily="18" charset="0"/>
              </a:rPr>
              <a:t>părinților</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prin</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aplicarea</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chestionare</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Vizite</a:t>
            </a:r>
            <a:r>
              <a:rPr lang="en-US" sz="1100" dirty="0" smtClean="0">
                <a:latin typeface="Times New Roman" pitchFamily="18" charset="0"/>
                <a:cs typeface="Times New Roman" pitchFamily="18" charset="0"/>
              </a:rPr>
              <a:t> la </a:t>
            </a:r>
            <a:r>
              <a:rPr lang="en-US" sz="1100" dirty="0" err="1" smtClean="0">
                <a:latin typeface="Times New Roman" pitchFamily="18" charset="0"/>
                <a:cs typeface="Times New Roman" pitchFamily="18" charset="0"/>
              </a:rPr>
              <a:t>domiciliul</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copiilor</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Contactul</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zilnic</a:t>
            </a:r>
            <a:r>
              <a:rPr lang="en-US" sz="1100" dirty="0" smtClean="0">
                <a:latin typeface="Times New Roman" pitchFamily="18" charset="0"/>
                <a:cs typeface="Times New Roman" pitchFamily="18" charset="0"/>
              </a:rPr>
              <a:t> la </a:t>
            </a:r>
            <a:r>
              <a:rPr lang="en-US" sz="1100" dirty="0" err="1" smtClean="0">
                <a:latin typeface="Times New Roman" pitchFamily="18" charset="0"/>
                <a:cs typeface="Times New Roman" pitchFamily="18" charset="0"/>
              </a:rPr>
              <a:t>aducerea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copilului</a:t>
            </a:r>
            <a:r>
              <a:rPr lang="en-US" sz="1100" dirty="0" smtClean="0">
                <a:latin typeface="Times New Roman" pitchFamily="18" charset="0"/>
                <a:cs typeface="Times New Roman" pitchFamily="18" charset="0"/>
              </a:rPr>
              <a:t> la </a:t>
            </a:r>
            <a:r>
              <a:rPr lang="en-US" sz="1100" dirty="0" err="1" smtClean="0">
                <a:latin typeface="Times New Roman" pitchFamily="18" charset="0"/>
                <a:cs typeface="Times New Roman" pitchFamily="18" charset="0"/>
              </a:rPr>
              <a:t>grădiniță</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Mesaje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telefonice</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Întâlniri</a:t>
            </a:r>
            <a:r>
              <a:rPr lang="en-US" sz="1100" dirty="0" smtClean="0">
                <a:latin typeface="Times New Roman" pitchFamily="18" charset="0"/>
                <a:cs typeface="Times New Roman" pitchFamily="18" charset="0"/>
              </a:rPr>
              <a:t> cu </a:t>
            </a:r>
            <a:r>
              <a:rPr lang="en-US" sz="1100" dirty="0" err="1" smtClean="0">
                <a:latin typeface="Times New Roman" pitchFamily="18" charset="0"/>
                <a:cs typeface="Times New Roman" pitchFamily="18" charset="0"/>
              </a:rPr>
              <a:t>părinții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preșcolarilor</a:t>
            </a:r>
            <a:r>
              <a:rPr lang="en-US" sz="1100" dirty="0" smtClean="0">
                <a:latin typeface="Times New Roman" pitchFamily="18" charset="0"/>
                <a:cs typeface="Times New Roman" pitchFamily="18" charset="0"/>
              </a:rPr>
              <a:t> care </a:t>
            </a:r>
            <a:r>
              <a:rPr lang="en-US" sz="1100" dirty="0" err="1" smtClean="0">
                <a:latin typeface="Times New Roman" pitchFamily="18" charset="0"/>
                <a:cs typeface="Times New Roman" pitchFamily="18" charset="0"/>
              </a:rPr>
              <a:t>frecventează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grădinița</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Servicii</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consiliere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formală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informală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pentru</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părinți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pentru</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toate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categoriile</a:t>
            </a:r>
            <a:r>
              <a:rPr lang="en-US" sz="1100" dirty="0" smtClean="0">
                <a:latin typeface="Times New Roman" pitchFamily="18" charset="0"/>
                <a:cs typeface="Times New Roman" pitchFamily="18" charset="0"/>
              </a:rPr>
              <a:t> de personal al </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grădiniței</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Carnețele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individuale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pentru</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corespondență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între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familie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grădiniță</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Afișier</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Cutia</a:t>
            </a:r>
            <a:r>
              <a:rPr lang="en-US" sz="1100" dirty="0" smtClean="0">
                <a:latin typeface="Times New Roman" pitchFamily="18" charset="0"/>
                <a:cs typeface="Times New Roman" pitchFamily="18" charset="0"/>
              </a:rPr>
              <a:t> cu </a:t>
            </a:r>
            <a:r>
              <a:rPr lang="en-US" sz="1100" dirty="0" err="1" smtClean="0">
                <a:latin typeface="Times New Roman" pitchFamily="18" charset="0"/>
                <a:cs typeface="Times New Roman" pitchFamily="18" charset="0"/>
              </a:rPr>
              <a:t>sugestii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Părerea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dumneavoastră</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contează</a:t>
            </a:r>
            <a:r>
              <a:rPr lang="en-US" sz="1100" dirty="0" smtClean="0">
                <a:latin typeface="Times New Roman" pitchFamily="18" charset="0"/>
                <a:cs typeface="Times New Roman" pitchFamily="18" charset="0"/>
              </a:rPr>
              <a:t> !’’;</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Prezența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părinților</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în</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sala</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grupă</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Cabinetul</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Resurse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pentru</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Educație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Dezvoltare</a:t>
            </a:r>
            <a:r>
              <a:rPr lang="en-US" sz="1100" dirty="0" smtClean="0">
                <a:latin typeface="Times New Roman" pitchFamily="18" charset="0"/>
                <a:cs typeface="Times New Roman" pitchFamily="18" charset="0"/>
              </a:rPr>
              <a:t> – </a:t>
            </a:r>
            <a:r>
              <a:rPr lang="en-US" sz="1100" dirty="0" err="1" smtClean="0">
                <a:latin typeface="Times New Roman" pitchFamily="18" charset="0"/>
                <a:cs typeface="Times New Roman" pitchFamily="18" charset="0"/>
              </a:rPr>
              <a:t>punct</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documentare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informare</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Activități</a:t>
            </a:r>
            <a:r>
              <a:rPr lang="en-US" sz="1100" dirty="0" smtClean="0">
                <a:latin typeface="Times New Roman" pitchFamily="18" charset="0"/>
                <a:cs typeface="Times New Roman" pitchFamily="18" charset="0"/>
              </a:rPr>
              <a:t> distractive;</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Sărbătorirea</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zilelor</a:t>
            </a:r>
            <a:r>
              <a:rPr lang="en-US" sz="1100" dirty="0" smtClean="0">
                <a:latin typeface="Times New Roman" pitchFamily="18" charset="0"/>
                <a:cs typeface="Times New Roman" pitchFamily="18" charset="0"/>
              </a:rPr>
              <a:t> de </a:t>
            </a:r>
            <a:r>
              <a:rPr lang="en-US" sz="1100" dirty="0" err="1" smtClean="0">
                <a:latin typeface="Times New Roman" pitchFamily="18" charset="0"/>
                <a:cs typeface="Times New Roman" pitchFamily="18" charset="0"/>
              </a:rPr>
              <a:t>naștere</a:t>
            </a:r>
            <a:r>
              <a:rPr lang="en-US" sz="1100" dirty="0" smtClean="0">
                <a:latin typeface="Times New Roman" pitchFamily="18" charset="0"/>
                <a:cs typeface="Times New Roman" pitchFamily="18" charset="0"/>
              </a:rPr>
              <a:t> a </a:t>
            </a:r>
            <a:r>
              <a:rPr lang="en-US" sz="1100" dirty="0" err="1" smtClean="0">
                <a:latin typeface="Times New Roman" pitchFamily="18" charset="0"/>
                <a:cs typeface="Times New Roman" pitchFamily="18" charset="0"/>
              </a:rPr>
              <a:t>preșcolarilor</a:t>
            </a:r>
            <a:r>
              <a:rPr lang="en-US" sz="1100" dirty="0" smtClean="0">
                <a:latin typeface="Times New Roman" pitchFamily="18" charset="0"/>
                <a:cs typeface="Times New Roman" pitchFamily="18" charset="0"/>
              </a:rPr>
              <a:t> din </a:t>
            </a:r>
            <a:r>
              <a:rPr lang="en-US" sz="1100" dirty="0" err="1" smtClean="0">
                <a:latin typeface="Times New Roman" pitchFamily="18" charset="0"/>
                <a:cs typeface="Times New Roman" pitchFamily="18" charset="0"/>
              </a:rPr>
              <a:t>grădiniță</a:t>
            </a:r>
            <a:r>
              <a:rPr lang="en-US" sz="1100" dirty="0" smtClean="0">
                <a:latin typeface="Times New Roman" pitchFamily="18" charset="0"/>
                <a:cs typeface="Times New Roman" pitchFamily="18" charset="0"/>
              </a:rPr>
              <a:t>;</a:t>
            </a:r>
          </a:p>
          <a:p>
            <a:pPr lvl="0" algn="just">
              <a:spcBef>
                <a:spcPts val="0"/>
              </a:spcBef>
              <a:buFont typeface="Wingdings" pitchFamily="2" charset="2"/>
              <a:buChar char="v"/>
            </a:pPr>
            <a:r>
              <a:rPr lang="en-US" sz="1100" dirty="0" err="1" smtClean="0">
                <a:latin typeface="Times New Roman" pitchFamily="18" charset="0"/>
                <a:cs typeface="Times New Roman" pitchFamily="18" charset="0"/>
              </a:rPr>
              <a:t>Programe</a:t>
            </a:r>
            <a:r>
              <a:rPr lang="en-US" sz="1100" dirty="0" smtClean="0">
                <a:latin typeface="Times New Roman" pitchFamily="18" charset="0"/>
                <a:cs typeface="Times New Roman" pitchFamily="18" charset="0"/>
              </a:rPr>
              <a:t> cultural - </a:t>
            </a:r>
            <a:r>
              <a:rPr lang="en-US" sz="1100" dirty="0" err="1" smtClean="0">
                <a:latin typeface="Times New Roman" pitchFamily="18" charset="0"/>
                <a:cs typeface="Times New Roman" pitchFamily="18" charset="0"/>
              </a:rPr>
              <a:t>artistice</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pentru</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copii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și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părinții</a:t>
            </a:r>
            <a:r>
              <a:rPr lang="en-US" sz="1100" dirty="0" smtClean="0">
                <a:latin typeface="Times New Roman" pitchFamily="18" charset="0"/>
                <a:cs typeface="Times New Roman" pitchFamily="18" charset="0"/>
              </a:rPr>
              <a:t> </a:t>
            </a:r>
            <a:r>
              <a:rPr lang="en-US" sz="1100" dirty="0" err="1" smtClean="0">
                <a:latin typeface="Times New Roman" pitchFamily="18" charset="0"/>
                <a:cs typeface="Times New Roman" pitchFamily="18" charset="0"/>
              </a:rPr>
              <a:t>acestora</a:t>
            </a:r>
            <a:r>
              <a:rPr lang="en-US" sz="1100" dirty="0" smtClean="0">
                <a:latin typeface="Times New Roman" pitchFamily="18" charset="0"/>
                <a:cs typeface="Times New Roman" pitchFamily="18" charset="0"/>
              </a:rPr>
              <a:t>.</a:t>
            </a:r>
            <a:endParaRPr lang="en-US" sz="11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Programa 3.jpg"/>
          <p:cNvPicPr>
            <a:picLocks noChangeAspect="1"/>
          </p:cNvPicPr>
          <p:nvPr/>
        </p:nvPicPr>
        <p:blipFill>
          <a:blip r:embed="rId2" cstate="print"/>
          <a:srcRect l="14320" t="54678" r="17662" b="11473"/>
          <a:stretch>
            <a:fillRect/>
          </a:stretch>
        </p:blipFill>
        <p:spPr>
          <a:xfrm>
            <a:off x="6093069" y="838200"/>
            <a:ext cx="2769577" cy="2057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Programa 3 001.jpg"/>
          <p:cNvPicPr>
            <a:picLocks noChangeAspect="1"/>
          </p:cNvPicPr>
          <p:nvPr/>
        </p:nvPicPr>
        <p:blipFill>
          <a:blip r:embed="rId3" cstate="print"/>
          <a:srcRect l="16391" t="11111" r="16391" b="56667"/>
          <a:stretch>
            <a:fillRect/>
          </a:stretch>
        </p:blipFill>
        <p:spPr>
          <a:xfrm>
            <a:off x="148353" y="3733800"/>
            <a:ext cx="3128247" cy="23154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Programa 3 001.jpg"/>
          <p:cNvPicPr>
            <a:picLocks noChangeAspect="1"/>
          </p:cNvPicPr>
          <p:nvPr/>
        </p:nvPicPr>
        <p:blipFill>
          <a:blip r:embed="rId3" cstate="print"/>
          <a:srcRect l="16391" t="58889" r="16391" b="10000"/>
          <a:stretch>
            <a:fillRect/>
          </a:stretch>
        </p:blipFill>
        <p:spPr>
          <a:xfrm>
            <a:off x="6019800" y="3962400"/>
            <a:ext cx="2707230"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Programa 3 002.jpg"/>
          <p:cNvPicPr>
            <a:picLocks noChangeAspect="1"/>
          </p:cNvPicPr>
          <p:nvPr/>
        </p:nvPicPr>
        <p:blipFill>
          <a:blip r:embed="rId4" cstate="print"/>
          <a:srcRect l="22502" t="11111" r="14864" b="54445"/>
          <a:stretch>
            <a:fillRect/>
          </a:stretch>
        </p:blipFill>
        <p:spPr>
          <a:xfrm>
            <a:off x="3505200" y="2971800"/>
            <a:ext cx="2317955" cy="175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Programa 3 002.jpg"/>
          <p:cNvPicPr>
            <a:picLocks noChangeAspect="1"/>
          </p:cNvPicPr>
          <p:nvPr/>
        </p:nvPicPr>
        <p:blipFill>
          <a:blip r:embed="rId4" cstate="print"/>
          <a:srcRect l="22502" t="58889" r="14864" b="7778"/>
          <a:stretch>
            <a:fillRect/>
          </a:stretch>
        </p:blipFill>
        <p:spPr>
          <a:xfrm>
            <a:off x="3505200" y="4876800"/>
            <a:ext cx="2286000" cy="16726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Picture 11" descr="DSC00973.JPG"/>
          <p:cNvPicPr>
            <a:picLocks noChangeAspect="1"/>
          </p:cNvPicPr>
          <p:nvPr/>
        </p:nvPicPr>
        <p:blipFill>
          <a:blip r:embed="rId5" cstate="print"/>
          <a:stretch>
            <a:fillRect/>
          </a:stretch>
        </p:blipFill>
        <p:spPr>
          <a:xfrm>
            <a:off x="3352800" y="533400"/>
            <a:ext cx="2590800" cy="1943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DSC03815.JPG"/>
          <p:cNvPicPr>
            <a:picLocks noChangeAspect="1"/>
          </p:cNvPicPr>
          <p:nvPr/>
        </p:nvPicPr>
        <p:blipFill>
          <a:blip r:embed="rId6" cstate="print"/>
          <a:stretch>
            <a:fillRect/>
          </a:stretch>
        </p:blipFill>
        <p:spPr>
          <a:xfrm>
            <a:off x="304800" y="571500"/>
            <a:ext cx="2794000" cy="2095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za serbare.jpg"/>
          <p:cNvPicPr>
            <a:picLocks noChangeAspect="1"/>
          </p:cNvPicPr>
          <p:nvPr/>
        </p:nvPicPr>
        <p:blipFill>
          <a:blip r:embed="rId2" cstate="print"/>
          <a:stretch>
            <a:fillRect/>
          </a:stretch>
        </p:blipFill>
        <p:spPr>
          <a:xfrm>
            <a:off x="381000" y="990600"/>
            <a:ext cx="2819400" cy="2114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poza colindatori.jpg"/>
          <p:cNvPicPr>
            <a:picLocks noChangeAspect="1"/>
          </p:cNvPicPr>
          <p:nvPr/>
        </p:nvPicPr>
        <p:blipFill>
          <a:blip r:embed="rId3" cstate="print"/>
          <a:stretch>
            <a:fillRect/>
          </a:stretch>
        </p:blipFill>
        <p:spPr>
          <a:xfrm>
            <a:off x="6248400" y="1066800"/>
            <a:ext cx="2514600" cy="1885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1917.JPG"/>
          <p:cNvPicPr>
            <a:picLocks noChangeAspect="1"/>
          </p:cNvPicPr>
          <p:nvPr/>
        </p:nvPicPr>
        <p:blipFill>
          <a:blip r:embed="rId4" cstate="print"/>
          <a:stretch>
            <a:fillRect/>
          </a:stretch>
        </p:blipFill>
        <p:spPr>
          <a:xfrm rot="5400000">
            <a:off x="2876550" y="3295650"/>
            <a:ext cx="2857500" cy="190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PictureAlin 069.jpg"/>
          <p:cNvPicPr>
            <a:picLocks noChangeAspect="1"/>
          </p:cNvPicPr>
          <p:nvPr/>
        </p:nvPicPr>
        <p:blipFill>
          <a:blip r:embed="rId5" cstate="print"/>
          <a:stretch>
            <a:fillRect/>
          </a:stretch>
        </p:blipFill>
        <p:spPr>
          <a:xfrm>
            <a:off x="838200" y="3581400"/>
            <a:ext cx="1930400" cy="1447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PictureAlin 065.jpg"/>
          <p:cNvPicPr>
            <a:picLocks noChangeAspect="1"/>
          </p:cNvPicPr>
          <p:nvPr/>
        </p:nvPicPr>
        <p:blipFill>
          <a:blip r:embed="rId6" cstate="print"/>
          <a:stretch>
            <a:fillRect/>
          </a:stretch>
        </p:blipFill>
        <p:spPr>
          <a:xfrm>
            <a:off x="3581400" y="685800"/>
            <a:ext cx="2235200" cy="1676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DSC03814.JPG"/>
          <p:cNvPicPr>
            <a:picLocks noChangeAspect="1"/>
          </p:cNvPicPr>
          <p:nvPr/>
        </p:nvPicPr>
        <p:blipFill>
          <a:blip r:embed="rId7" cstate="print"/>
          <a:stretch>
            <a:fillRect/>
          </a:stretch>
        </p:blipFill>
        <p:spPr>
          <a:xfrm>
            <a:off x="6705600" y="3048000"/>
            <a:ext cx="2136189" cy="16021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DSC03809.JPG"/>
          <p:cNvPicPr>
            <a:picLocks noChangeAspect="1"/>
          </p:cNvPicPr>
          <p:nvPr/>
        </p:nvPicPr>
        <p:blipFill>
          <a:blip r:embed="rId8" cstate="print"/>
          <a:stretch>
            <a:fillRect/>
          </a:stretch>
        </p:blipFill>
        <p:spPr>
          <a:xfrm>
            <a:off x="5334000" y="4800600"/>
            <a:ext cx="2133600" cy="1600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673100"/>
          </a:xfrm>
        </p:spPr>
        <p:txBody>
          <a:bodyPr>
            <a:normAutofit fontScale="90000"/>
          </a:bodyPr>
          <a:lstStyle/>
          <a:p>
            <a:pPr algn="ctr"/>
            <a:r>
              <a:rPr lang="ro-RO" dirty="0" smtClean="0">
                <a:solidFill>
                  <a:srgbClr val="FF0000"/>
                </a:solidFill>
              </a:rPr>
              <a:t>4.4. PLANUL DE LUCRU, PROIECTUL EDUCAŢIONAL ŞI PLANIFICĂRILE DIDACTICE ALE SERVICIILOR PENTRU COPII</a:t>
            </a:r>
            <a:endParaRPr lang="en-US" dirty="0">
              <a:solidFill>
                <a:srgbClr val="FF0000"/>
              </a:solidFill>
            </a:endParaRPr>
          </a:p>
        </p:txBody>
      </p:sp>
      <p:pic>
        <p:nvPicPr>
          <p:cNvPr id="5" name="Content Placeholder 4" descr="DSC00294.JPG"/>
          <p:cNvPicPr>
            <a:picLocks noGrp="1" noChangeAspect="1"/>
          </p:cNvPicPr>
          <p:nvPr>
            <p:ph idx="1"/>
          </p:nvPr>
        </p:nvPicPr>
        <p:blipFill>
          <a:blip r:embed="rId2" cstate="print"/>
          <a:stretch>
            <a:fillRect/>
          </a:stretch>
        </p:blipFill>
        <p:spPr>
          <a:xfrm>
            <a:off x="6248400" y="1524000"/>
            <a:ext cx="2514600" cy="1885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 Placeholder 3"/>
          <p:cNvSpPr>
            <a:spLocks noGrp="1"/>
          </p:cNvSpPr>
          <p:nvPr>
            <p:ph type="body" sz="half" idx="2"/>
          </p:nvPr>
        </p:nvSpPr>
        <p:spPr>
          <a:xfrm>
            <a:off x="457200" y="1435101"/>
            <a:ext cx="3008313" cy="4508500"/>
          </a:xfrm>
        </p:spPr>
        <p:txBody>
          <a:bodyPr>
            <a:normAutofit fontScale="92500" lnSpcReduction="10000"/>
          </a:bodyPr>
          <a:lstStyle/>
          <a:p>
            <a:r>
              <a:rPr lang="ro-RO" dirty="0" smtClean="0"/>
              <a:t>În luna septembrie a fiecărui an se stabilesc  comisiile de lucru în care se  prezintă spre aprobare:</a:t>
            </a:r>
          </a:p>
          <a:p>
            <a:pPr>
              <a:buFontTx/>
              <a:buChar char="-"/>
            </a:pPr>
            <a:r>
              <a:rPr lang="ro-RO" dirty="0" smtClean="0"/>
              <a:t>Proiectele educaţionale ce se  vor derula în  decursul anului  şcolar;</a:t>
            </a:r>
          </a:p>
          <a:p>
            <a:pPr>
              <a:buFontTx/>
              <a:buChar char="-"/>
            </a:pPr>
            <a:r>
              <a:rPr lang="ro-RO" dirty="0" smtClean="0"/>
              <a:t>Programul operaţional al comisiei metodice;</a:t>
            </a:r>
          </a:p>
          <a:p>
            <a:pPr>
              <a:buFontTx/>
              <a:buChar char="-"/>
            </a:pPr>
            <a:r>
              <a:rPr lang="ro-RO" dirty="0" smtClean="0"/>
              <a:t>Scheme orare pe nivele de vârstă;</a:t>
            </a:r>
          </a:p>
          <a:p>
            <a:pPr>
              <a:buFontTx/>
              <a:buChar char="-"/>
            </a:pPr>
            <a:r>
              <a:rPr lang="ro-RO" dirty="0" smtClean="0"/>
              <a:t>Proiectarea activităţii didactice începând cu evaluarea iniţială;</a:t>
            </a:r>
          </a:p>
          <a:p>
            <a:pPr>
              <a:buFontTx/>
              <a:buChar char="-"/>
            </a:pPr>
            <a:r>
              <a:rPr lang="ro-RO" dirty="0" smtClean="0"/>
              <a:t>Auxiliare didactice utilizate în activităţile integrate;</a:t>
            </a:r>
          </a:p>
          <a:p>
            <a:pPr>
              <a:buFontTx/>
              <a:buChar char="-"/>
            </a:pPr>
            <a:r>
              <a:rPr lang="ro-RO" dirty="0" smtClean="0"/>
              <a:t>Planul operaţional al activităţilor educative;</a:t>
            </a:r>
          </a:p>
          <a:p>
            <a:pPr>
              <a:buFontTx/>
              <a:buChar char="-"/>
            </a:pPr>
            <a:r>
              <a:rPr lang="ro-RO" dirty="0" smtClean="0"/>
              <a:t>Proiectarea temelor privind consilierea părinţilor şi  a copiilor în raport cu cerinţele părinţilor;</a:t>
            </a:r>
          </a:p>
          <a:p>
            <a:pPr>
              <a:buFontTx/>
              <a:buChar char="-"/>
            </a:pPr>
            <a:r>
              <a:rPr lang="ro-RO" dirty="0" smtClean="0"/>
              <a:t>Activităţile opţionale desfăşurate la fiecare grupă se propun ,  se dezbat şi se aprobă  conform  metodologiei şi procedurilor de lucru</a:t>
            </a:r>
          </a:p>
          <a:p>
            <a:pPr>
              <a:buFontTx/>
              <a:buChar char="-"/>
            </a:pPr>
            <a:endParaRPr lang="ro-RO" dirty="0" smtClean="0"/>
          </a:p>
          <a:p>
            <a:pPr>
              <a:buFontTx/>
              <a:buChar char="-"/>
            </a:pPr>
            <a:endParaRPr lang="ro-RO" dirty="0" smtClean="0"/>
          </a:p>
          <a:p>
            <a:pPr>
              <a:buFontTx/>
              <a:buChar char="-"/>
            </a:pPr>
            <a:endParaRPr lang="en-US" dirty="0"/>
          </a:p>
        </p:txBody>
      </p:sp>
      <p:pic>
        <p:nvPicPr>
          <p:cNvPr id="6" name="Picture 5" descr="poza grup lucru.jpg"/>
          <p:cNvPicPr>
            <a:picLocks noChangeAspect="1"/>
          </p:cNvPicPr>
          <p:nvPr/>
        </p:nvPicPr>
        <p:blipFill>
          <a:blip r:embed="rId3" cstate="print"/>
          <a:stretch>
            <a:fillRect/>
          </a:stretch>
        </p:blipFill>
        <p:spPr>
          <a:xfrm>
            <a:off x="6400800" y="3886200"/>
            <a:ext cx="2387600" cy="1676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0295.JPG"/>
          <p:cNvPicPr>
            <a:picLocks noChangeAspect="1"/>
          </p:cNvPicPr>
          <p:nvPr/>
        </p:nvPicPr>
        <p:blipFill>
          <a:blip r:embed="rId4" cstate="print"/>
          <a:stretch>
            <a:fillRect/>
          </a:stretch>
        </p:blipFill>
        <p:spPr>
          <a:xfrm>
            <a:off x="3733800" y="1981200"/>
            <a:ext cx="2364788" cy="17735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poza lucru.jpg"/>
          <p:cNvPicPr>
            <a:picLocks noChangeAspect="1"/>
          </p:cNvPicPr>
          <p:nvPr/>
        </p:nvPicPr>
        <p:blipFill>
          <a:blip r:embed="rId5" cstate="print"/>
          <a:stretch>
            <a:fillRect/>
          </a:stretch>
        </p:blipFill>
        <p:spPr>
          <a:xfrm>
            <a:off x="3962400" y="4419600"/>
            <a:ext cx="2311400" cy="1733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754.JPG"/>
          <p:cNvPicPr>
            <a:picLocks noChangeAspect="1"/>
          </p:cNvPicPr>
          <p:nvPr/>
        </p:nvPicPr>
        <p:blipFill>
          <a:blip r:embed="rId2" cstate="print"/>
          <a:stretch>
            <a:fillRect/>
          </a:stretch>
        </p:blipFill>
        <p:spPr>
          <a:xfrm rot="4052507">
            <a:off x="114593" y="855051"/>
            <a:ext cx="3050588" cy="22879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DSC03759.JPG"/>
          <p:cNvPicPr>
            <a:picLocks noChangeAspect="1"/>
          </p:cNvPicPr>
          <p:nvPr/>
        </p:nvPicPr>
        <p:blipFill>
          <a:blip r:embed="rId3" cstate="print"/>
          <a:stretch>
            <a:fillRect/>
          </a:stretch>
        </p:blipFill>
        <p:spPr>
          <a:xfrm>
            <a:off x="3276600" y="457200"/>
            <a:ext cx="2644188" cy="19831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DSC03757.JPG"/>
          <p:cNvPicPr>
            <a:picLocks noChangeAspect="1"/>
          </p:cNvPicPr>
          <p:nvPr/>
        </p:nvPicPr>
        <p:blipFill>
          <a:blip r:embed="rId4" cstate="print"/>
          <a:stretch>
            <a:fillRect/>
          </a:stretch>
        </p:blipFill>
        <p:spPr>
          <a:xfrm rot="6378570">
            <a:off x="6020813" y="915857"/>
            <a:ext cx="3143647" cy="23577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DSC03758.JPG"/>
          <p:cNvPicPr>
            <a:picLocks noChangeAspect="1"/>
          </p:cNvPicPr>
          <p:nvPr/>
        </p:nvPicPr>
        <p:blipFill>
          <a:blip r:embed="rId5" cstate="print"/>
          <a:stretch>
            <a:fillRect/>
          </a:stretch>
        </p:blipFill>
        <p:spPr>
          <a:xfrm>
            <a:off x="4267200" y="3810000"/>
            <a:ext cx="2948988" cy="22117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Substituent imagine 6" descr="PO.jpg"/>
          <p:cNvPicPr>
            <a:picLocks noChangeAspect="1"/>
          </p:cNvPicPr>
          <p:nvPr/>
        </p:nvPicPr>
        <p:blipFill>
          <a:blip r:embed="rId6" cstate="print"/>
          <a:srcRect t="4157" b="4157"/>
          <a:stretch>
            <a:fillRect/>
          </a:stretch>
        </p:blipFill>
        <p:spPr>
          <a:xfrm>
            <a:off x="762000" y="3886200"/>
            <a:ext cx="3066423" cy="2044282"/>
          </a:xfrm>
          <a:prstGeom prst="rect">
            <a:avLst/>
          </a:prstGeom>
          <a:ln w="190500" cap="sq">
            <a:solidFill>
              <a:schemeClr val="accent2">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743216"/>
          </a:xfrm>
        </p:spPr>
        <p:txBody>
          <a:bodyPr>
            <a:normAutofit fontScale="90000"/>
          </a:bodyPr>
          <a:lstStyle/>
          <a:p>
            <a:pPr algn="ctr"/>
            <a:r>
              <a:rPr lang="ro-RO" sz="2400" b="1" dirty="0" smtClean="0">
                <a:solidFill>
                  <a:srgbClr val="FF0000"/>
                </a:solidFill>
              </a:rPr>
              <a:t>4.5 PROIECTAREA ŞI IMPLEMENTAREA SERVICIILOR INOVATOARE PENTRU COPII ŞI FAMILII</a:t>
            </a:r>
            <a:endParaRPr lang="en-US" sz="2400" b="1" dirty="0">
              <a:solidFill>
                <a:srgbClr val="FF0000"/>
              </a:solidFill>
            </a:endParaRPr>
          </a:p>
        </p:txBody>
      </p:sp>
      <p:sp>
        <p:nvSpPr>
          <p:cNvPr id="13" name="Rectangle 12"/>
          <p:cNvSpPr/>
          <p:nvPr/>
        </p:nvSpPr>
        <p:spPr>
          <a:xfrm>
            <a:off x="152400" y="1219200"/>
            <a:ext cx="6477000" cy="3416320"/>
          </a:xfrm>
          <a:prstGeom prst="rect">
            <a:avLst/>
          </a:prstGeom>
        </p:spPr>
        <p:txBody>
          <a:bodyPr wrap="square">
            <a:spAutoFit/>
          </a:bodyPr>
          <a:lstStyle/>
          <a:p>
            <a:r>
              <a:rPr lang="ro-RO" dirty="0" smtClean="0"/>
              <a:t>         </a:t>
            </a:r>
            <a:r>
              <a:rPr lang="vi-VN" dirty="0" smtClean="0"/>
              <a:t>Proiectul se înscrie în acţiunile menite să susţină implementarea prevederilor Legii Educaţiei </a:t>
            </a:r>
            <a:r>
              <a:rPr lang="vi-VN" dirty="0" smtClean="0"/>
              <a:t>Naţionale</a:t>
            </a:r>
            <a:r>
              <a:rPr lang="ro-RO" dirty="0" smtClean="0"/>
              <a:t> (1/ 2011)</a:t>
            </a:r>
            <a:r>
              <a:rPr lang="vi-VN" dirty="0" smtClean="0"/>
              <a:t>, </a:t>
            </a:r>
            <a:r>
              <a:rPr lang="vi-VN" dirty="0" smtClean="0"/>
              <a:t>în domeniul educaţiei timpurii şi este coordonat de Asociaţia Centrul Step by Step pentru Educaţie şi Dezvoltare Profesională în parteneriat cu Ministerul Educaţiei, Cercetării, Tineretului şi Sportului şi finanţat de Fundaţia pentru o Societate Deschisă. </a:t>
            </a:r>
          </a:p>
          <a:p>
            <a:r>
              <a:rPr lang="ro-RO" dirty="0" smtClean="0"/>
              <a:t>         </a:t>
            </a:r>
            <a:r>
              <a:rPr lang="vi-VN" dirty="0" smtClean="0"/>
              <a:t>Obiectivul proiectului este implementarea serviciilor de educaţie timpurie – antepreşcolară - de calitate, cu participarea autorităţilor locale, în zone urbane cu economie slab dezvoltată şi populaţie dezvantajată</a:t>
            </a:r>
            <a:r>
              <a:rPr lang="ro-RO" dirty="0" smtClean="0"/>
              <a:t>.</a:t>
            </a:r>
          </a:p>
          <a:p>
            <a:endParaRPr lang="en-US" dirty="0"/>
          </a:p>
        </p:txBody>
      </p:sp>
      <p:sp>
        <p:nvSpPr>
          <p:cNvPr id="14" name="Rectangle 13"/>
          <p:cNvSpPr/>
          <p:nvPr/>
        </p:nvSpPr>
        <p:spPr>
          <a:xfrm>
            <a:off x="304800" y="4495800"/>
            <a:ext cx="6629400" cy="1200329"/>
          </a:xfrm>
          <a:prstGeom prst="rect">
            <a:avLst/>
          </a:prstGeom>
        </p:spPr>
        <p:txBody>
          <a:bodyPr wrap="square">
            <a:spAutoFit/>
          </a:bodyPr>
          <a:lstStyle/>
          <a:p>
            <a:r>
              <a:rPr lang="vi-VN" dirty="0" smtClean="0"/>
              <a:t>Proiectul propus este </a:t>
            </a:r>
            <a:r>
              <a:rPr lang="vi-VN" dirty="0" smtClean="0"/>
              <a:t>op</a:t>
            </a:r>
            <a:r>
              <a:rPr lang="ro-RO" dirty="0" smtClean="0"/>
              <a:t>o</a:t>
            </a:r>
            <a:r>
              <a:rPr lang="vi-VN" dirty="0" smtClean="0"/>
              <a:t>rtun </a:t>
            </a:r>
            <a:r>
              <a:rPr lang="vi-VN" dirty="0" smtClean="0"/>
              <a:t>pentru dezvoltarea de grupe destinate educaţiei timpurii, dar şi pentru formarea personalului didactic într-un segment care nu a fost cuprins în formarea iniţială a cadrelor didactice din învăţământul preşcolar.</a:t>
            </a:r>
            <a:endParaRPr lang="en-US" dirty="0"/>
          </a:p>
        </p:txBody>
      </p:sp>
      <p:sp>
        <p:nvSpPr>
          <p:cNvPr id="6" name="Rectangle 5"/>
          <p:cNvSpPr/>
          <p:nvPr/>
        </p:nvSpPr>
        <p:spPr>
          <a:xfrm>
            <a:off x="304800" y="838200"/>
            <a:ext cx="4953000" cy="369332"/>
          </a:xfrm>
          <a:prstGeom prst="rect">
            <a:avLst/>
          </a:prstGeom>
        </p:spPr>
        <p:txBody>
          <a:bodyPr wrap="square">
            <a:spAutoFit/>
          </a:bodyPr>
          <a:lstStyle/>
          <a:p>
            <a:pPr algn="ctr"/>
            <a:r>
              <a:rPr lang="ro-RO" b="1" dirty="0" smtClean="0">
                <a:solidFill>
                  <a:srgbClr val="0070C0"/>
                </a:solidFill>
              </a:rPr>
              <a:t>PROIECTUL “UN START BUN ÎN VIAŢĂ”</a:t>
            </a:r>
            <a:endParaRPr lang="en-US" b="1" dirty="0">
              <a:solidFill>
                <a:srgbClr val="0070C0"/>
              </a:solidFill>
            </a:endParaRPr>
          </a:p>
        </p:txBody>
      </p:sp>
      <p:pic>
        <p:nvPicPr>
          <p:cNvPr id="8" name="Picture 7" descr="DSC02703.JPG"/>
          <p:cNvPicPr>
            <a:picLocks noChangeAspect="1"/>
          </p:cNvPicPr>
          <p:nvPr/>
        </p:nvPicPr>
        <p:blipFill>
          <a:blip r:embed="rId2" cstate="print"/>
          <a:stretch>
            <a:fillRect/>
          </a:stretch>
        </p:blipFill>
        <p:spPr>
          <a:xfrm>
            <a:off x="7086600" y="3505200"/>
            <a:ext cx="1733295" cy="20992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DSC02737.JPG"/>
          <p:cNvPicPr>
            <a:picLocks noChangeAspect="1"/>
          </p:cNvPicPr>
          <p:nvPr/>
        </p:nvPicPr>
        <p:blipFill>
          <a:blip r:embed="rId3" cstate="print"/>
          <a:stretch>
            <a:fillRect/>
          </a:stretch>
        </p:blipFill>
        <p:spPr>
          <a:xfrm>
            <a:off x="6553200" y="1371600"/>
            <a:ext cx="2440989" cy="1830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Programa 3.jpg"/>
          <p:cNvPicPr>
            <a:picLocks noChangeAspect="1"/>
          </p:cNvPicPr>
          <p:nvPr/>
        </p:nvPicPr>
        <p:blipFill>
          <a:blip r:embed="rId2" cstate="print"/>
          <a:srcRect l="14120" t="3367" r="14120" b="62960"/>
          <a:stretch>
            <a:fillRect/>
          </a:stretch>
        </p:blipFill>
        <p:spPr>
          <a:xfrm rot="1984462">
            <a:off x="5715000" y="685800"/>
            <a:ext cx="2590800"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Content Placeholder 4" descr="Programa 3 001.jpg"/>
          <p:cNvPicPr>
            <a:picLocks noChangeAspect="1"/>
          </p:cNvPicPr>
          <p:nvPr/>
        </p:nvPicPr>
        <p:blipFill>
          <a:blip r:embed="rId3" cstate="print"/>
          <a:srcRect l="11806" t="53876" r="18750" b="12452"/>
          <a:stretch>
            <a:fillRect/>
          </a:stretch>
        </p:blipFill>
        <p:spPr>
          <a:xfrm rot="18907930">
            <a:off x="572856" y="709413"/>
            <a:ext cx="2362200"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Content Placeholder 4" descr="Programa 3 001.jpg"/>
          <p:cNvPicPr>
            <a:picLocks noChangeAspect="1"/>
          </p:cNvPicPr>
          <p:nvPr/>
        </p:nvPicPr>
        <p:blipFill>
          <a:blip r:embed="rId3" cstate="print"/>
          <a:srcRect l="11806" t="8418" r="18750" b="57910"/>
          <a:stretch>
            <a:fillRect/>
          </a:stretch>
        </p:blipFill>
        <p:spPr>
          <a:xfrm rot="20636431">
            <a:off x="266548" y="3729266"/>
            <a:ext cx="2492291" cy="2278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Content Placeholder 6" descr="Programa 3.jpg"/>
          <p:cNvPicPr>
            <a:picLocks noChangeAspect="1"/>
          </p:cNvPicPr>
          <p:nvPr/>
        </p:nvPicPr>
        <p:blipFill>
          <a:blip r:embed="rId2" cstate="print"/>
          <a:srcRect l="14120" t="47141" r="14120" b="19186"/>
          <a:stretch>
            <a:fillRect/>
          </a:stretch>
        </p:blipFill>
        <p:spPr>
          <a:xfrm rot="1955676">
            <a:off x="6225745" y="3946173"/>
            <a:ext cx="2543908"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poza masa rotunda.jpg"/>
          <p:cNvPicPr>
            <a:picLocks noChangeAspect="1"/>
          </p:cNvPicPr>
          <p:nvPr/>
        </p:nvPicPr>
        <p:blipFill>
          <a:blip r:embed="rId4" cstate="print"/>
          <a:stretch>
            <a:fillRect/>
          </a:stretch>
        </p:blipFill>
        <p:spPr>
          <a:xfrm>
            <a:off x="3276600" y="2362200"/>
            <a:ext cx="1995948" cy="2183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3793.JPG"/>
          <p:cNvPicPr>
            <a:picLocks noChangeAspect="1"/>
          </p:cNvPicPr>
          <p:nvPr/>
        </p:nvPicPr>
        <p:blipFill>
          <a:blip r:embed="rId5" cstate="print"/>
          <a:stretch>
            <a:fillRect/>
          </a:stretch>
        </p:blipFill>
        <p:spPr>
          <a:xfrm>
            <a:off x="3124200" y="228600"/>
            <a:ext cx="2440989" cy="1830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DSC03790.JPG"/>
          <p:cNvPicPr>
            <a:picLocks noChangeAspect="1"/>
          </p:cNvPicPr>
          <p:nvPr/>
        </p:nvPicPr>
        <p:blipFill>
          <a:blip r:embed="rId6" cstate="print"/>
          <a:stretch>
            <a:fillRect/>
          </a:stretch>
        </p:blipFill>
        <p:spPr>
          <a:xfrm>
            <a:off x="3276600" y="4724400"/>
            <a:ext cx="2339389" cy="17545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01000" cy="533400"/>
          </a:xfrm>
        </p:spPr>
        <p:txBody>
          <a:bodyPr>
            <a:normAutofit fontScale="90000"/>
          </a:bodyPr>
          <a:lstStyle/>
          <a:p>
            <a:pPr algn="l"/>
            <a:r>
              <a:rPr lang="ro-RO" sz="1400" b="1" dirty="0" smtClean="0">
                <a:solidFill>
                  <a:srgbClr val="FF0000"/>
                </a:solidFill>
              </a:rPr>
              <a:t/>
            </a:r>
            <a:br>
              <a:rPr lang="ro-RO" sz="1400" b="1" dirty="0" smtClean="0">
                <a:solidFill>
                  <a:srgbClr val="FF0000"/>
                </a:solidFill>
              </a:rPr>
            </a:br>
            <a:r>
              <a:rPr lang="ro-RO" sz="1400" b="1" dirty="0" smtClean="0">
                <a:solidFill>
                  <a:srgbClr val="FF0000"/>
                </a:solidFill>
              </a:rPr>
              <a:t/>
            </a:r>
            <a:br>
              <a:rPr lang="ro-RO" sz="1400" b="1" dirty="0" smtClean="0">
                <a:solidFill>
                  <a:srgbClr val="FF0000"/>
                </a:solidFill>
              </a:rPr>
            </a:br>
            <a:r>
              <a:rPr lang="ro-RO" sz="1400" b="1" dirty="0" smtClean="0">
                <a:solidFill>
                  <a:srgbClr val="FF0000"/>
                </a:solidFill>
              </a:rPr>
              <a:t/>
            </a:r>
            <a:br>
              <a:rPr lang="ro-RO" sz="1400" b="1" dirty="0" smtClean="0">
                <a:solidFill>
                  <a:srgbClr val="FF0000"/>
                </a:solidFill>
              </a:rPr>
            </a:br>
            <a:r>
              <a:rPr lang="ro-RO" sz="1400" b="1" dirty="0" smtClean="0">
                <a:solidFill>
                  <a:srgbClr val="FF0000"/>
                </a:solidFill>
              </a:rPr>
              <a:t/>
            </a:r>
            <a:br>
              <a:rPr lang="ro-RO" sz="1400" b="1" dirty="0" smtClean="0">
                <a:solidFill>
                  <a:srgbClr val="FF0000"/>
                </a:solidFill>
              </a:rPr>
            </a:br>
            <a:r>
              <a:rPr lang="ro-RO" sz="1400" b="1" dirty="0" smtClean="0">
                <a:solidFill>
                  <a:srgbClr val="FF0000"/>
                </a:solidFill>
              </a:rPr>
              <a:t/>
            </a:r>
            <a:br>
              <a:rPr lang="ro-RO" sz="1400" b="1" dirty="0" smtClean="0">
                <a:solidFill>
                  <a:srgbClr val="FF0000"/>
                </a:solidFill>
              </a:rPr>
            </a:br>
            <a:r>
              <a:rPr lang="ro-RO" sz="1400" b="1" dirty="0" smtClean="0">
                <a:solidFill>
                  <a:srgbClr val="FF0000"/>
                </a:solidFill>
              </a:rPr>
              <a:t/>
            </a:r>
            <a:br>
              <a:rPr lang="ro-RO" sz="1400" b="1" dirty="0" smtClean="0">
                <a:solidFill>
                  <a:srgbClr val="FF0000"/>
                </a:solidFill>
              </a:rPr>
            </a:br>
            <a:r>
              <a:rPr lang="ro-RO" sz="1800" b="1" dirty="0" smtClean="0">
                <a:solidFill>
                  <a:srgbClr val="0070C0"/>
                </a:solidFill>
              </a:rPr>
              <a:t>IMPLEMENTAREA NOILOR EDUCAŢII , ACTIVITĂŢI OUTDOOR, VOLUNTARIAT</a:t>
            </a:r>
            <a:br>
              <a:rPr lang="ro-RO" sz="1800" b="1" dirty="0" smtClean="0">
                <a:solidFill>
                  <a:srgbClr val="0070C0"/>
                </a:solidFill>
              </a:rPr>
            </a:br>
            <a:r>
              <a:rPr lang="ro-RO" sz="1400" dirty="0" smtClean="0"/>
              <a:t/>
            </a:r>
            <a:br>
              <a:rPr lang="ro-RO" sz="1400" dirty="0" smtClean="0"/>
            </a:br>
            <a:r>
              <a:rPr lang="ro-RO" sz="1400" dirty="0" smtClean="0"/>
              <a:t/>
            </a:r>
            <a:br>
              <a:rPr lang="ro-RO" sz="1400" dirty="0" smtClean="0"/>
            </a:br>
            <a:endParaRPr lang="en-US" sz="1400" dirty="0"/>
          </a:p>
        </p:txBody>
      </p:sp>
      <p:pic>
        <p:nvPicPr>
          <p:cNvPr id="5" name="Content Placeholder 4" descr="DSC01326.JPG"/>
          <p:cNvPicPr>
            <a:picLocks noGrp="1" noChangeAspect="1"/>
          </p:cNvPicPr>
          <p:nvPr>
            <p:ph sz="half" idx="1"/>
          </p:nvPr>
        </p:nvPicPr>
        <p:blipFill>
          <a:blip r:embed="rId2" cstate="print"/>
          <a:stretch>
            <a:fillRect/>
          </a:stretch>
        </p:blipFill>
        <p:spPr>
          <a:xfrm>
            <a:off x="381000" y="838200"/>
            <a:ext cx="2362200" cy="1771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5" descr="DSC02302.JPG"/>
          <p:cNvPicPr>
            <a:picLocks noGrp="1" noChangeAspect="1"/>
          </p:cNvPicPr>
          <p:nvPr>
            <p:ph sz="half" idx="2"/>
          </p:nvPr>
        </p:nvPicPr>
        <p:blipFill>
          <a:blip r:embed="rId3" cstate="print"/>
          <a:stretch>
            <a:fillRect/>
          </a:stretch>
        </p:blipFill>
        <p:spPr>
          <a:xfrm>
            <a:off x="5943600" y="914400"/>
            <a:ext cx="2670572" cy="15517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2660.JPG"/>
          <p:cNvPicPr>
            <a:picLocks noChangeAspect="1"/>
          </p:cNvPicPr>
          <p:nvPr/>
        </p:nvPicPr>
        <p:blipFill>
          <a:blip r:embed="rId4" cstate="print"/>
          <a:stretch>
            <a:fillRect/>
          </a:stretch>
        </p:blipFill>
        <p:spPr>
          <a:xfrm>
            <a:off x="381000" y="4953000"/>
            <a:ext cx="2212388" cy="16592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Programa 3 003.jpg"/>
          <p:cNvPicPr>
            <a:picLocks noChangeAspect="1"/>
          </p:cNvPicPr>
          <p:nvPr/>
        </p:nvPicPr>
        <p:blipFill>
          <a:blip r:embed="rId5" cstate="print"/>
          <a:srcRect l="19447" t="8889" r="11808" b="57778"/>
          <a:stretch>
            <a:fillRect/>
          </a:stretch>
        </p:blipFill>
        <p:spPr>
          <a:xfrm>
            <a:off x="6096000" y="4724400"/>
            <a:ext cx="2514600" cy="1676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Programa 3 003.jpg"/>
          <p:cNvPicPr>
            <a:picLocks noChangeAspect="1"/>
          </p:cNvPicPr>
          <p:nvPr/>
        </p:nvPicPr>
        <p:blipFill>
          <a:blip r:embed="rId6" cstate="print"/>
          <a:srcRect l="19447" t="54445" r="11808" b="12222"/>
          <a:stretch>
            <a:fillRect/>
          </a:stretch>
        </p:blipFill>
        <p:spPr>
          <a:xfrm>
            <a:off x="3352800" y="914400"/>
            <a:ext cx="2171700" cy="1447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Programa 3 004.jpg"/>
          <p:cNvPicPr>
            <a:picLocks noChangeAspect="1"/>
          </p:cNvPicPr>
          <p:nvPr/>
        </p:nvPicPr>
        <p:blipFill>
          <a:blip r:embed="rId7" cstate="print"/>
          <a:srcRect l="16391" t="5556" r="13336" b="60000"/>
          <a:stretch>
            <a:fillRect/>
          </a:stretch>
        </p:blipFill>
        <p:spPr>
          <a:xfrm>
            <a:off x="6098458" y="2971800"/>
            <a:ext cx="2283542" cy="15389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descr="Programa 3 001.jpg"/>
          <p:cNvPicPr>
            <a:picLocks noChangeAspect="1"/>
          </p:cNvPicPr>
          <p:nvPr/>
        </p:nvPicPr>
        <p:blipFill>
          <a:blip r:embed="rId8" cstate="print"/>
          <a:srcRect l="20974" t="10000" r="13336" b="56667"/>
          <a:stretch>
            <a:fillRect/>
          </a:stretch>
        </p:blipFill>
        <p:spPr>
          <a:xfrm>
            <a:off x="3048000" y="4876800"/>
            <a:ext cx="2468880" cy="17224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descr="Programa 3 002.jpg"/>
          <p:cNvPicPr>
            <a:picLocks noChangeAspect="1"/>
          </p:cNvPicPr>
          <p:nvPr/>
        </p:nvPicPr>
        <p:blipFill>
          <a:blip r:embed="rId9" cstate="print"/>
          <a:srcRect l="19447" t="11111" r="10281" b="54445"/>
          <a:stretch>
            <a:fillRect/>
          </a:stretch>
        </p:blipFill>
        <p:spPr>
          <a:xfrm>
            <a:off x="304800" y="2971800"/>
            <a:ext cx="2286000" cy="15405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DSC00213.JPG"/>
          <p:cNvPicPr>
            <a:picLocks noChangeAspect="1"/>
          </p:cNvPicPr>
          <p:nvPr/>
        </p:nvPicPr>
        <p:blipFill>
          <a:blip r:embed="rId10" cstate="print"/>
          <a:stretch>
            <a:fillRect/>
          </a:stretch>
        </p:blipFill>
        <p:spPr>
          <a:xfrm>
            <a:off x="3276600" y="2895600"/>
            <a:ext cx="2237788" cy="16783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029450" cy="743216"/>
          </a:xfrm>
        </p:spPr>
        <p:txBody>
          <a:bodyPr/>
          <a:lstStyle/>
          <a:p>
            <a:r>
              <a:rPr lang="en-US" dirty="0" smtClean="0">
                <a:solidFill>
                  <a:srgbClr val="FF0000"/>
                </a:solidFill>
                <a:latin typeface="Baskerville Old Face" pitchFamily="18" charset="0"/>
              </a:rPr>
              <a:t>4.1</a:t>
            </a:r>
            <a:r>
              <a:rPr lang="ro-RO" dirty="0" smtClean="0">
                <a:solidFill>
                  <a:srgbClr val="FF0000"/>
                </a:solidFill>
                <a:latin typeface="Baskerville Old Face" pitchFamily="18" charset="0"/>
              </a:rPr>
              <a:t>SERVICIILE PENTRU COPII</a:t>
            </a:r>
            <a:endParaRPr lang="en-US" dirty="0"/>
          </a:p>
        </p:txBody>
      </p:sp>
      <p:sp>
        <p:nvSpPr>
          <p:cNvPr id="8" name="Content Placeholder 7"/>
          <p:cNvSpPr>
            <a:spLocks noGrp="1"/>
          </p:cNvSpPr>
          <p:nvPr>
            <p:ph sz="half" idx="2"/>
          </p:nvPr>
        </p:nvSpPr>
        <p:spPr>
          <a:xfrm>
            <a:off x="457200" y="1143000"/>
            <a:ext cx="4724400" cy="5410200"/>
          </a:xfrm>
        </p:spPr>
        <p:txBody>
          <a:bodyPr>
            <a:noAutofit/>
          </a:bodyPr>
          <a:lstStyle/>
          <a:p>
            <a:pPr>
              <a:spcBef>
                <a:spcPts val="0"/>
              </a:spcBef>
              <a:buNone/>
            </a:pPr>
            <a:r>
              <a:rPr lang="ro-RO" sz="1100" b="1" dirty="0" smtClean="0">
                <a:latin typeface="Arial Narrow" pitchFamily="34" charset="0"/>
              </a:rPr>
              <a:t>           Pentru că jocul reprezintă cea mai mare bucurie a copiilor și pentru că are o </a:t>
            </a:r>
          </a:p>
          <a:p>
            <a:pPr>
              <a:spcBef>
                <a:spcPts val="0"/>
              </a:spcBef>
              <a:buNone/>
            </a:pPr>
            <a:r>
              <a:rPr lang="ro-RO" sz="1100" b="1" dirty="0" smtClean="0">
                <a:latin typeface="Arial Narrow" pitchFamily="34" charset="0"/>
              </a:rPr>
              <a:t>putere imensă în viața acestora, contribuind la dezvoltarea lor fizică, intelectuală, </a:t>
            </a:r>
          </a:p>
          <a:p>
            <a:pPr>
              <a:spcBef>
                <a:spcPts val="0"/>
              </a:spcBef>
              <a:buNone/>
            </a:pPr>
            <a:r>
              <a:rPr lang="ro-RO" sz="1100" b="1" dirty="0" smtClean="0">
                <a:latin typeface="Arial Narrow" pitchFamily="34" charset="0"/>
              </a:rPr>
              <a:t>estetică,morală,noi asigurăm copiilor jocul, la valorile sale reale. Noi ne atingem </a:t>
            </a:r>
          </a:p>
          <a:p>
            <a:pPr>
              <a:spcBef>
                <a:spcPts val="0"/>
              </a:spcBef>
              <a:buNone/>
            </a:pPr>
            <a:r>
              <a:rPr lang="ro-RO" sz="1100" b="1" dirty="0" smtClean="0">
                <a:latin typeface="Arial Narrow" pitchFamily="34" charset="0"/>
              </a:rPr>
              <a:t>scopurile educative, prin joc.</a:t>
            </a:r>
            <a:endParaRPr lang="en-US" sz="1100" b="1" dirty="0" smtClean="0">
              <a:latin typeface="Arial Narrow" pitchFamily="34" charset="0"/>
            </a:endParaRPr>
          </a:p>
          <a:p>
            <a:pPr>
              <a:spcBef>
                <a:spcPts val="0"/>
              </a:spcBef>
              <a:buNone/>
            </a:pPr>
            <a:r>
              <a:rPr lang="ro-RO" sz="1100" b="1" dirty="0" smtClean="0">
                <a:latin typeface="Arial Narrow" pitchFamily="34" charset="0"/>
              </a:rPr>
              <a:t>Prin împărțirea judicioasă a spațiului, oferim posibilitatea copiilor să se joace în </a:t>
            </a:r>
          </a:p>
          <a:p>
            <a:pPr>
              <a:spcBef>
                <a:spcPts val="0"/>
              </a:spcBef>
              <a:buNone/>
            </a:pPr>
            <a:r>
              <a:rPr lang="ro-RO" sz="1100" b="1" dirty="0" smtClean="0">
                <a:latin typeface="Arial Narrow" pitchFamily="34" charset="0"/>
              </a:rPr>
              <a:t>grupuri mici sau singuri. Sălile de</a:t>
            </a:r>
            <a:r>
              <a:rPr lang="en-US" sz="1100" b="1" dirty="0" smtClean="0">
                <a:latin typeface="Arial Narrow" pitchFamily="34" charset="0"/>
              </a:rPr>
              <a:t>  </a:t>
            </a:r>
            <a:r>
              <a:rPr lang="ro-RO" sz="1100" b="1" dirty="0" smtClean="0">
                <a:latin typeface="Arial Narrow" pitchFamily="34" charset="0"/>
              </a:rPr>
              <a:t>grupă sunt amenajate pe centre de activitate</a:t>
            </a:r>
            <a:r>
              <a:rPr lang="en-US" sz="1100" b="1" dirty="0" smtClean="0">
                <a:latin typeface="Arial Narrow" pitchFamily="34" charset="0"/>
              </a:rPr>
              <a:t>:</a:t>
            </a:r>
          </a:p>
          <a:p>
            <a:pPr lvl="0">
              <a:spcBef>
                <a:spcPts val="0"/>
              </a:spcBef>
            </a:pPr>
            <a:r>
              <a:rPr lang="ro-RO" sz="1100" b="1" i="1" dirty="0" smtClean="0">
                <a:latin typeface="Arial Narrow" pitchFamily="34" charset="0"/>
              </a:rPr>
              <a:t>Construcții</a:t>
            </a:r>
            <a:r>
              <a:rPr lang="ro-RO" sz="1100" b="1" dirty="0" smtClean="0">
                <a:latin typeface="Arial Narrow" pitchFamily="34" charset="0"/>
              </a:rPr>
              <a:t> – copiii se joacă cu diverse materiale de construcție</a:t>
            </a:r>
            <a:r>
              <a:rPr lang="en-US" sz="1100" b="1" dirty="0" smtClean="0">
                <a:latin typeface="Arial Narrow" pitchFamily="34" charset="0"/>
              </a:rPr>
              <a:t>;</a:t>
            </a:r>
          </a:p>
          <a:p>
            <a:pPr lvl="0">
              <a:spcBef>
                <a:spcPts val="0"/>
              </a:spcBef>
            </a:pPr>
            <a:r>
              <a:rPr lang="ro-RO" sz="1100" b="1" i="1" dirty="0" smtClean="0">
                <a:latin typeface="Arial Narrow" pitchFamily="34" charset="0"/>
              </a:rPr>
              <a:t>Joc de rol</a:t>
            </a:r>
            <a:r>
              <a:rPr lang="ro-RO" sz="1100" b="1" dirty="0" smtClean="0">
                <a:latin typeface="Arial Narrow" pitchFamily="34" charset="0"/>
              </a:rPr>
              <a:t> – copiii interpretează diferite roluri, pregătesc anumite meniuri;</a:t>
            </a:r>
            <a:endParaRPr lang="en-US" sz="1100" b="1" dirty="0" smtClean="0">
              <a:latin typeface="Arial Narrow" pitchFamily="34" charset="0"/>
            </a:endParaRPr>
          </a:p>
          <a:p>
            <a:pPr lvl="0">
              <a:spcBef>
                <a:spcPts val="0"/>
              </a:spcBef>
            </a:pPr>
            <a:r>
              <a:rPr lang="ro-RO" sz="1100" b="1" i="1" dirty="0" smtClean="0">
                <a:latin typeface="Arial Narrow" pitchFamily="34" charset="0"/>
              </a:rPr>
              <a:t>Alfabetizare/ Biblioteca </a:t>
            </a:r>
            <a:r>
              <a:rPr lang="ro-RO" sz="1100" b="1" dirty="0" smtClean="0">
                <a:latin typeface="Arial Narrow" pitchFamily="34" charset="0"/>
              </a:rPr>
              <a:t>– copiii privesc poze, lecturează imagini, scriu etc.;</a:t>
            </a:r>
            <a:endParaRPr lang="en-US" sz="1100" b="1" dirty="0" smtClean="0">
              <a:latin typeface="Arial Narrow" pitchFamily="34" charset="0"/>
            </a:endParaRPr>
          </a:p>
          <a:p>
            <a:pPr lvl="0">
              <a:spcBef>
                <a:spcPts val="0"/>
              </a:spcBef>
            </a:pPr>
            <a:r>
              <a:rPr lang="ro-RO" sz="1100" b="1" i="1" dirty="0" smtClean="0">
                <a:latin typeface="Arial Narrow" pitchFamily="34" charset="0"/>
              </a:rPr>
              <a:t>Știință</a:t>
            </a:r>
            <a:r>
              <a:rPr lang="ro-RO" sz="1100" b="1" dirty="0" smtClean="0">
                <a:latin typeface="Arial Narrow" pitchFamily="34" charset="0"/>
              </a:rPr>
              <a:t> – copiii experimentează, analizează cu lupa, sortează și clasifică </a:t>
            </a:r>
          </a:p>
          <a:p>
            <a:pPr lvl="0">
              <a:spcBef>
                <a:spcPts val="0"/>
              </a:spcBef>
              <a:buNone/>
            </a:pPr>
            <a:r>
              <a:rPr lang="ro-RO" sz="1100" b="1" dirty="0" smtClean="0">
                <a:latin typeface="Arial Narrow" pitchFamily="34" charset="0"/>
              </a:rPr>
              <a:t>după</a:t>
            </a:r>
            <a:r>
              <a:rPr lang="en-US" sz="1100" b="1" dirty="0" smtClean="0">
                <a:latin typeface="Arial Narrow" pitchFamily="34" charset="0"/>
              </a:rPr>
              <a:t> </a:t>
            </a:r>
            <a:r>
              <a:rPr lang="ro-RO" sz="1100" b="1" dirty="0" smtClean="0">
                <a:latin typeface="Arial Narrow" pitchFamily="34" charset="0"/>
              </a:rPr>
              <a:t>anumite criterii materiale din natură, apreciază greutatea etc.;</a:t>
            </a:r>
            <a:endParaRPr lang="en-US" sz="1100" b="1" dirty="0" smtClean="0">
              <a:latin typeface="Arial Narrow" pitchFamily="34" charset="0"/>
            </a:endParaRPr>
          </a:p>
          <a:p>
            <a:pPr lvl="0">
              <a:spcBef>
                <a:spcPts val="0"/>
              </a:spcBef>
            </a:pPr>
            <a:r>
              <a:rPr lang="ro-RO" sz="1100" b="1" i="1" dirty="0" smtClean="0">
                <a:latin typeface="Arial Narrow" pitchFamily="34" charset="0"/>
              </a:rPr>
              <a:t>Manipulative</a:t>
            </a:r>
            <a:r>
              <a:rPr lang="ro-RO" sz="1100" b="1" dirty="0" smtClean="0">
                <a:latin typeface="Arial Narrow" pitchFamily="34" charset="0"/>
              </a:rPr>
              <a:t> – copiii manipulează jucării, piese, îmbină, montează,</a:t>
            </a:r>
          </a:p>
          <a:p>
            <a:pPr lvl="0">
              <a:spcBef>
                <a:spcPts val="0"/>
              </a:spcBef>
              <a:buNone/>
            </a:pPr>
            <a:r>
              <a:rPr lang="ro-RO" sz="1100" b="1" dirty="0" smtClean="0">
                <a:latin typeface="Arial Narrow" pitchFamily="34" charset="0"/>
              </a:rPr>
              <a:t>demontează, reconstituie;</a:t>
            </a:r>
            <a:endParaRPr lang="en-US" sz="1100" b="1" dirty="0" smtClean="0">
              <a:latin typeface="Arial Narrow" pitchFamily="34" charset="0"/>
            </a:endParaRPr>
          </a:p>
          <a:p>
            <a:pPr lvl="0">
              <a:spcBef>
                <a:spcPts val="0"/>
              </a:spcBef>
            </a:pPr>
            <a:r>
              <a:rPr lang="ro-RO" sz="1100" b="1" i="1" dirty="0" smtClean="0">
                <a:latin typeface="Arial Narrow" pitchFamily="34" charset="0"/>
              </a:rPr>
              <a:t>Artă </a:t>
            </a:r>
            <a:r>
              <a:rPr lang="ro-RO" sz="1100" b="1" dirty="0" smtClean="0">
                <a:latin typeface="Arial Narrow" pitchFamily="34" charset="0"/>
              </a:rPr>
              <a:t>– copiii desfășoară activități creative;</a:t>
            </a:r>
            <a:endParaRPr lang="en-US" sz="1100" b="1" dirty="0" smtClean="0">
              <a:latin typeface="Arial Narrow" pitchFamily="34" charset="0"/>
            </a:endParaRPr>
          </a:p>
          <a:p>
            <a:pPr lvl="0">
              <a:spcBef>
                <a:spcPts val="0"/>
              </a:spcBef>
            </a:pPr>
            <a:r>
              <a:rPr lang="ro-RO" sz="1100" b="1" i="1" dirty="0" smtClean="0">
                <a:latin typeface="Arial Narrow" pitchFamily="34" charset="0"/>
              </a:rPr>
              <a:t>Nisip și apă</a:t>
            </a:r>
            <a:r>
              <a:rPr lang="ro-RO" sz="1100" b="1" dirty="0" smtClean="0">
                <a:latin typeface="Arial Narrow" pitchFamily="34" charset="0"/>
              </a:rPr>
              <a:t> – copiii desfășoară exerciții senzoriale.</a:t>
            </a:r>
            <a:endParaRPr lang="en-US" sz="1100" b="1" dirty="0" smtClean="0">
              <a:latin typeface="Arial Narrow" pitchFamily="34" charset="0"/>
            </a:endParaRPr>
          </a:p>
          <a:p>
            <a:pPr>
              <a:spcBef>
                <a:spcPts val="0"/>
              </a:spcBef>
              <a:buNone/>
            </a:pPr>
            <a:r>
              <a:rPr lang="ro-RO" sz="1100" b="1" dirty="0" smtClean="0">
                <a:latin typeface="Arial Narrow" pitchFamily="34" charset="0"/>
              </a:rPr>
              <a:t>Dotarea cu mobilier, jucării, jocuri, materiale specifice activității cu preșcolarii, </a:t>
            </a:r>
          </a:p>
          <a:p>
            <a:pPr>
              <a:spcBef>
                <a:spcPts val="0"/>
              </a:spcBef>
              <a:buNone/>
            </a:pPr>
            <a:r>
              <a:rPr lang="ro-RO" sz="1100" b="1" dirty="0" smtClean="0">
                <a:latin typeface="Arial Narrow" pitchFamily="34" charset="0"/>
              </a:rPr>
              <a:t>lenjerie de pat, m</a:t>
            </a:r>
            <a:r>
              <a:rPr lang="en-US" sz="1100" b="1" dirty="0" err="1" smtClean="0">
                <a:latin typeface="Arial Narrow" pitchFamily="34" charset="0"/>
              </a:rPr>
              <a:t>i</a:t>
            </a:r>
            <a:r>
              <a:rPr lang="ro-RO" sz="1100" b="1" dirty="0" smtClean="0">
                <a:latin typeface="Arial Narrow" pitchFamily="34" charset="0"/>
              </a:rPr>
              <a:t>jloace audio-vizuale, perdele, covoare, aspiratoare, au fost </a:t>
            </a:r>
          </a:p>
          <a:p>
            <a:pPr>
              <a:spcBef>
                <a:spcPts val="0"/>
              </a:spcBef>
              <a:buNone/>
            </a:pPr>
            <a:r>
              <a:rPr lang="ro-RO" sz="1100" b="1" dirty="0" smtClean="0">
                <a:latin typeface="Arial Narrow" pitchFamily="34" charset="0"/>
              </a:rPr>
              <a:t>achiziționate cu venituri bugetare și extrabugetare.</a:t>
            </a:r>
            <a:endParaRPr lang="en-US" sz="1100" b="1" dirty="0" smtClean="0">
              <a:latin typeface="Arial Narrow" pitchFamily="34" charset="0"/>
            </a:endParaRPr>
          </a:p>
          <a:p>
            <a:pPr>
              <a:spcBef>
                <a:spcPts val="0"/>
              </a:spcBef>
              <a:buNone/>
            </a:pPr>
            <a:r>
              <a:rPr lang="ro-RO" sz="1100" b="1" dirty="0" smtClean="0">
                <a:latin typeface="Arial Narrow" pitchFamily="34" charset="0"/>
              </a:rPr>
              <a:t>În grădiniță, oferim copilului o multitudine de posibilități de învățare și de cunoaștere </a:t>
            </a:r>
          </a:p>
          <a:p>
            <a:pPr>
              <a:spcBef>
                <a:spcPts val="0"/>
              </a:spcBef>
              <a:buNone/>
            </a:pPr>
            <a:r>
              <a:rPr lang="ro-RO" sz="1100" b="1" dirty="0" smtClean="0">
                <a:latin typeface="Arial Narrow" pitchFamily="34" charset="0"/>
              </a:rPr>
              <a:t>a lumii, pentru dezvoltarea sa deplină potrivit ritmului propriu, prin</a:t>
            </a:r>
            <a:r>
              <a:rPr lang="en-US" sz="1100" b="1" dirty="0" smtClean="0">
                <a:latin typeface="Arial Narrow" pitchFamily="34" charset="0"/>
              </a:rPr>
              <a:t>:</a:t>
            </a:r>
          </a:p>
          <a:p>
            <a:pPr lvl="0">
              <a:spcBef>
                <a:spcPts val="0"/>
              </a:spcBef>
            </a:pPr>
            <a:r>
              <a:rPr lang="en-US" sz="1100" b="1" i="1" dirty="0" err="1" smtClean="0">
                <a:latin typeface="Arial Narrow" pitchFamily="34" charset="0"/>
              </a:rPr>
              <a:t>Educație</a:t>
            </a:r>
            <a:r>
              <a:rPr lang="en-US" sz="1100" b="1" i="1" dirty="0" smtClean="0">
                <a:latin typeface="Arial Narrow" pitchFamily="34" charset="0"/>
              </a:rPr>
              <a:t> socio-</a:t>
            </a:r>
            <a:r>
              <a:rPr lang="en-US" sz="1100" b="1" i="1" dirty="0" err="1" smtClean="0">
                <a:latin typeface="Arial Narrow" pitchFamily="34" charset="0"/>
              </a:rPr>
              <a:t>afectivă</a:t>
            </a:r>
            <a:r>
              <a:rPr lang="en-US" sz="1100" b="1" i="1" dirty="0" smtClean="0">
                <a:latin typeface="Arial Narrow" pitchFamily="34" charset="0"/>
              </a:rPr>
              <a:t>;</a:t>
            </a:r>
            <a:endParaRPr lang="en-US" sz="1100" b="1" dirty="0" smtClean="0">
              <a:latin typeface="Arial Narrow" pitchFamily="34" charset="0"/>
            </a:endParaRPr>
          </a:p>
          <a:p>
            <a:pPr lvl="0">
              <a:spcBef>
                <a:spcPts val="0"/>
              </a:spcBef>
            </a:pPr>
            <a:r>
              <a:rPr lang="en-US" sz="1100" b="1" i="1" dirty="0" err="1" smtClean="0">
                <a:latin typeface="Arial Narrow" pitchFamily="34" charset="0"/>
              </a:rPr>
              <a:t>Educație</a:t>
            </a:r>
            <a:r>
              <a:rPr lang="en-US" sz="1100" b="1" i="1" dirty="0" smtClean="0">
                <a:latin typeface="Arial Narrow" pitchFamily="34" charset="0"/>
              </a:rPr>
              <a:t> </a:t>
            </a:r>
            <a:r>
              <a:rPr lang="en-US" sz="1100" b="1" i="1" dirty="0" err="1" smtClean="0">
                <a:latin typeface="Arial Narrow" pitchFamily="34" charset="0"/>
              </a:rPr>
              <a:t>psiho-motrică</a:t>
            </a:r>
            <a:r>
              <a:rPr lang="en-US" sz="1100" b="1" i="1" dirty="0" smtClean="0">
                <a:latin typeface="Arial Narrow" pitchFamily="34" charset="0"/>
              </a:rPr>
              <a:t>;</a:t>
            </a:r>
            <a:endParaRPr lang="en-US" sz="1100" b="1" dirty="0" smtClean="0">
              <a:latin typeface="Arial Narrow" pitchFamily="34" charset="0"/>
            </a:endParaRPr>
          </a:p>
          <a:p>
            <a:pPr lvl="0">
              <a:spcBef>
                <a:spcPts val="0"/>
              </a:spcBef>
            </a:pPr>
            <a:r>
              <a:rPr lang="en-US" sz="1100" b="1" i="1" dirty="0" err="1" smtClean="0">
                <a:latin typeface="Arial Narrow" pitchFamily="34" charset="0"/>
              </a:rPr>
              <a:t>Educație</a:t>
            </a:r>
            <a:r>
              <a:rPr lang="en-US" sz="1100" b="1" i="1" dirty="0" smtClean="0">
                <a:latin typeface="Arial Narrow" pitchFamily="34" charset="0"/>
              </a:rPr>
              <a:t> </a:t>
            </a:r>
            <a:r>
              <a:rPr lang="en-US" sz="1100" b="1" i="1" dirty="0" err="1" smtClean="0">
                <a:latin typeface="Arial Narrow" pitchFamily="34" charset="0"/>
              </a:rPr>
              <a:t>pentru</a:t>
            </a:r>
            <a:r>
              <a:rPr lang="en-US" sz="1100" b="1" i="1" dirty="0" smtClean="0">
                <a:latin typeface="Arial Narrow" pitchFamily="34" charset="0"/>
              </a:rPr>
              <a:t> </a:t>
            </a:r>
            <a:r>
              <a:rPr lang="en-US" sz="1100" b="1" i="1" dirty="0" err="1" smtClean="0">
                <a:latin typeface="Arial Narrow" pitchFamily="34" charset="0"/>
              </a:rPr>
              <a:t>știință</a:t>
            </a:r>
            <a:r>
              <a:rPr lang="en-US" sz="1100" b="1" i="1" dirty="0" smtClean="0">
                <a:latin typeface="Arial Narrow" pitchFamily="34" charset="0"/>
              </a:rPr>
              <a:t>;</a:t>
            </a:r>
            <a:endParaRPr lang="en-US" sz="1100" b="1" dirty="0" smtClean="0">
              <a:latin typeface="Arial Narrow" pitchFamily="34" charset="0"/>
            </a:endParaRPr>
          </a:p>
          <a:p>
            <a:pPr lvl="0">
              <a:spcBef>
                <a:spcPts val="0"/>
              </a:spcBef>
            </a:pPr>
            <a:r>
              <a:rPr lang="en-US" sz="1100" b="1" i="1" dirty="0" err="1" smtClean="0">
                <a:latin typeface="Arial Narrow" pitchFamily="34" charset="0"/>
              </a:rPr>
              <a:t>Educația</a:t>
            </a:r>
            <a:r>
              <a:rPr lang="en-US" sz="1100" b="1" i="1" dirty="0" smtClean="0">
                <a:latin typeface="Arial Narrow" pitchFamily="34" charset="0"/>
              </a:rPr>
              <a:t> </a:t>
            </a:r>
            <a:r>
              <a:rPr lang="en-US" sz="1100" b="1" i="1" dirty="0" err="1" smtClean="0">
                <a:latin typeface="Arial Narrow" pitchFamily="34" charset="0"/>
              </a:rPr>
              <a:t>limbajului</a:t>
            </a:r>
            <a:r>
              <a:rPr lang="en-US" sz="1100" b="1" i="1" dirty="0" smtClean="0">
                <a:latin typeface="Arial Narrow" pitchFamily="34" charset="0"/>
              </a:rPr>
              <a:t>;</a:t>
            </a:r>
            <a:endParaRPr lang="en-US" sz="1100" b="1" dirty="0" smtClean="0">
              <a:latin typeface="Arial Narrow" pitchFamily="34" charset="0"/>
            </a:endParaRPr>
          </a:p>
          <a:p>
            <a:pPr lvl="0">
              <a:spcBef>
                <a:spcPts val="0"/>
              </a:spcBef>
            </a:pPr>
            <a:r>
              <a:rPr lang="en-US" sz="1100" b="1" i="1" dirty="0" err="1" smtClean="0">
                <a:latin typeface="Arial Narrow" pitchFamily="34" charset="0"/>
              </a:rPr>
              <a:t>Educație</a:t>
            </a:r>
            <a:r>
              <a:rPr lang="en-US" sz="1100" b="1" i="1" dirty="0" smtClean="0">
                <a:latin typeface="Arial Narrow" pitchFamily="34" charset="0"/>
              </a:rPr>
              <a:t> </a:t>
            </a:r>
            <a:r>
              <a:rPr lang="en-US" sz="1100" b="1" i="1" dirty="0" err="1" smtClean="0">
                <a:latin typeface="Arial Narrow" pitchFamily="34" charset="0"/>
              </a:rPr>
              <a:t>estetică</a:t>
            </a:r>
            <a:endParaRPr lang="en-US" sz="1100" b="1" dirty="0" smtClean="0">
              <a:latin typeface="Arial Narrow" pitchFamily="34" charset="0"/>
            </a:endParaRPr>
          </a:p>
          <a:p>
            <a:endParaRPr lang="en-US" sz="1000" dirty="0">
              <a:latin typeface="Arial Narrow" pitchFamily="34" charset="0"/>
            </a:endParaRPr>
          </a:p>
        </p:txBody>
      </p:sp>
      <p:pic>
        <p:nvPicPr>
          <p:cNvPr id="9" name="Picture 8" descr="WP_20131206_012.jpg"/>
          <p:cNvPicPr>
            <a:picLocks noChangeAspect="1"/>
          </p:cNvPicPr>
          <p:nvPr/>
        </p:nvPicPr>
        <p:blipFill>
          <a:blip r:embed="rId2" cstate="print"/>
          <a:stretch>
            <a:fillRect/>
          </a:stretch>
        </p:blipFill>
        <p:spPr>
          <a:xfrm>
            <a:off x="7391400" y="1143000"/>
            <a:ext cx="1557494" cy="1651310"/>
          </a:xfrm>
          <a:prstGeom prst="rect">
            <a:avLst/>
          </a:prstGeom>
        </p:spPr>
      </p:pic>
      <p:pic>
        <p:nvPicPr>
          <p:cNvPr id="10" name="Picture 9" descr="WP_20131206_023.jpg"/>
          <p:cNvPicPr>
            <a:picLocks noChangeAspect="1"/>
          </p:cNvPicPr>
          <p:nvPr/>
        </p:nvPicPr>
        <p:blipFill>
          <a:blip r:embed="rId3" cstate="print"/>
          <a:stretch>
            <a:fillRect/>
          </a:stretch>
        </p:blipFill>
        <p:spPr>
          <a:xfrm>
            <a:off x="5333999" y="1143000"/>
            <a:ext cx="1868029" cy="1676400"/>
          </a:xfrm>
          <a:prstGeom prst="rect">
            <a:avLst/>
          </a:prstGeom>
        </p:spPr>
      </p:pic>
      <p:pic>
        <p:nvPicPr>
          <p:cNvPr id="11" name="Picture 10" descr="WP_20131206_057.jpg"/>
          <p:cNvPicPr>
            <a:picLocks noChangeAspect="1"/>
          </p:cNvPicPr>
          <p:nvPr/>
        </p:nvPicPr>
        <p:blipFill>
          <a:blip r:embed="rId4" cstate="print"/>
          <a:stretch>
            <a:fillRect/>
          </a:stretch>
        </p:blipFill>
        <p:spPr>
          <a:xfrm>
            <a:off x="6477000" y="2895600"/>
            <a:ext cx="1927610" cy="1425222"/>
          </a:xfrm>
          <a:prstGeom prst="rect">
            <a:avLst/>
          </a:prstGeom>
        </p:spPr>
      </p:pic>
      <p:pic>
        <p:nvPicPr>
          <p:cNvPr id="12" name="Picture 11" descr="WP_20131206_007.jpg"/>
          <p:cNvPicPr>
            <a:picLocks noChangeAspect="1"/>
          </p:cNvPicPr>
          <p:nvPr/>
        </p:nvPicPr>
        <p:blipFill>
          <a:blip r:embed="rId5" cstate="print"/>
          <a:stretch>
            <a:fillRect/>
          </a:stretch>
        </p:blipFill>
        <p:spPr>
          <a:xfrm>
            <a:off x="4876800" y="4572000"/>
            <a:ext cx="1752600" cy="1752600"/>
          </a:xfrm>
          <a:prstGeom prst="rect">
            <a:avLst/>
          </a:prstGeom>
        </p:spPr>
      </p:pic>
      <p:pic>
        <p:nvPicPr>
          <p:cNvPr id="13" name="Picture 12" descr="cccccc 003.jpg"/>
          <p:cNvPicPr>
            <a:picLocks noChangeAspect="1"/>
          </p:cNvPicPr>
          <p:nvPr/>
        </p:nvPicPr>
        <p:blipFill>
          <a:blip r:embed="rId6" cstate="print"/>
          <a:stretch>
            <a:fillRect/>
          </a:stretch>
        </p:blipFill>
        <p:spPr>
          <a:xfrm>
            <a:off x="7391400" y="4648200"/>
            <a:ext cx="1574800" cy="1524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6302576.JPG"/>
          <p:cNvPicPr>
            <a:picLocks noChangeAspect="1"/>
          </p:cNvPicPr>
          <p:nvPr/>
        </p:nvPicPr>
        <p:blipFill>
          <a:blip r:embed="rId2" cstate="print"/>
          <a:stretch>
            <a:fillRect/>
          </a:stretch>
        </p:blipFill>
        <p:spPr>
          <a:xfrm>
            <a:off x="3200400" y="838200"/>
            <a:ext cx="2641600"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S6300043.JPG"/>
          <p:cNvPicPr>
            <a:picLocks noChangeAspect="1"/>
          </p:cNvPicPr>
          <p:nvPr/>
        </p:nvPicPr>
        <p:blipFill>
          <a:blip r:embed="rId3" cstate="print"/>
          <a:stretch>
            <a:fillRect/>
          </a:stretch>
        </p:blipFill>
        <p:spPr>
          <a:xfrm>
            <a:off x="457200" y="57150"/>
            <a:ext cx="2667000" cy="2000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S6300178.JPG"/>
          <p:cNvPicPr>
            <a:picLocks noChangeAspect="1"/>
          </p:cNvPicPr>
          <p:nvPr/>
        </p:nvPicPr>
        <p:blipFill>
          <a:blip r:embed="rId4" cstate="print"/>
          <a:stretch>
            <a:fillRect/>
          </a:stretch>
        </p:blipFill>
        <p:spPr>
          <a:xfrm>
            <a:off x="304800" y="2971800"/>
            <a:ext cx="2489200" cy="2552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DSC02570.JPG"/>
          <p:cNvPicPr>
            <a:picLocks noChangeAspect="1"/>
          </p:cNvPicPr>
          <p:nvPr/>
        </p:nvPicPr>
        <p:blipFill>
          <a:blip r:embed="rId5" cstate="print"/>
          <a:stretch>
            <a:fillRect/>
          </a:stretch>
        </p:blipFill>
        <p:spPr>
          <a:xfrm>
            <a:off x="5943600" y="228600"/>
            <a:ext cx="2641600" cy="1981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DSC02563.JPG"/>
          <p:cNvPicPr>
            <a:picLocks noChangeAspect="1"/>
          </p:cNvPicPr>
          <p:nvPr/>
        </p:nvPicPr>
        <p:blipFill>
          <a:blip r:embed="rId6" cstate="print"/>
          <a:stretch>
            <a:fillRect/>
          </a:stretch>
        </p:blipFill>
        <p:spPr>
          <a:xfrm>
            <a:off x="6096000" y="2514600"/>
            <a:ext cx="2364789" cy="1773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DSC02635.JPG"/>
          <p:cNvPicPr>
            <a:picLocks noChangeAspect="1"/>
          </p:cNvPicPr>
          <p:nvPr/>
        </p:nvPicPr>
        <p:blipFill>
          <a:blip r:embed="rId7" cstate="print"/>
          <a:stretch>
            <a:fillRect/>
          </a:stretch>
        </p:blipFill>
        <p:spPr>
          <a:xfrm>
            <a:off x="3276600" y="3581400"/>
            <a:ext cx="2440989" cy="2592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DSC02653.JPG"/>
          <p:cNvPicPr>
            <a:picLocks noChangeAspect="1"/>
          </p:cNvPicPr>
          <p:nvPr/>
        </p:nvPicPr>
        <p:blipFill>
          <a:blip r:embed="rId8" cstate="print"/>
          <a:stretch>
            <a:fillRect/>
          </a:stretch>
        </p:blipFill>
        <p:spPr>
          <a:xfrm>
            <a:off x="5943600" y="4648200"/>
            <a:ext cx="2491789" cy="1868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824.JPG"/>
          <p:cNvPicPr>
            <a:picLocks noChangeAspect="1"/>
          </p:cNvPicPr>
          <p:nvPr/>
        </p:nvPicPr>
        <p:blipFill>
          <a:blip r:embed="rId2" cstate="print"/>
          <a:stretch>
            <a:fillRect/>
          </a:stretch>
        </p:blipFill>
        <p:spPr>
          <a:xfrm>
            <a:off x="3276600" y="838200"/>
            <a:ext cx="2514600" cy="2266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DSC03823.JPG"/>
          <p:cNvPicPr>
            <a:picLocks noChangeAspect="1"/>
          </p:cNvPicPr>
          <p:nvPr/>
        </p:nvPicPr>
        <p:blipFill>
          <a:blip r:embed="rId3" cstate="print"/>
          <a:stretch>
            <a:fillRect/>
          </a:stretch>
        </p:blipFill>
        <p:spPr>
          <a:xfrm>
            <a:off x="5334000" y="3657600"/>
            <a:ext cx="3175000" cy="259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DSC03819.JPG"/>
          <p:cNvPicPr>
            <a:picLocks noChangeAspect="1"/>
          </p:cNvPicPr>
          <p:nvPr/>
        </p:nvPicPr>
        <p:blipFill>
          <a:blip r:embed="rId4" cstate="print"/>
          <a:stretch>
            <a:fillRect/>
          </a:stretch>
        </p:blipFill>
        <p:spPr>
          <a:xfrm>
            <a:off x="5943600" y="1219200"/>
            <a:ext cx="2644189" cy="2211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certificat Recorduri verzi.jpg"/>
          <p:cNvPicPr>
            <a:picLocks noChangeAspect="1"/>
          </p:cNvPicPr>
          <p:nvPr/>
        </p:nvPicPr>
        <p:blipFill>
          <a:blip r:embed="rId5" cstate="print"/>
          <a:stretch>
            <a:fillRect/>
          </a:stretch>
        </p:blipFill>
        <p:spPr>
          <a:xfrm>
            <a:off x="609600" y="381000"/>
            <a:ext cx="2156427" cy="2923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Picture 423.jpg"/>
          <p:cNvPicPr>
            <a:picLocks noChangeAspect="1"/>
          </p:cNvPicPr>
          <p:nvPr/>
        </p:nvPicPr>
        <p:blipFill>
          <a:blip r:embed="rId6" cstate="print"/>
          <a:stretch>
            <a:fillRect/>
          </a:stretch>
        </p:blipFill>
        <p:spPr>
          <a:xfrm>
            <a:off x="1524000" y="3581400"/>
            <a:ext cx="2590800" cy="2428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343400" cy="639762"/>
          </a:xfrm>
        </p:spPr>
        <p:txBody>
          <a:bodyPr>
            <a:normAutofit/>
          </a:bodyPr>
          <a:lstStyle/>
          <a:p>
            <a:r>
              <a:rPr lang="ro-RO" sz="2400" dirty="0" smtClean="0">
                <a:solidFill>
                  <a:srgbClr val="FF0000"/>
                </a:solidFill>
                <a:latin typeface="Baskerville Old Face" pitchFamily="18" charset="0"/>
              </a:rPr>
              <a:t>SERVICIILE PENTRU COPII</a:t>
            </a:r>
            <a:endParaRPr lang="en-US" sz="2400" dirty="0">
              <a:solidFill>
                <a:srgbClr val="FF0000"/>
              </a:solidFill>
              <a:latin typeface="Baskerville Old Face" pitchFamily="18" charset="0"/>
            </a:endParaRPr>
          </a:p>
        </p:txBody>
      </p:sp>
      <p:pic>
        <p:nvPicPr>
          <p:cNvPr id="3" name="Picture 2" descr="Programa 3.jpg"/>
          <p:cNvPicPr>
            <a:picLocks noChangeAspect="1"/>
          </p:cNvPicPr>
          <p:nvPr/>
        </p:nvPicPr>
        <p:blipFill>
          <a:blip r:embed="rId2" cstate="print"/>
          <a:srcRect l="16392" t="8889" r="13336" b="56667"/>
          <a:stretch>
            <a:fillRect/>
          </a:stretch>
        </p:blipFill>
        <p:spPr>
          <a:xfrm rot="1008688">
            <a:off x="6647268" y="3404974"/>
            <a:ext cx="1703693" cy="19560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Programa 3.jpg"/>
          <p:cNvPicPr>
            <a:picLocks noChangeAspect="1"/>
          </p:cNvPicPr>
          <p:nvPr/>
        </p:nvPicPr>
        <p:blipFill>
          <a:blip r:embed="rId3" cstate="print"/>
          <a:srcRect l="17886" t="57778" r="11808" b="10000"/>
          <a:stretch>
            <a:fillRect/>
          </a:stretch>
        </p:blipFill>
        <p:spPr>
          <a:xfrm rot="1845545">
            <a:off x="6659029" y="683566"/>
            <a:ext cx="2077094" cy="21663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Programa 3 001.jpg"/>
          <p:cNvPicPr>
            <a:picLocks noChangeAspect="1"/>
          </p:cNvPicPr>
          <p:nvPr/>
        </p:nvPicPr>
        <p:blipFill>
          <a:blip r:embed="rId4" cstate="print"/>
          <a:srcRect l="19447" t="11111" r="11808" b="54444"/>
          <a:stretch>
            <a:fillRect/>
          </a:stretch>
        </p:blipFill>
        <p:spPr>
          <a:xfrm rot="20503151">
            <a:off x="466820" y="2600422"/>
            <a:ext cx="1810156" cy="18101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Programa 3 001.jpg"/>
          <p:cNvPicPr>
            <a:picLocks noChangeAspect="1"/>
          </p:cNvPicPr>
          <p:nvPr/>
        </p:nvPicPr>
        <p:blipFill>
          <a:blip r:embed="rId5" cstate="print"/>
          <a:srcRect l="19447" t="57778" r="11808" b="11111"/>
          <a:stretch>
            <a:fillRect/>
          </a:stretch>
        </p:blipFill>
        <p:spPr>
          <a:xfrm rot="20447921">
            <a:off x="1010537" y="4760655"/>
            <a:ext cx="1909486" cy="18343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IMG_0056.JPG"/>
          <p:cNvPicPr>
            <a:picLocks noChangeAspect="1"/>
          </p:cNvPicPr>
          <p:nvPr/>
        </p:nvPicPr>
        <p:blipFill>
          <a:blip r:embed="rId6" cstate="print"/>
          <a:stretch>
            <a:fillRect/>
          </a:stretch>
        </p:blipFill>
        <p:spPr>
          <a:xfrm>
            <a:off x="3429000" y="5181600"/>
            <a:ext cx="1930400" cy="1447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DSC03765.JPG"/>
          <p:cNvPicPr>
            <a:picLocks noChangeAspect="1"/>
          </p:cNvPicPr>
          <p:nvPr/>
        </p:nvPicPr>
        <p:blipFill>
          <a:blip r:embed="rId7" cstate="print"/>
          <a:stretch>
            <a:fillRect/>
          </a:stretch>
        </p:blipFill>
        <p:spPr>
          <a:xfrm>
            <a:off x="3200400" y="685800"/>
            <a:ext cx="2542589" cy="19069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schema 001.jpg"/>
          <p:cNvPicPr/>
          <p:nvPr/>
        </p:nvPicPr>
        <p:blipFill>
          <a:blip r:embed="rId8" cstate="print"/>
          <a:srcRect l="29343" t="7565" r="32293" b="76359"/>
          <a:stretch>
            <a:fillRect/>
          </a:stretch>
        </p:blipFill>
        <p:spPr>
          <a:xfrm>
            <a:off x="2895600" y="2667000"/>
            <a:ext cx="3385509" cy="2324911"/>
          </a:xfrm>
          <a:prstGeom prst="rect">
            <a:avLst/>
          </a:prstGeom>
        </p:spPr>
      </p:pic>
      <p:sp>
        <p:nvSpPr>
          <p:cNvPr id="10" name="Rectangle 9"/>
          <p:cNvSpPr/>
          <p:nvPr/>
        </p:nvSpPr>
        <p:spPr>
          <a:xfrm>
            <a:off x="228600" y="685800"/>
            <a:ext cx="27432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1400" dirty="0" smtClean="0">
                <a:latin typeface="Arial Narrow" pitchFamily="34" charset="0"/>
              </a:rPr>
              <a:t>Prin activităţile desfăşurate cu copiii   urmărim: dobândirea autonomiei, formarea şi consolidarea identităţii, integrarea socială, formarea şi dezvoltarea competenţelor , comunicarea şi exprimarea de sine.</a:t>
            </a:r>
            <a:endParaRPr lang="en-US" sz="1400" dirty="0">
              <a:latin typeface="Arial Narrow"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 004.jpg"/>
          <p:cNvPicPr>
            <a:picLocks noChangeAspect="1"/>
          </p:cNvPicPr>
          <p:nvPr/>
        </p:nvPicPr>
        <p:blipFill>
          <a:blip r:embed="rId2" cstate="print"/>
          <a:stretch>
            <a:fillRect/>
          </a:stretch>
        </p:blipFill>
        <p:spPr>
          <a:xfrm>
            <a:off x="533400" y="609600"/>
            <a:ext cx="3556000" cy="2667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2 005.jpg"/>
          <p:cNvPicPr>
            <a:picLocks noChangeAspect="1"/>
          </p:cNvPicPr>
          <p:nvPr/>
        </p:nvPicPr>
        <p:blipFill>
          <a:blip r:embed="rId3" cstate="print"/>
          <a:stretch>
            <a:fillRect/>
          </a:stretch>
        </p:blipFill>
        <p:spPr>
          <a:xfrm>
            <a:off x="2362200" y="3581400"/>
            <a:ext cx="3683000" cy="2762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2 003.jpg"/>
          <p:cNvPicPr>
            <a:picLocks noChangeAspect="1"/>
          </p:cNvPicPr>
          <p:nvPr/>
        </p:nvPicPr>
        <p:blipFill>
          <a:blip r:embed="rId4" cstate="print"/>
          <a:stretch>
            <a:fillRect/>
          </a:stretch>
        </p:blipFill>
        <p:spPr>
          <a:xfrm>
            <a:off x="4800600" y="533400"/>
            <a:ext cx="3860800" cy="2895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2667000" y="228600"/>
            <a:ext cx="3132589" cy="369332"/>
          </a:xfrm>
          <a:prstGeom prst="rect">
            <a:avLst/>
          </a:prstGeom>
        </p:spPr>
        <p:txBody>
          <a:bodyPr wrap="none">
            <a:spAutoFit/>
          </a:bodyPr>
          <a:lstStyle/>
          <a:p>
            <a:r>
              <a:rPr lang="ro-RO" dirty="0" smtClean="0">
                <a:solidFill>
                  <a:srgbClr val="FF0000"/>
                </a:solidFill>
                <a:latin typeface="Baskerville Old Face" pitchFamily="18" charset="0"/>
              </a:rPr>
              <a:t>SERVICIILE PENTRU COPII</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grama 3 002.jpg"/>
          <p:cNvPicPr>
            <a:picLocks noChangeAspect="1"/>
          </p:cNvPicPr>
          <p:nvPr/>
        </p:nvPicPr>
        <p:blipFill>
          <a:blip r:embed="rId2" cstate="print"/>
          <a:srcRect l="16391" t="57250" r="13336" b="10125"/>
          <a:stretch>
            <a:fillRect/>
          </a:stretch>
        </p:blipFill>
        <p:spPr>
          <a:xfrm>
            <a:off x="381000" y="1524000"/>
            <a:ext cx="2286000" cy="23676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Programa 3 003.jpg"/>
          <p:cNvPicPr>
            <a:picLocks noChangeAspect="1"/>
          </p:cNvPicPr>
          <p:nvPr/>
        </p:nvPicPr>
        <p:blipFill>
          <a:blip r:embed="rId3" cstate="print"/>
          <a:srcRect l="24030" t="20000" r="16391" b="46667"/>
          <a:stretch>
            <a:fillRect/>
          </a:stretch>
        </p:blipFill>
        <p:spPr>
          <a:xfrm>
            <a:off x="2895600" y="685800"/>
            <a:ext cx="2971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DSC02533.JPG"/>
          <p:cNvPicPr>
            <a:picLocks noChangeAspect="1"/>
          </p:cNvPicPr>
          <p:nvPr/>
        </p:nvPicPr>
        <p:blipFill>
          <a:blip r:embed="rId4" cstate="print"/>
          <a:stretch>
            <a:fillRect/>
          </a:stretch>
        </p:blipFill>
        <p:spPr>
          <a:xfrm>
            <a:off x="4648200" y="4343400"/>
            <a:ext cx="2610677"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poza sportivi.jpg"/>
          <p:cNvPicPr>
            <a:picLocks noChangeAspect="1"/>
          </p:cNvPicPr>
          <p:nvPr/>
        </p:nvPicPr>
        <p:blipFill>
          <a:blip r:embed="rId5" cstate="print"/>
          <a:stretch>
            <a:fillRect/>
          </a:stretch>
        </p:blipFill>
        <p:spPr>
          <a:xfrm>
            <a:off x="1600200" y="4267200"/>
            <a:ext cx="2540000"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DSC02293.JPG"/>
          <p:cNvPicPr>
            <a:picLocks noChangeAspect="1"/>
          </p:cNvPicPr>
          <p:nvPr/>
        </p:nvPicPr>
        <p:blipFill>
          <a:blip r:embed="rId6" cstate="print"/>
          <a:stretch>
            <a:fillRect/>
          </a:stretch>
        </p:blipFill>
        <p:spPr>
          <a:xfrm>
            <a:off x="6096000" y="1981200"/>
            <a:ext cx="2758489" cy="21437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3782.JPG"/>
          <p:cNvPicPr>
            <a:picLocks noChangeAspect="1"/>
          </p:cNvPicPr>
          <p:nvPr/>
        </p:nvPicPr>
        <p:blipFill>
          <a:blip r:embed="rId2" cstate="print"/>
          <a:stretch>
            <a:fillRect/>
          </a:stretch>
        </p:blipFill>
        <p:spPr>
          <a:xfrm>
            <a:off x="2362200" y="4038600"/>
            <a:ext cx="3352800" cy="2514600"/>
          </a:xfrm>
          <a:prstGeom prst="rect">
            <a:avLst/>
          </a:prstGeom>
        </p:spPr>
      </p:pic>
      <p:pic>
        <p:nvPicPr>
          <p:cNvPr id="4" name="Picture 3" descr="DSC03787.JPG"/>
          <p:cNvPicPr>
            <a:picLocks noChangeAspect="1"/>
          </p:cNvPicPr>
          <p:nvPr/>
        </p:nvPicPr>
        <p:blipFill>
          <a:blip r:embed="rId3" cstate="print"/>
          <a:stretch>
            <a:fillRect/>
          </a:stretch>
        </p:blipFill>
        <p:spPr>
          <a:xfrm>
            <a:off x="4953000" y="1600200"/>
            <a:ext cx="3048000" cy="2286000"/>
          </a:xfrm>
          <a:prstGeom prst="rect">
            <a:avLst/>
          </a:prstGeom>
        </p:spPr>
      </p:pic>
      <p:pic>
        <p:nvPicPr>
          <p:cNvPr id="5" name="Picture 4" descr="DSC03784.JPG"/>
          <p:cNvPicPr>
            <a:picLocks noChangeAspect="1"/>
          </p:cNvPicPr>
          <p:nvPr/>
        </p:nvPicPr>
        <p:blipFill>
          <a:blip r:embed="rId4" cstate="print"/>
          <a:stretch>
            <a:fillRect/>
          </a:stretch>
        </p:blipFill>
        <p:spPr>
          <a:xfrm>
            <a:off x="685800" y="1600200"/>
            <a:ext cx="3048000" cy="2286000"/>
          </a:xfrm>
          <a:prstGeom prst="rect">
            <a:avLst/>
          </a:prstGeom>
        </p:spPr>
      </p:pic>
      <p:sp>
        <p:nvSpPr>
          <p:cNvPr id="6" name="Cloud Callout 5"/>
          <p:cNvSpPr/>
          <p:nvPr/>
        </p:nvSpPr>
        <p:spPr>
          <a:xfrm>
            <a:off x="2971800" y="228600"/>
            <a:ext cx="3657600" cy="1143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ALTERNATIVA “STEP BY STEP”</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771.JPG"/>
          <p:cNvPicPr>
            <a:picLocks noChangeAspect="1"/>
          </p:cNvPicPr>
          <p:nvPr/>
        </p:nvPicPr>
        <p:blipFill>
          <a:blip r:embed="rId2" cstate="print"/>
          <a:stretch>
            <a:fillRect/>
          </a:stretch>
        </p:blipFill>
        <p:spPr>
          <a:xfrm>
            <a:off x="990600" y="4114800"/>
            <a:ext cx="3253789" cy="24403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DSC03777.JPG"/>
          <p:cNvPicPr>
            <a:picLocks noChangeAspect="1"/>
          </p:cNvPicPr>
          <p:nvPr/>
        </p:nvPicPr>
        <p:blipFill>
          <a:blip r:embed="rId3" cstate="print"/>
          <a:stretch>
            <a:fillRect/>
          </a:stretch>
        </p:blipFill>
        <p:spPr>
          <a:xfrm>
            <a:off x="5105400" y="609600"/>
            <a:ext cx="3352800" cy="312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descr="DSC03769.JPG"/>
          <p:cNvPicPr>
            <a:picLocks noChangeAspect="1"/>
          </p:cNvPicPr>
          <p:nvPr/>
        </p:nvPicPr>
        <p:blipFill>
          <a:blip r:embed="rId4" cstate="print"/>
          <a:stretch>
            <a:fillRect/>
          </a:stretch>
        </p:blipFill>
        <p:spPr>
          <a:xfrm>
            <a:off x="609600" y="609600"/>
            <a:ext cx="2971800" cy="3276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DSC03773.JPG"/>
          <p:cNvPicPr>
            <a:picLocks noChangeAspect="1"/>
          </p:cNvPicPr>
          <p:nvPr/>
        </p:nvPicPr>
        <p:blipFill>
          <a:blip r:embed="rId5" cstate="print"/>
          <a:stretch>
            <a:fillRect/>
          </a:stretch>
        </p:blipFill>
        <p:spPr>
          <a:xfrm>
            <a:off x="4876800" y="4038600"/>
            <a:ext cx="2948988" cy="24403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loud Callout 6"/>
          <p:cNvSpPr/>
          <p:nvPr/>
        </p:nvSpPr>
        <p:spPr>
          <a:xfrm>
            <a:off x="2971800" y="1676400"/>
            <a:ext cx="2667000" cy="1143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SERVICIU  LOGOPEDIC</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4648200" cy="990600"/>
          </a:xfrm>
        </p:spPr>
        <p:txBody>
          <a:bodyPr>
            <a:normAutofit fontScale="90000"/>
          </a:bodyPr>
          <a:lstStyle/>
          <a:p>
            <a:pPr algn="ctr"/>
            <a:r>
              <a:rPr lang="ro-RO" sz="2700" dirty="0" smtClean="0">
                <a:solidFill>
                  <a:srgbClr val="FF0000"/>
                </a:solidFill>
                <a:latin typeface="Baskerville Old Face" pitchFamily="18" charset="0"/>
              </a:rPr>
              <a:t>4.2.SERVICIILE PENTRU FAMILII</a:t>
            </a:r>
            <a:r>
              <a:rPr lang="ro-RO" dirty="0" smtClean="0"/>
              <a:t/>
            </a:r>
            <a:br>
              <a:rPr lang="ro-RO" dirty="0" smtClean="0"/>
            </a:br>
            <a:endParaRPr lang="en-US" dirty="0"/>
          </a:p>
        </p:txBody>
      </p:sp>
      <p:sp>
        <p:nvSpPr>
          <p:cNvPr id="10" name="Content Placeholder 9"/>
          <p:cNvSpPr>
            <a:spLocks noGrp="1"/>
          </p:cNvSpPr>
          <p:nvPr>
            <p:ph idx="1"/>
          </p:nvPr>
        </p:nvSpPr>
        <p:spPr>
          <a:xfrm>
            <a:off x="1066800" y="685800"/>
            <a:ext cx="5143500" cy="4800600"/>
          </a:xfrm>
        </p:spPr>
        <p:txBody>
          <a:bodyPr>
            <a:normAutofit/>
          </a:bodyPr>
          <a:lstStyle/>
          <a:p>
            <a:pPr algn="just">
              <a:buNone/>
            </a:pPr>
            <a:r>
              <a:rPr lang="en-US" b="1" i="1" dirty="0" smtClean="0"/>
              <a:t>	</a:t>
            </a:r>
            <a:endParaRPr lang="en-US" sz="4800" dirty="0" smtClean="0">
              <a:latin typeface="Arial Narrow" pitchFamily="34" charset="0"/>
            </a:endParaRPr>
          </a:p>
          <a:p>
            <a:pPr>
              <a:buFont typeface="Wingdings" pitchFamily="2" charset="2"/>
              <a:buChar char="v"/>
            </a:pPr>
            <a:endParaRPr lang="en-US" dirty="0"/>
          </a:p>
        </p:txBody>
      </p:sp>
      <p:sp>
        <p:nvSpPr>
          <p:cNvPr id="5" name="Text Placeholder 4"/>
          <p:cNvSpPr>
            <a:spLocks noGrp="1"/>
          </p:cNvSpPr>
          <p:nvPr>
            <p:ph type="body" sz="half" idx="2"/>
          </p:nvPr>
        </p:nvSpPr>
        <p:spPr>
          <a:xfrm>
            <a:off x="304800" y="1371600"/>
            <a:ext cx="3048000" cy="2971800"/>
          </a:xfrm>
        </p:spPr>
        <p:txBody>
          <a:bodyPr>
            <a:normAutofit/>
          </a:bodyPr>
          <a:lstStyle/>
          <a:p>
            <a:endParaRPr lang="ro-RO" dirty="0" smtClean="0"/>
          </a:p>
          <a:p>
            <a:r>
              <a:rPr lang="ro-RO" dirty="0" smtClean="0"/>
              <a:t>        Unitatea noastră de învăţământ oferă  pentru familiile preşcolarilor o serie de servicii care sunt aprobate şi monitorizate de organismele de conducere (MEN, ISJ) şi de Consiliul Instituţiei- Consiliul de Administraţie</a:t>
            </a:r>
          </a:p>
          <a:p>
            <a:pPr>
              <a:buFont typeface="Wingdings" pitchFamily="2" charset="2"/>
              <a:buChar char="Ø"/>
            </a:pPr>
            <a:r>
              <a:rPr lang="ro-RO" dirty="0" smtClean="0">
                <a:solidFill>
                  <a:srgbClr val="FF0000"/>
                </a:solidFill>
              </a:rPr>
              <a:t>Centru de Resurse pentru Educaţie şi </a:t>
            </a:r>
            <a:r>
              <a:rPr lang="ro-RO" dirty="0" err="1" smtClean="0">
                <a:solidFill>
                  <a:srgbClr val="FF0000"/>
                </a:solidFill>
              </a:rPr>
              <a:t>Dezvoltare-</a:t>
            </a:r>
            <a:r>
              <a:rPr lang="ro-RO" dirty="0" smtClean="0">
                <a:solidFill>
                  <a:srgbClr val="FF0000"/>
                </a:solidFill>
              </a:rPr>
              <a:t> CRED</a:t>
            </a:r>
          </a:p>
          <a:p>
            <a:pPr>
              <a:buFont typeface="Wingdings" pitchFamily="2" charset="2"/>
              <a:buChar char="Ø"/>
            </a:pPr>
            <a:r>
              <a:rPr lang="ro-RO" dirty="0" smtClean="0">
                <a:solidFill>
                  <a:srgbClr val="FF0000"/>
                </a:solidFill>
              </a:rPr>
              <a:t>Programul “Educăm aşa!”</a:t>
            </a:r>
          </a:p>
          <a:p>
            <a:pPr>
              <a:buFont typeface="Wingdings" pitchFamily="2" charset="2"/>
              <a:buChar char="Ø"/>
            </a:pPr>
            <a:endParaRPr lang="ro-RO" dirty="0" smtClean="0">
              <a:solidFill>
                <a:srgbClr val="FF0000"/>
              </a:solidFill>
            </a:endParaRPr>
          </a:p>
          <a:p>
            <a:pPr>
              <a:buFont typeface="Wingdings" pitchFamily="2" charset="2"/>
              <a:buChar char="Ø"/>
            </a:pPr>
            <a:endParaRPr lang="ro-RO" dirty="0" smtClean="0">
              <a:solidFill>
                <a:srgbClr val="FF0000"/>
              </a:solidFill>
            </a:endParaRPr>
          </a:p>
          <a:p>
            <a:endParaRPr lang="en-US" dirty="0"/>
          </a:p>
        </p:txBody>
      </p:sp>
      <p:pic>
        <p:nvPicPr>
          <p:cNvPr id="6" name="Picture 5" descr="DSC03763.JPG"/>
          <p:cNvPicPr>
            <a:picLocks noChangeAspect="1"/>
          </p:cNvPicPr>
          <p:nvPr/>
        </p:nvPicPr>
        <p:blipFill>
          <a:blip r:embed="rId2" cstate="print"/>
          <a:srcRect l="6247" r="12546" b="10464"/>
          <a:stretch>
            <a:fillRect/>
          </a:stretch>
        </p:blipFill>
        <p:spPr>
          <a:xfrm>
            <a:off x="3657600" y="1371600"/>
            <a:ext cx="2211572"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descr="Programa 3 001.jpg"/>
          <p:cNvPicPr>
            <a:picLocks noChangeAspect="1"/>
          </p:cNvPicPr>
          <p:nvPr/>
        </p:nvPicPr>
        <p:blipFill>
          <a:blip r:embed="rId3" cstate="print"/>
          <a:srcRect l="16391" t="55556" r="22502" b="11111"/>
          <a:stretch>
            <a:fillRect/>
          </a:stretch>
        </p:blipFill>
        <p:spPr>
          <a:xfrm>
            <a:off x="6324600" y="1295400"/>
            <a:ext cx="2336800" cy="175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Programa 3 001.jpg"/>
          <p:cNvPicPr>
            <a:picLocks noChangeAspect="1"/>
          </p:cNvPicPr>
          <p:nvPr/>
        </p:nvPicPr>
        <p:blipFill>
          <a:blip r:embed="rId4" cstate="print"/>
          <a:srcRect l="16391" t="11111" r="14864" b="56667"/>
          <a:stretch>
            <a:fillRect/>
          </a:stretch>
        </p:blipFill>
        <p:spPr>
          <a:xfrm>
            <a:off x="6096000" y="3733800"/>
            <a:ext cx="2667000"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descr="7.jpg"/>
          <p:cNvPicPr>
            <a:picLocks noChangeAspect="1"/>
          </p:cNvPicPr>
          <p:nvPr/>
        </p:nvPicPr>
        <p:blipFill>
          <a:blip r:embed="rId5" cstate="print"/>
          <a:stretch>
            <a:fillRect/>
          </a:stretch>
        </p:blipFill>
        <p:spPr>
          <a:xfrm>
            <a:off x="3276600" y="3733800"/>
            <a:ext cx="2400813" cy="21595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75050" y="273050"/>
            <a:ext cx="5111750" cy="6432550"/>
          </a:xfrm>
        </p:spPr>
        <p:txBody>
          <a:bodyPr>
            <a:noAutofit/>
          </a:bodyPr>
          <a:lstStyle/>
          <a:p>
            <a:pPr algn="just">
              <a:buNone/>
            </a:pPr>
            <a:r>
              <a:rPr lang="ro-RO" sz="1100" b="1" i="1" dirty="0" smtClean="0">
                <a:latin typeface="Arial Narrow" pitchFamily="34" charset="0"/>
              </a:rPr>
              <a:t>	</a:t>
            </a:r>
            <a:r>
              <a:rPr lang="ro-RO" sz="1100" b="1" i="1" dirty="0" smtClean="0">
                <a:solidFill>
                  <a:srgbClr val="0070C0"/>
                </a:solidFill>
                <a:latin typeface="Arial Narrow" pitchFamily="34" charset="0"/>
              </a:rPr>
              <a:t>MISIUNEA</a:t>
            </a:r>
            <a:endParaRPr lang="en-US" sz="1100" b="1" dirty="0" smtClean="0">
              <a:solidFill>
                <a:srgbClr val="0070C0"/>
              </a:solidFill>
              <a:latin typeface="Arial Narrow" pitchFamily="34" charset="0"/>
            </a:endParaRPr>
          </a:p>
          <a:p>
            <a:pPr algn="just">
              <a:spcBef>
                <a:spcPts val="0"/>
              </a:spcBef>
              <a:buNone/>
            </a:pPr>
            <a:r>
              <a:rPr lang="en-US" sz="1100" b="1" dirty="0" err="1" smtClean="0">
                <a:latin typeface="Arial Narrow" pitchFamily="34" charset="0"/>
              </a:rPr>
              <a:t>Oferirea</a:t>
            </a:r>
            <a:r>
              <a:rPr lang="en-US" sz="1100" b="1" dirty="0" smtClean="0">
                <a:latin typeface="Arial Narrow" pitchFamily="34" charset="0"/>
              </a:rPr>
              <a:t> de </a:t>
            </a:r>
            <a:r>
              <a:rPr lang="en-US" sz="1100" b="1" dirty="0" err="1" smtClean="0">
                <a:latin typeface="Arial Narrow" pitchFamily="34" charset="0"/>
              </a:rPr>
              <a:t>servicii</a:t>
            </a:r>
            <a:r>
              <a:rPr lang="en-US" sz="1100" b="1" dirty="0" smtClean="0">
                <a:latin typeface="Arial Narrow" pitchFamily="34" charset="0"/>
              </a:rPr>
              <a:t> de </a:t>
            </a:r>
            <a:r>
              <a:rPr lang="en-US" sz="1100" b="1" dirty="0" err="1" smtClean="0">
                <a:latin typeface="Arial Narrow" pitchFamily="34" charset="0"/>
              </a:rPr>
              <a:t>educaţie</a:t>
            </a:r>
            <a:r>
              <a:rPr lang="en-US" sz="1100" b="1" dirty="0" smtClean="0">
                <a:latin typeface="Arial Narrow" pitchFamily="34" charset="0"/>
              </a:rPr>
              <a:t> </a:t>
            </a:r>
            <a:r>
              <a:rPr lang="en-US" sz="1100" b="1" dirty="0" err="1" smtClean="0">
                <a:latin typeface="Arial Narrow" pitchFamily="34" charset="0"/>
              </a:rPr>
              <a:t>parentală</a:t>
            </a:r>
            <a:r>
              <a:rPr lang="en-US" sz="1100" b="1" dirty="0" smtClean="0">
                <a:latin typeface="Arial Narrow" pitchFamily="34" charset="0"/>
              </a:rPr>
              <a:t> definite ca </a:t>
            </a:r>
            <a:r>
              <a:rPr lang="en-US" sz="1100" b="1" dirty="0" err="1" smtClean="0">
                <a:latin typeface="Arial Narrow" pitchFamily="34" charset="0"/>
              </a:rPr>
              <a:t>programe</a:t>
            </a:r>
            <a:r>
              <a:rPr lang="en-US" sz="1100" b="1" dirty="0" smtClean="0">
                <a:latin typeface="Arial Narrow" pitchFamily="34" charset="0"/>
              </a:rPr>
              <a:t> </a:t>
            </a:r>
            <a:r>
              <a:rPr lang="en-US" sz="1100" b="1" dirty="0" err="1" smtClean="0">
                <a:latin typeface="Arial Narrow" pitchFamily="34" charset="0"/>
              </a:rPr>
              <a:t>pentru</a:t>
            </a:r>
            <a:r>
              <a:rPr lang="en-US" sz="1100" b="1" dirty="0" smtClean="0">
                <a:latin typeface="Arial Narrow" pitchFamily="34" charset="0"/>
              </a:rPr>
              <a:t> </a:t>
            </a:r>
            <a:r>
              <a:rPr lang="en-US" sz="1100" b="1" dirty="0" err="1" smtClean="0">
                <a:latin typeface="Arial Narrow" pitchFamily="34" charset="0"/>
              </a:rPr>
              <a:t>părinţi</a:t>
            </a:r>
            <a:r>
              <a:rPr lang="en-US" sz="1100" b="1" dirty="0" smtClean="0">
                <a:latin typeface="Arial Narrow" pitchFamily="34" charset="0"/>
              </a:rPr>
              <a:t> </a:t>
            </a:r>
            <a:r>
              <a:rPr lang="en-US" sz="1100" b="1" dirty="0" err="1" smtClean="0">
                <a:latin typeface="Arial Narrow" pitchFamily="34" charset="0"/>
              </a:rPr>
              <a:t>pentru</a:t>
            </a:r>
            <a:r>
              <a:rPr lang="en-US" sz="1100" b="1" dirty="0" smtClean="0">
                <a:latin typeface="Arial Narrow" pitchFamily="34" charset="0"/>
              </a:rPr>
              <a:t> </a:t>
            </a:r>
            <a:r>
              <a:rPr lang="en-US" sz="1100" b="1" dirty="0" err="1" smtClean="0">
                <a:latin typeface="Arial Narrow" pitchFamily="34" charset="0"/>
              </a:rPr>
              <a:t>susţinerea</a:t>
            </a:r>
            <a:endParaRPr lang="ro-RO" sz="1100" b="1" dirty="0" smtClean="0">
              <a:latin typeface="Arial Narrow" pitchFamily="34" charset="0"/>
            </a:endParaRPr>
          </a:p>
          <a:p>
            <a:pPr algn="just">
              <a:spcBef>
                <a:spcPts val="0"/>
              </a:spcBef>
              <a:buNone/>
            </a:pPr>
            <a:r>
              <a:rPr lang="en-US" sz="1100" b="1" dirty="0" err="1" smtClean="0">
                <a:latin typeface="Arial Narrow" pitchFamily="34" charset="0"/>
              </a:rPr>
              <a:t>interesului</a:t>
            </a:r>
            <a:r>
              <a:rPr lang="en-US" sz="1100" b="1" dirty="0" smtClean="0">
                <a:latin typeface="Arial Narrow" pitchFamily="34" charset="0"/>
              </a:rPr>
              <a:t> </a:t>
            </a:r>
            <a:r>
              <a:rPr lang="en-US" sz="1100" b="1" dirty="0" err="1" smtClean="0">
                <a:latin typeface="Arial Narrow" pitchFamily="34" charset="0"/>
              </a:rPr>
              <a:t>privind</a:t>
            </a:r>
            <a:r>
              <a:rPr lang="en-US" sz="1100" b="1" dirty="0" smtClean="0">
                <a:latin typeface="Arial Narrow" pitchFamily="34" charset="0"/>
              </a:rPr>
              <a:t> </a:t>
            </a:r>
            <a:r>
              <a:rPr lang="en-US" sz="1100" b="1" dirty="0" err="1" smtClean="0">
                <a:latin typeface="Arial Narrow" pitchFamily="34" charset="0"/>
              </a:rPr>
              <a:t>creşterea</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t>
            </a:r>
            <a:r>
              <a:rPr lang="en-US" sz="1100" b="1" dirty="0" err="1" smtClean="0">
                <a:latin typeface="Arial Narrow" pitchFamily="34" charset="0"/>
              </a:rPr>
              <a:t>dezvoltarea</a:t>
            </a:r>
            <a:r>
              <a:rPr lang="en-US" sz="1100" b="1" dirty="0" smtClean="0">
                <a:latin typeface="Arial Narrow" pitchFamily="34" charset="0"/>
              </a:rPr>
              <a:t> </a:t>
            </a:r>
            <a:r>
              <a:rPr lang="en-US" sz="1100" b="1" dirty="0" err="1" smtClean="0">
                <a:latin typeface="Arial Narrow" pitchFamily="34" charset="0"/>
              </a:rPr>
              <a:t>sănătoasă</a:t>
            </a:r>
            <a:r>
              <a:rPr lang="en-US" sz="1100" b="1" dirty="0" smtClean="0">
                <a:latin typeface="Arial Narrow" pitchFamily="34" charset="0"/>
              </a:rPr>
              <a:t> a </a:t>
            </a:r>
            <a:r>
              <a:rPr lang="en-US" sz="1100" b="1" dirty="0" err="1" smtClean="0">
                <a:latin typeface="Arial Narrow" pitchFamily="34" charset="0"/>
              </a:rPr>
              <a:t>copilului</a:t>
            </a:r>
            <a:r>
              <a:rPr lang="en-US" sz="1100" b="1" dirty="0" smtClean="0">
                <a:latin typeface="Arial Narrow" pitchFamily="34" charset="0"/>
              </a:rPr>
              <a:t>; </a:t>
            </a:r>
          </a:p>
          <a:p>
            <a:pPr algn="just">
              <a:spcBef>
                <a:spcPts val="0"/>
              </a:spcBef>
              <a:buNone/>
            </a:pPr>
            <a:r>
              <a:rPr lang="en-US" sz="1100" b="1" dirty="0" err="1" smtClean="0">
                <a:latin typeface="Arial Narrow" pitchFamily="34" charset="0"/>
              </a:rPr>
              <a:t>Formarea</a:t>
            </a:r>
            <a:r>
              <a:rPr lang="en-US" sz="1100" b="1" dirty="0" smtClean="0">
                <a:latin typeface="Arial Narrow" pitchFamily="34" charset="0"/>
              </a:rPr>
              <a:t>, </a:t>
            </a:r>
            <a:r>
              <a:rPr lang="en-US" sz="1100" b="1" dirty="0" err="1" smtClean="0">
                <a:latin typeface="Arial Narrow" pitchFamily="34" charset="0"/>
              </a:rPr>
              <a:t>dezvoltarea</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t>
            </a:r>
            <a:r>
              <a:rPr lang="en-US" sz="1100" b="1" dirty="0" err="1" smtClean="0">
                <a:latin typeface="Arial Narrow" pitchFamily="34" charset="0"/>
              </a:rPr>
              <a:t>extinderea</a:t>
            </a:r>
            <a:r>
              <a:rPr lang="en-US" sz="1100" b="1" dirty="0" smtClean="0">
                <a:latin typeface="Arial Narrow" pitchFamily="34" charset="0"/>
              </a:rPr>
              <a:t> </a:t>
            </a:r>
            <a:r>
              <a:rPr lang="en-US" sz="1100" b="1" dirty="0" err="1" smtClean="0">
                <a:latin typeface="Arial Narrow" pitchFamily="34" charset="0"/>
              </a:rPr>
              <a:t>competenţelor</a:t>
            </a:r>
            <a:r>
              <a:rPr lang="en-US" sz="1100" b="1" dirty="0" smtClean="0">
                <a:latin typeface="Arial Narrow" pitchFamily="34" charset="0"/>
              </a:rPr>
              <a:t> </a:t>
            </a:r>
            <a:r>
              <a:rPr lang="en-US" sz="1100" b="1" dirty="0" err="1" smtClean="0">
                <a:latin typeface="Arial Narrow" pitchFamily="34" charset="0"/>
              </a:rPr>
              <a:t>parentale</a:t>
            </a:r>
            <a:r>
              <a:rPr lang="en-US" sz="1100" b="1" dirty="0" smtClean="0">
                <a:latin typeface="Arial Narrow" pitchFamily="34" charset="0"/>
              </a:rPr>
              <a:t>;</a:t>
            </a:r>
          </a:p>
          <a:p>
            <a:pPr algn="just">
              <a:spcBef>
                <a:spcPts val="0"/>
              </a:spcBef>
              <a:buNone/>
            </a:pPr>
            <a:r>
              <a:rPr lang="en-US" sz="1100" b="1" dirty="0" err="1" smtClean="0">
                <a:latin typeface="Arial Narrow" pitchFamily="34" charset="0"/>
              </a:rPr>
              <a:t>Organizarea</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t>
            </a:r>
            <a:r>
              <a:rPr lang="en-US" sz="1100" b="1" dirty="0" err="1" smtClean="0">
                <a:latin typeface="Arial Narrow" pitchFamily="34" charset="0"/>
              </a:rPr>
              <a:t>susţinerea</a:t>
            </a:r>
            <a:r>
              <a:rPr lang="en-US" sz="1100" b="1" dirty="0" smtClean="0">
                <a:latin typeface="Arial Narrow" pitchFamily="34" charset="0"/>
              </a:rPr>
              <a:t> de </a:t>
            </a:r>
            <a:r>
              <a:rPr lang="en-US" sz="1100" b="1" dirty="0" err="1" smtClean="0">
                <a:latin typeface="Arial Narrow" pitchFamily="34" charset="0"/>
              </a:rPr>
              <a:t>sesiuni</a:t>
            </a:r>
            <a:r>
              <a:rPr lang="en-US" sz="1100" b="1" dirty="0" smtClean="0">
                <a:latin typeface="Arial Narrow" pitchFamily="34" charset="0"/>
              </a:rPr>
              <a:t>/</a:t>
            </a:r>
            <a:r>
              <a:rPr lang="en-US" sz="1100" b="1" dirty="0" err="1" smtClean="0">
                <a:latin typeface="Arial Narrow" pitchFamily="34" charset="0"/>
              </a:rPr>
              <a:t>ateliere</a:t>
            </a:r>
            <a:r>
              <a:rPr lang="en-US" sz="1100" b="1" dirty="0" smtClean="0">
                <a:latin typeface="Arial Narrow" pitchFamily="34" charset="0"/>
              </a:rPr>
              <a:t>/</a:t>
            </a:r>
            <a:r>
              <a:rPr lang="en-US" sz="1100" b="1" dirty="0" err="1" smtClean="0">
                <a:latin typeface="Arial Narrow" pitchFamily="34" charset="0"/>
              </a:rPr>
              <a:t>activităţi</a:t>
            </a:r>
            <a:r>
              <a:rPr lang="en-US" sz="1100" b="1" dirty="0" smtClean="0">
                <a:latin typeface="Arial Narrow" pitchFamily="34" charset="0"/>
              </a:rPr>
              <a:t>/</a:t>
            </a:r>
            <a:r>
              <a:rPr lang="en-US" sz="1100" b="1" dirty="0" err="1" smtClean="0">
                <a:latin typeface="Arial Narrow" pitchFamily="34" charset="0"/>
              </a:rPr>
              <a:t>întruniri</a:t>
            </a:r>
            <a:r>
              <a:rPr lang="en-US" sz="1100" b="1" dirty="0" smtClean="0">
                <a:latin typeface="Arial Narrow" pitchFamily="34" charset="0"/>
              </a:rPr>
              <a:t> </a:t>
            </a:r>
            <a:r>
              <a:rPr lang="en-US" sz="1100" b="1" dirty="0" err="1" smtClean="0">
                <a:latin typeface="Arial Narrow" pitchFamily="34" charset="0"/>
              </a:rPr>
              <a:t>pentru</a:t>
            </a:r>
            <a:r>
              <a:rPr lang="en-US" sz="1100" b="1" dirty="0" smtClean="0">
                <a:latin typeface="Arial Narrow" pitchFamily="34" charset="0"/>
              </a:rPr>
              <a:t> </a:t>
            </a:r>
            <a:r>
              <a:rPr lang="en-US" sz="1100" b="1" dirty="0" err="1" smtClean="0">
                <a:latin typeface="Arial Narrow" pitchFamily="34" charset="0"/>
              </a:rPr>
              <a:t>părinţi</a:t>
            </a:r>
            <a:r>
              <a:rPr lang="en-US" sz="1100" b="1" dirty="0" smtClean="0">
                <a:latin typeface="Arial Narrow" pitchFamily="34" charset="0"/>
              </a:rPr>
              <a:t>, </a:t>
            </a:r>
            <a:r>
              <a:rPr lang="en-US" sz="1100" b="1" dirty="0" err="1" smtClean="0">
                <a:latin typeface="Arial Narrow" pitchFamily="34" charset="0"/>
              </a:rPr>
              <a:t>pe</a:t>
            </a:r>
            <a:r>
              <a:rPr lang="en-US" sz="1100" b="1" dirty="0" smtClean="0">
                <a:latin typeface="Arial Narrow" pitchFamily="34" charset="0"/>
              </a:rPr>
              <a:t> </a:t>
            </a:r>
            <a:r>
              <a:rPr lang="en-US" sz="1100" b="1" dirty="0" err="1" smtClean="0">
                <a:latin typeface="Arial Narrow" pitchFamily="34" charset="0"/>
              </a:rPr>
              <a:t>teme</a:t>
            </a:r>
            <a:r>
              <a:rPr lang="en-US" sz="1100" b="1" dirty="0" smtClean="0">
                <a:latin typeface="Arial Narrow" pitchFamily="34" charset="0"/>
              </a:rPr>
              <a:t> </a:t>
            </a:r>
            <a:r>
              <a:rPr lang="en-US" sz="1100" b="1" dirty="0" err="1" smtClean="0">
                <a:latin typeface="Arial Narrow" pitchFamily="34" charset="0"/>
              </a:rPr>
              <a:t>ce</a:t>
            </a:r>
            <a:endParaRPr lang="ro-RO" sz="1100" b="1" dirty="0" smtClean="0">
              <a:latin typeface="Arial Narrow" pitchFamily="34" charset="0"/>
            </a:endParaRPr>
          </a:p>
          <a:p>
            <a:pPr algn="just">
              <a:spcBef>
                <a:spcPts val="0"/>
              </a:spcBef>
              <a:buNone/>
            </a:pPr>
            <a:r>
              <a:rPr lang="en-US" sz="1100" b="1" dirty="0" err="1" smtClean="0">
                <a:latin typeface="Arial Narrow" pitchFamily="34" charset="0"/>
              </a:rPr>
              <a:t>urmăresc</a:t>
            </a:r>
            <a:r>
              <a:rPr lang="en-US" sz="1100" b="1" dirty="0" smtClean="0">
                <a:latin typeface="Arial Narrow" pitchFamily="34" charset="0"/>
              </a:rPr>
              <a:t> </a:t>
            </a:r>
            <a:r>
              <a:rPr lang="en-US" sz="1100" b="1" dirty="0" err="1" smtClean="0">
                <a:latin typeface="Arial Narrow" pitchFamily="34" charset="0"/>
              </a:rPr>
              <a:t>următoarele</a:t>
            </a:r>
            <a:r>
              <a:rPr lang="en-US" sz="1100" b="1" dirty="0" smtClean="0">
                <a:latin typeface="Arial Narrow" pitchFamily="34" charset="0"/>
              </a:rPr>
              <a:t> </a:t>
            </a:r>
            <a:r>
              <a:rPr lang="en-US" sz="1100" b="1" dirty="0" err="1" smtClean="0">
                <a:latin typeface="Arial Narrow" pitchFamily="34" charset="0"/>
              </a:rPr>
              <a:t>domenii</a:t>
            </a:r>
            <a:r>
              <a:rPr lang="en-US" sz="1100" b="1" dirty="0" smtClean="0">
                <a:latin typeface="Arial Narrow" pitchFamily="34" charset="0"/>
              </a:rPr>
              <a:t>:  </a:t>
            </a:r>
          </a:p>
          <a:p>
            <a:pPr lvl="0" algn="just">
              <a:spcBef>
                <a:spcPts val="0"/>
              </a:spcBef>
              <a:buNone/>
            </a:pPr>
            <a:r>
              <a:rPr lang="en-US" sz="1100" b="1" dirty="0" err="1" smtClean="0">
                <a:latin typeface="Arial Narrow" pitchFamily="34" charset="0"/>
              </a:rPr>
              <a:t>Îngrijire</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t>
            </a:r>
            <a:r>
              <a:rPr lang="en-US" sz="1100" b="1" dirty="0" err="1" smtClean="0">
                <a:latin typeface="Arial Narrow" pitchFamily="34" charset="0"/>
              </a:rPr>
              <a:t>sănătate</a:t>
            </a:r>
            <a:r>
              <a:rPr lang="en-US" sz="1100" b="1" dirty="0" smtClean="0">
                <a:latin typeface="Arial Narrow" pitchFamily="34" charset="0"/>
              </a:rPr>
              <a:t>;</a:t>
            </a:r>
          </a:p>
          <a:p>
            <a:pPr lvl="0" algn="just">
              <a:spcBef>
                <a:spcPts val="0"/>
              </a:spcBef>
              <a:buNone/>
            </a:pPr>
            <a:r>
              <a:rPr lang="en-US" sz="1100" b="1" dirty="0" err="1" smtClean="0">
                <a:latin typeface="Arial Narrow" pitchFamily="34" charset="0"/>
              </a:rPr>
              <a:t>Dezvoltarea</a:t>
            </a:r>
            <a:r>
              <a:rPr lang="en-US" sz="1100" b="1" dirty="0" smtClean="0">
                <a:latin typeface="Arial Narrow" pitchFamily="34" charset="0"/>
              </a:rPr>
              <a:t> </a:t>
            </a:r>
            <a:r>
              <a:rPr lang="en-US" sz="1100" b="1" dirty="0" err="1" smtClean="0">
                <a:latin typeface="Arial Narrow" pitchFamily="34" charset="0"/>
              </a:rPr>
              <a:t>copilului</a:t>
            </a:r>
            <a:r>
              <a:rPr lang="en-US" sz="1100" b="1" dirty="0" smtClean="0">
                <a:latin typeface="Arial Narrow" pitchFamily="34" charset="0"/>
              </a:rPr>
              <a:t> (</a:t>
            </a:r>
            <a:r>
              <a:rPr lang="en-US" sz="1100" b="1" dirty="0" err="1" smtClean="0">
                <a:latin typeface="Arial Narrow" pitchFamily="34" charset="0"/>
              </a:rPr>
              <a:t>fizic</a:t>
            </a:r>
            <a:r>
              <a:rPr lang="en-US" sz="1100" b="1" dirty="0" smtClean="0">
                <a:latin typeface="Arial Narrow" pitchFamily="34" charset="0"/>
              </a:rPr>
              <a:t>, </a:t>
            </a:r>
            <a:r>
              <a:rPr lang="en-US" sz="1100" b="1" dirty="0" err="1" smtClean="0">
                <a:latin typeface="Arial Narrow" pitchFamily="34" charset="0"/>
              </a:rPr>
              <a:t>cognitiv</a:t>
            </a:r>
            <a:r>
              <a:rPr lang="en-US" sz="1100" b="1" dirty="0" smtClean="0">
                <a:latin typeface="Arial Narrow" pitchFamily="34" charset="0"/>
              </a:rPr>
              <a:t>, socio-</a:t>
            </a:r>
            <a:r>
              <a:rPr lang="en-US" sz="1100" b="1" dirty="0" err="1" smtClean="0">
                <a:latin typeface="Arial Narrow" pitchFamily="34" charset="0"/>
              </a:rPr>
              <a:t>emoţional</a:t>
            </a:r>
            <a:r>
              <a:rPr lang="en-US" sz="1100" b="1" dirty="0" smtClean="0">
                <a:latin typeface="Arial Narrow" pitchFamily="34" charset="0"/>
              </a:rPr>
              <a:t>, al </a:t>
            </a:r>
            <a:r>
              <a:rPr lang="en-US" sz="1100" b="1" dirty="0" err="1" smtClean="0">
                <a:latin typeface="Arial Narrow" pitchFamily="34" charset="0"/>
              </a:rPr>
              <a:t>limbajului</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al </a:t>
            </a:r>
            <a:r>
              <a:rPr lang="en-US" sz="1100" b="1" dirty="0" err="1" smtClean="0">
                <a:latin typeface="Arial Narrow" pitchFamily="34" charset="0"/>
              </a:rPr>
              <a:t>atitudinii</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t>
            </a:r>
            <a:r>
              <a:rPr lang="en-US" sz="1100" b="1" dirty="0" err="1" smtClean="0">
                <a:latin typeface="Arial Narrow" pitchFamily="34" charset="0"/>
              </a:rPr>
              <a:t>capacităţilor</a:t>
            </a:r>
            <a:r>
              <a:rPr lang="en-US" sz="1100" b="1" dirty="0" smtClean="0">
                <a:latin typeface="Arial Narrow" pitchFamily="34" charset="0"/>
              </a:rPr>
              <a:t> </a:t>
            </a:r>
            <a:r>
              <a:rPr lang="en-US" sz="1100" b="1" dirty="0" err="1" smtClean="0">
                <a:latin typeface="Arial Narrow" pitchFamily="34" charset="0"/>
              </a:rPr>
              <a:t>în</a:t>
            </a:r>
            <a:r>
              <a:rPr lang="en-US" sz="1100" b="1" dirty="0" smtClean="0">
                <a:latin typeface="Arial Narrow" pitchFamily="34" charset="0"/>
              </a:rPr>
              <a:t> </a:t>
            </a:r>
            <a:endParaRPr lang="ro-RO" sz="1100" b="1" dirty="0" smtClean="0">
              <a:latin typeface="Arial Narrow" pitchFamily="34" charset="0"/>
            </a:endParaRPr>
          </a:p>
          <a:p>
            <a:pPr lvl="0" algn="just">
              <a:spcBef>
                <a:spcPts val="0"/>
              </a:spcBef>
              <a:buNone/>
            </a:pPr>
            <a:r>
              <a:rPr lang="en-US" sz="1100" b="1" dirty="0" err="1" smtClean="0">
                <a:latin typeface="Arial Narrow" pitchFamily="34" charset="0"/>
              </a:rPr>
              <a:t>învăţare</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a:t>
            </a:r>
            <a:r>
              <a:rPr lang="en-US" sz="1100" b="1" dirty="0" err="1" smtClean="0">
                <a:latin typeface="Arial Narrow" pitchFamily="34" charset="0"/>
              </a:rPr>
              <a:t>educaţia</a:t>
            </a:r>
            <a:r>
              <a:rPr lang="en-US" sz="1100" b="1" dirty="0" smtClean="0">
                <a:latin typeface="Arial Narrow" pitchFamily="34" charset="0"/>
              </a:rPr>
              <a:t> </a:t>
            </a:r>
            <a:r>
              <a:rPr lang="en-US" sz="1100" b="1" dirty="0" err="1" smtClean="0">
                <a:latin typeface="Arial Narrow" pitchFamily="34" charset="0"/>
              </a:rPr>
              <a:t>acestuia</a:t>
            </a:r>
            <a:r>
              <a:rPr lang="en-US" sz="1100" b="1" dirty="0" smtClean="0">
                <a:latin typeface="Arial Narrow" pitchFamily="34" charset="0"/>
              </a:rPr>
              <a:t>;</a:t>
            </a:r>
          </a:p>
          <a:p>
            <a:pPr lvl="0" algn="just">
              <a:spcBef>
                <a:spcPts val="0"/>
              </a:spcBef>
              <a:buNone/>
            </a:pPr>
            <a:r>
              <a:rPr lang="en-US" sz="1100" b="1" dirty="0" err="1" smtClean="0">
                <a:latin typeface="Arial Narrow" pitchFamily="34" charset="0"/>
              </a:rPr>
              <a:t>Protecţia</a:t>
            </a:r>
            <a:r>
              <a:rPr lang="en-US" sz="1100" b="1" dirty="0" smtClean="0">
                <a:latin typeface="Arial Narrow" pitchFamily="34" charset="0"/>
              </a:rPr>
              <a:t> </a:t>
            </a:r>
            <a:r>
              <a:rPr lang="en-US" sz="1100" b="1" dirty="0" err="1" smtClean="0">
                <a:latin typeface="Arial Narrow" pitchFamily="34" charset="0"/>
              </a:rPr>
              <a:t>copilului</a:t>
            </a:r>
            <a:endParaRPr lang="en-US" sz="1100" b="1" dirty="0" smtClean="0">
              <a:latin typeface="Arial Narrow" pitchFamily="34" charset="0"/>
            </a:endParaRPr>
          </a:p>
          <a:p>
            <a:pPr lvl="0" algn="just">
              <a:spcBef>
                <a:spcPts val="0"/>
              </a:spcBef>
              <a:buNone/>
            </a:pPr>
            <a:r>
              <a:rPr lang="en-US" sz="1100" b="1" dirty="0" err="1" smtClean="0">
                <a:latin typeface="Arial Narrow" pitchFamily="34" charset="0"/>
              </a:rPr>
              <a:t>Derularea</a:t>
            </a:r>
            <a:r>
              <a:rPr lang="en-US" sz="1100" b="1" dirty="0" smtClean="0">
                <a:latin typeface="Arial Narrow" pitchFamily="34" charset="0"/>
              </a:rPr>
              <a:t> </a:t>
            </a:r>
            <a:r>
              <a:rPr lang="en-US" sz="1100" b="1" dirty="0" err="1" smtClean="0">
                <a:latin typeface="Arial Narrow" pitchFamily="34" charset="0"/>
              </a:rPr>
              <a:t>împreună</a:t>
            </a:r>
            <a:r>
              <a:rPr lang="en-US" sz="1100" b="1" dirty="0" smtClean="0">
                <a:latin typeface="Arial Narrow" pitchFamily="34" charset="0"/>
              </a:rPr>
              <a:t> cu </a:t>
            </a:r>
            <a:r>
              <a:rPr lang="en-US" sz="1100" b="1" dirty="0" err="1" smtClean="0">
                <a:latin typeface="Arial Narrow" pitchFamily="34" charset="0"/>
              </a:rPr>
              <a:t>părinţii</a:t>
            </a:r>
            <a:r>
              <a:rPr lang="en-US" sz="1100" b="1" dirty="0" smtClean="0">
                <a:latin typeface="Arial Narrow" pitchFamily="34" charset="0"/>
              </a:rPr>
              <a:t> </a:t>
            </a:r>
            <a:r>
              <a:rPr lang="en-US" sz="1100" b="1" dirty="0" err="1" smtClean="0">
                <a:latin typeface="Arial Narrow" pitchFamily="34" charset="0"/>
              </a:rPr>
              <a:t>şi</a:t>
            </a:r>
            <a:r>
              <a:rPr lang="en-US" sz="1100" b="1" dirty="0" smtClean="0">
                <a:latin typeface="Arial Narrow" pitchFamily="34" charset="0"/>
              </a:rPr>
              <a:t> cu </a:t>
            </a:r>
            <a:r>
              <a:rPr lang="en-US" sz="1100" b="1" dirty="0" err="1" smtClean="0">
                <a:latin typeface="Arial Narrow" pitchFamily="34" charset="0"/>
              </a:rPr>
              <a:t>alţi</a:t>
            </a:r>
            <a:r>
              <a:rPr lang="en-US" sz="1100" b="1" dirty="0" smtClean="0">
                <a:latin typeface="Arial Narrow" pitchFamily="34" charset="0"/>
              </a:rPr>
              <a:t> </a:t>
            </a:r>
            <a:r>
              <a:rPr lang="en-US" sz="1100" b="1" dirty="0" err="1" smtClean="0">
                <a:latin typeface="Arial Narrow" pitchFamily="34" charset="0"/>
              </a:rPr>
              <a:t>membrii</a:t>
            </a:r>
            <a:r>
              <a:rPr lang="en-US" sz="1100" b="1" dirty="0" smtClean="0">
                <a:latin typeface="Arial Narrow" pitchFamily="34" charset="0"/>
              </a:rPr>
              <a:t> </a:t>
            </a:r>
            <a:r>
              <a:rPr lang="en-US" sz="1100" b="1" dirty="0" err="1" smtClean="0">
                <a:latin typeface="Arial Narrow" pitchFamily="34" charset="0"/>
              </a:rPr>
              <a:t>ai</a:t>
            </a:r>
            <a:r>
              <a:rPr lang="en-US" sz="1100" b="1" dirty="0" smtClean="0">
                <a:latin typeface="Arial Narrow" pitchFamily="34" charset="0"/>
              </a:rPr>
              <a:t> </a:t>
            </a:r>
            <a:r>
              <a:rPr lang="en-US" sz="1100" b="1" dirty="0" err="1" smtClean="0">
                <a:latin typeface="Arial Narrow" pitchFamily="34" charset="0"/>
              </a:rPr>
              <a:t>comunităţii</a:t>
            </a:r>
            <a:r>
              <a:rPr lang="en-US" sz="1100" b="1" dirty="0" smtClean="0">
                <a:latin typeface="Arial Narrow" pitchFamily="34" charset="0"/>
              </a:rPr>
              <a:t> a    </a:t>
            </a:r>
            <a:r>
              <a:rPr lang="en-US" sz="1100" b="1" dirty="0" err="1" smtClean="0">
                <a:latin typeface="Arial Narrow" pitchFamily="34" charset="0"/>
              </a:rPr>
              <a:t>unor</a:t>
            </a:r>
            <a:r>
              <a:rPr lang="en-US" sz="1100" b="1" dirty="0" smtClean="0">
                <a:latin typeface="Arial Narrow" pitchFamily="34" charset="0"/>
              </a:rPr>
              <a:t> </a:t>
            </a:r>
            <a:r>
              <a:rPr lang="en-US" sz="1100" b="1" dirty="0" err="1" smtClean="0">
                <a:latin typeface="Arial Narrow" pitchFamily="34" charset="0"/>
              </a:rPr>
              <a:t>activităţi</a:t>
            </a:r>
            <a:r>
              <a:rPr lang="en-US" sz="1100" b="1" dirty="0" smtClean="0">
                <a:latin typeface="Arial Narrow" pitchFamily="34" charset="0"/>
              </a:rPr>
              <a:t> </a:t>
            </a:r>
            <a:r>
              <a:rPr lang="en-US" sz="1100" b="1" dirty="0" err="1" smtClean="0">
                <a:latin typeface="Arial Narrow" pitchFamily="34" charset="0"/>
              </a:rPr>
              <a:t>prin</a:t>
            </a:r>
            <a:r>
              <a:rPr lang="en-US" sz="1100" b="1" dirty="0" smtClean="0">
                <a:latin typeface="Arial Narrow" pitchFamily="34" charset="0"/>
              </a:rPr>
              <a:t> care </a:t>
            </a:r>
            <a:r>
              <a:rPr lang="en-US" sz="1100" b="1" dirty="0" err="1" smtClean="0">
                <a:latin typeface="Arial Narrow" pitchFamily="34" charset="0"/>
              </a:rPr>
              <a:t>să</a:t>
            </a:r>
            <a:r>
              <a:rPr lang="en-US" sz="1100" b="1" dirty="0" smtClean="0">
                <a:latin typeface="Arial Narrow" pitchFamily="34" charset="0"/>
              </a:rPr>
              <a:t> </a:t>
            </a:r>
            <a:endParaRPr lang="ro-RO" sz="1100" b="1" dirty="0" smtClean="0">
              <a:latin typeface="Arial Narrow" pitchFamily="34" charset="0"/>
            </a:endParaRPr>
          </a:p>
          <a:p>
            <a:pPr lvl="0" algn="just">
              <a:spcBef>
                <a:spcPts val="0"/>
              </a:spcBef>
              <a:buNone/>
            </a:pPr>
            <a:r>
              <a:rPr lang="en-US" sz="1100" b="1" dirty="0" err="1" smtClean="0">
                <a:latin typeface="Arial Narrow" pitchFamily="34" charset="0"/>
              </a:rPr>
              <a:t>dezvoltăm</a:t>
            </a:r>
            <a:r>
              <a:rPr lang="en-US" sz="1100" b="1" dirty="0" smtClean="0">
                <a:latin typeface="Arial Narrow" pitchFamily="34" charset="0"/>
              </a:rPr>
              <a:t> </a:t>
            </a:r>
            <a:r>
              <a:rPr lang="en-US" sz="1100" b="1" dirty="0" err="1" smtClean="0">
                <a:latin typeface="Arial Narrow" pitchFamily="34" charset="0"/>
              </a:rPr>
              <a:t>competenţe</a:t>
            </a:r>
            <a:r>
              <a:rPr lang="en-US" sz="1100" b="1" dirty="0" smtClean="0">
                <a:latin typeface="Arial Narrow" pitchFamily="34" charset="0"/>
              </a:rPr>
              <a:t> </a:t>
            </a:r>
            <a:r>
              <a:rPr lang="en-US" sz="1100" b="1" dirty="0" err="1" smtClean="0">
                <a:latin typeface="Arial Narrow" pitchFamily="34" charset="0"/>
              </a:rPr>
              <a:t>parentale</a:t>
            </a:r>
            <a:r>
              <a:rPr lang="en-US" sz="1100" b="1" dirty="0" smtClean="0">
                <a:latin typeface="Arial Narrow" pitchFamily="34" charset="0"/>
              </a:rPr>
              <a:t>: </a:t>
            </a:r>
            <a:r>
              <a:rPr lang="en-US" sz="1100" b="1" dirty="0" err="1" smtClean="0">
                <a:latin typeface="Arial Narrow" pitchFamily="34" charset="0"/>
              </a:rPr>
              <a:t>cunoştinţe</a:t>
            </a:r>
            <a:r>
              <a:rPr lang="en-US" sz="1100" b="1" dirty="0" smtClean="0">
                <a:latin typeface="Arial Narrow" pitchFamily="34" charset="0"/>
              </a:rPr>
              <a:t>, </a:t>
            </a:r>
            <a:r>
              <a:rPr lang="en-US" sz="1100" b="1" dirty="0" err="1" smtClean="0">
                <a:latin typeface="Arial Narrow" pitchFamily="34" charset="0"/>
              </a:rPr>
              <a:t>abilităţi</a:t>
            </a:r>
            <a:r>
              <a:rPr lang="en-US" sz="1100" b="1" dirty="0" smtClean="0">
                <a:latin typeface="Arial Narrow" pitchFamily="34" charset="0"/>
              </a:rPr>
              <a:t>, </a:t>
            </a:r>
            <a:r>
              <a:rPr lang="en-US" sz="1100" b="1" dirty="0" err="1" smtClean="0">
                <a:latin typeface="Arial Narrow" pitchFamily="34" charset="0"/>
              </a:rPr>
              <a:t>aptitudini</a:t>
            </a:r>
            <a:r>
              <a:rPr lang="en-US" sz="1100" b="1" dirty="0" smtClean="0">
                <a:latin typeface="Arial Narrow" pitchFamily="34" charset="0"/>
              </a:rPr>
              <a:t>, </a:t>
            </a:r>
            <a:r>
              <a:rPr lang="en-US" sz="1100" b="1" dirty="0" err="1" smtClean="0">
                <a:latin typeface="Arial Narrow" pitchFamily="34" charset="0"/>
              </a:rPr>
              <a:t>noţiuni</a:t>
            </a:r>
            <a:r>
              <a:rPr lang="en-US" sz="1100" b="1" dirty="0" smtClean="0">
                <a:latin typeface="Arial Narrow" pitchFamily="34" charset="0"/>
              </a:rPr>
              <a:t>,  </a:t>
            </a:r>
            <a:r>
              <a:rPr lang="en-US" sz="1100" b="1" dirty="0" err="1" smtClean="0">
                <a:latin typeface="Arial Narrow" pitchFamily="34" charset="0"/>
              </a:rPr>
              <a:t>conduite</a:t>
            </a:r>
            <a:r>
              <a:rPr lang="en-US" sz="1100" b="1" dirty="0" smtClean="0">
                <a:latin typeface="Arial Narrow" pitchFamily="34" charset="0"/>
              </a:rPr>
              <a:t>-tip, </a:t>
            </a:r>
            <a:r>
              <a:rPr lang="en-US" sz="1100" b="1" dirty="0" err="1" smtClean="0">
                <a:latin typeface="Arial Narrow" pitchFamily="34" charset="0"/>
              </a:rPr>
              <a:t>proceduri</a:t>
            </a:r>
            <a:r>
              <a:rPr lang="en-US" sz="1100" b="1" dirty="0" smtClean="0">
                <a:latin typeface="Arial Narrow" pitchFamily="34" charset="0"/>
              </a:rPr>
              <a:t> </a:t>
            </a:r>
            <a:endParaRPr lang="ro-RO" sz="1100" b="1" dirty="0" smtClean="0">
              <a:latin typeface="Arial Narrow" pitchFamily="34" charset="0"/>
            </a:endParaRPr>
          </a:p>
          <a:p>
            <a:pPr lvl="0" algn="just">
              <a:spcBef>
                <a:spcPts val="0"/>
              </a:spcBef>
              <a:buNone/>
            </a:pPr>
            <a:r>
              <a:rPr lang="en-US" sz="1100" b="1" dirty="0" smtClean="0">
                <a:latin typeface="Arial Narrow" pitchFamily="34" charset="0"/>
              </a:rPr>
              <a:t>standard, </a:t>
            </a:r>
            <a:r>
              <a:rPr lang="en-US" sz="1100" b="1" dirty="0" err="1" smtClean="0">
                <a:latin typeface="Arial Narrow" pitchFamily="34" charset="0"/>
              </a:rPr>
              <a:t>tipuri</a:t>
            </a:r>
            <a:r>
              <a:rPr lang="en-US" sz="1100" b="1" dirty="0" smtClean="0">
                <a:latin typeface="Arial Narrow" pitchFamily="34" charset="0"/>
              </a:rPr>
              <a:t> de </a:t>
            </a:r>
            <a:r>
              <a:rPr lang="en-US" sz="1100" b="1" dirty="0" err="1" smtClean="0">
                <a:latin typeface="Arial Narrow" pitchFamily="34" charset="0"/>
              </a:rPr>
              <a:t>raţionamente</a:t>
            </a:r>
            <a:r>
              <a:rPr lang="en-US" sz="1100" b="1" dirty="0" smtClean="0">
                <a:latin typeface="Arial Narrow" pitchFamily="34" charset="0"/>
              </a:rPr>
              <a:t>, </a:t>
            </a:r>
            <a:r>
              <a:rPr lang="en-US" sz="1100" b="1" dirty="0" err="1" smtClean="0">
                <a:latin typeface="Arial Narrow" pitchFamily="34" charset="0"/>
              </a:rPr>
              <a:t>îndemânare</a:t>
            </a:r>
            <a:r>
              <a:rPr lang="en-US" sz="1100" b="1" dirty="0" smtClean="0">
                <a:latin typeface="Arial Narrow" pitchFamily="34" charset="0"/>
              </a:rPr>
              <a:t>, </a:t>
            </a:r>
            <a:r>
              <a:rPr lang="en-US" sz="1100" b="1" dirty="0" err="1" smtClean="0">
                <a:latin typeface="Arial Narrow" pitchFamily="34" charset="0"/>
              </a:rPr>
              <a:t>profesionalism</a:t>
            </a:r>
            <a:r>
              <a:rPr lang="en-US" sz="1100" b="1" dirty="0" smtClean="0">
                <a:latin typeface="Arial Narrow" pitchFamily="34" charset="0"/>
              </a:rPr>
              <a:t>,  </a:t>
            </a:r>
            <a:r>
              <a:rPr lang="en-US" sz="1100" b="1" dirty="0" err="1" smtClean="0">
                <a:latin typeface="Arial Narrow" pitchFamily="34" charset="0"/>
              </a:rPr>
              <a:t>pe</a:t>
            </a:r>
            <a:r>
              <a:rPr lang="en-US" sz="1100" b="1" dirty="0" smtClean="0">
                <a:latin typeface="Arial Narrow" pitchFamily="34" charset="0"/>
              </a:rPr>
              <a:t>  care </a:t>
            </a:r>
            <a:r>
              <a:rPr lang="en-US" sz="1100" b="1" dirty="0" err="1" smtClean="0">
                <a:latin typeface="Arial Narrow" pitchFamily="34" charset="0"/>
              </a:rPr>
              <a:t>părinţii</a:t>
            </a:r>
            <a:r>
              <a:rPr lang="en-US" sz="1100" b="1" dirty="0" smtClean="0">
                <a:latin typeface="Arial Narrow" pitchFamily="34" charset="0"/>
              </a:rPr>
              <a:t> le pot </a:t>
            </a:r>
            <a:r>
              <a:rPr lang="en-US" sz="1100" b="1" dirty="0" err="1" smtClean="0">
                <a:latin typeface="Arial Narrow" pitchFamily="34" charset="0"/>
              </a:rPr>
              <a:t>pune</a:t>
            </a:r>
            <a:r>
              <a:rPr lang="en-US" sz="1100" b="1" dirty="0" smtClean="0">
                <a:latin typeface="Arial Narrow" pitchFamily="34" charset="0"/>
              </a:rPr>
              <a:t> </a:t>
            </a:r>
            <a:r>
              <a:rPr lang="en-US" sz="1100" b="1" dirty="0" err="1" smtClean="0">
                <a:latin typeface="Arial Narrow" pitchFamily="34" charset="0"/>
              </a:rPr>
              <a:t>în</a:t>
            </a:r>
            <a:r>
              <a:rPr lang="en-US" sz="1100" b="1" dirty="0" smtClean="0">
                <a:latin typeface="Arial Narrow" pitchFamily="34" charset="0"/>
              </a:rPr>
              <a:t> </a:t>
            </a:r>
            <a:endParaRPr lang="ro-RO" sz="1100" b="1" dirty="0" smtClean="0">
              <a:latin typeface="Arial Narrow" pitchFamily="34" charset="0"/>
            </a:endParaRPr>
          </a:p>
          <a:p>
            <a:pPr lvl="0" algn="just">
              <a:spcBef>
                <a:spcPts val="0"/>
              </a:spcBef>
              <a:buNone/>
            </a:pPr>
            <a:r>
              <a:rPr lang="en-US" sz="1100" b="1" dirty="0" err="1" smtClean="0">
                <a:latin typeface="Arial Narrow" pitchFamily="34" charset="0"/>
              </a:rPr>
              <a:t>aplicare</a:t>
            </a:r>
            <a:r>
              <a:rPr lang="en-US" sz="1100" b="1" dirty="0" smtClean="0">
                <a:latin typeface="Arial Narrow" pitchFamily="34" charset="0"/>
              </a:rPr>
              <a:t> </a:t>
            </a:r>
            <a:r>
              <a:rPr lang="en-US" sz="1100" b="1" dirty="0" err="1" smtClean="0">
                <a:latin typeface="Arial Narrow" pitchFamily="34" charset="0"/>
              </a:rPr>
              <a:t>în</a:t>
            </a:r>
            <a:r>
              <a:rPr lang="en-US" sz="1100" b="1" dirty="0" smtClean="0">
                <a:latin typeface="Arial Narrow" pitchFamily="34" charset="0"/>
              </a:rPr>
              <a:t> </a:t>
            </a:r>
            <a:r>
              <a:rPr lang="en-US" sz="1100" b="1" dirty="0" err="1" smtClean="0">
                <a:latin typeface="Arial Narrow" pitchFamily="34" charset="0"/>
              </a:rPr>
              <a:t>educaţia</a:t>
            </a:r>
            <a:r>
              <a:rPr lang="en-US" sz="1100" b="1" dirty="0" smtClean="0">
                <a:latin typeface="Arial Narrow" pitchFamily="34" charset="0"/>
              </a:rPr>
              <a:t> </a:t>
            </a:r>
            <a:r>
              <a:rPr lang="en-US" sz="1100" b="1" dirty="0" err="1" smtClean="0">
                <a:latin typeface="Arial Narrow" pitchFamily="34" charset="0"/>
              </a:rPr>
              <a:t>copiilor</a:t>
            </a:r>
            <a:r>
              <a:rPr lang="en-US" sz="1100" b="1" dirty="0" smtClean="0">
                <a:latin typeface="Arial Narrow" pitchFamily="34" charset="0"/>
              </a:rPr>
              <a:t> </a:t>
            </a:r>
            <a:r>
              <a:rPr lang="en-US" sz="1100" b="1" dirty="0" err="1" smtClean="0">
                <a:latin typeface="Arial Narrow" pitchFamily="34" charset="0"/>
              </a:rPr>
              <a:t>lor</a:t>
            </a:r>
            <a:r>
              <a:rPr lang="en-US" sz="1100" b="1" dirty="0" smtClean="0">
                <a:latin typeface="Arial Narrow" pitchFamily="34" charset="0"/>
              </a:rPr>
              <a:t>.</a:t>
            </a:r>
          </a:p>
          <a:p>
            <a:pPr algn="just">
              <a:spcBef>
                <a:spcPts val="0"/>
              </a:spcBef>
              <a:buNone/>
            </a:pPr>
            <a:r>
              <a:rPr lang="ro-RO" sz="1100" b="1" i="1" dirty="0" smtClean="0">
                <a:latin typeface="Arial Narrow" pitchFamily="34" charset="0"/>
              </a:rPr>
              <a:t>	</a:t>
            </a:r>
          </a:p>
          <a:p>
            <a:pPr algn="just">
              <a:spcBef>
                <a:spcPts val="0"/>
              </a:spcBef>
              <a:buNone/>
            </a:pPr>
            <a:r>
              <a:rPr lang="en-US" sz="1100" b="1" i="1" dirty="0" smtClean="0">
                <a:solidFill>
                  <a:srgbClr val="0070C0"/>
                </a:solidFill>
                <a:latin typeface="Arial Narrow" pitchFamily="34" charset="0"/>
              </a:rPr>
              <a:t>VALORILE ŞI CULTURA ORGANIZAŢIEI</a:t>
            </a:r>
            <a:endParaRPr lang="en-US" sz="1100" b="1" dirty="0" smtClean="0">
              <a:solidFill>
                <a:srgbClr val="0070C0"/>
              </a:solidFill>
              <a:latin typeface="Arial Narrow" pitchFamily="34" charset="0"/>
            </a:endParaRPr>
          </a:p>
          <a:p>
            <a:pPr algn="just">
              <a:spcBef>
                <a:spcPts val="0"/>
              </a:spcBef>
              <a:buNone/>
            </a:pPr>
            <a:r>
              <a:rPr lang="en-US" sz="1100" b="1" i="1" dirty="0" smtClean="0">
                <a:latin typeface="Arial Narrow" pitchFamily="34" charset="0"/>
              </a:rPr>
              <a:t>„</a:t>
            </a:r>
            <a:r>
              <a:rPr lang="en-US" sz="1100" b="1" i="1" dirty="0" err="1" smtClean="0">
                <a:latin typeface="Arial Narrow" pitchFamily="34" charset="0"/>
              </a:rPr>
              <a:t>Cultura</a:t>
            </a:r>
            <a:r>
              <a:rPr lang="en-US" sz="1100" b="1" i="1" dirty="0" smtClean="0">
                <a:latin typeface="Arial Narrow" pitchFamily="34" charset="0"/>
              </a:rPr>
              <a:t> </a:t>
            </a:r>
            <a:r>
              <a:rPr lang="en-US" sz="1100" b="1" i="1" dirty="0" err="1" smtClean="0">
                <a:latin typeface="Arial Narrow" pitchFamily="34" charset="0"/>
              </a:rPr>
              <a:t>organizaţională</a:t>
            </a:r>
            <a:r>
              <a:rPr lang="en-US" sz="1100" b="1" i="1" dirty="0" smtClean="0">
                <a:latin typeface="Arial Narrow" pitchFamily="34" charset="0"/>
              </a:rPr>
              <a:t> </a:t>
            </a:r>
            <a:r>
              <a:rPr lang="en-US" sz="1100" b="1" i="1" dirty="0" err="1" smtClean="0">
                <a:latin typeface="Arial Narrow" pitchFamily="34" charset="0"/>
              </a:rPr>
              <a:t>este</a:t>
            </a:r>
            <a:r>
              <a:rPr lang="en-US" sz="1100" b="1" i="1" dirty="0" smtClean="0">
                <a:latin typeface="Arial Narrow" pitchFamily="34" charset="0"/>
              </a:rPr>
              <a:t> </a:t>
            </a:r>
            <a:r>
              <a:rPr lang="en-US" sz="1100" b="1" i="1" dirty="0" err="1" smtClean="0">
                <a:latin typeface="Arial Narrow" pitchFamily="34" charset="0"/>
              </a:rPr>
              <a:t>personalitatea</a:t>
            </a:r>
            <a:r>
              <a:rPr lang="en-US" sz="1100" b="1" i="1" dirty="0" smtClean="0">
                <a:latin typeface="Arial Narrow" pitchFamily="34" charset="0"/>
              </a:rPr>
              <a:t> </a:t>
            </a:r>
            <a:r>
              <a:rPr lang="en-US" sz="1100" b="1" i="1" dirty="0" err="1" smtClean="0">
                <a:latin typeface="Arial Narrow" pitchFamily="34" charset="0"/>
              </a:rPr>
              <a:t>unei</a:t>
            </a:r>
            <a:r>
              <a:rPr lang="en-US" sz="1100" b="1" i="1" dirty="0" smtClean="0">
                <a:latin typeface="Arial Narrow" pitchFamily="34" charset="0"/>
              </a:rPr>
              <a:t> </a:t>
            </a:r>
            <a:r>
              <a:rPr lang="en-US" sz="1100" b="1" i="1" dirty="0" err="1" smtClean="0">
                <a:latin typeface="Arial Narrow" pitchFamily="34" charset="0"/>
              </a:rPr>
              <a:t>organizaţii</a:t>
            </a:r>
            <a:r>
              <a:rPr lang="en-US" sz="1100" b="1" i="1" dirty="0" smtClean="0">
                <a:latin typeface="Arial Narrow" pitchFamily="34" charset="0"/>
              </a:rPr>
              <a:t>”, (McNamara 1997).</a:t>
            </a:r>
            <a:endParaRPr lang="en-US" sz="1100" b="1" dirty="0" smtClean="0">
              <a:latin typeface="Arial Narrow" pitchFamily="34" charset="0"/>
            </a:endParaRPr>
          </a:p>
          <a:p>
            <a:pPr algn="just">
              <a:spcBef>
                <a:spcPts val="0"/>
              </a:spcBef>
              <a:buNone/>
            </a:pPr>
            <a:r>
              <a:rPr lang="en-US" sz="1100" b="1" dirty="0" err="1" smtClean="0">
                <a:latin typeface="Arial Narrow" pitchFamily="34" charset="0"/>
              </a:rPr>
              <a:t>Personalul</a:t>
            </a:r>
            <a:r>
              <a:rPr lang="en-US" sz="1100" b="1" dirty="0" smtClean="0">
                <a:latin typeface="Arial Narrow" pitchFamily="34" charset="0"/>
              </a:rPr>
              <a:t> </a:t>
            </a:r>
            <a:r>
              <a:rPr lang="en-US" sz="1100" b="1" dirty="0" err="1" smtClean="0">
                <a:latin typeface="Arial Narrow" pitchFamily="34" charset="0"/>
              </a:rPr>
              <a:t>grădiniței</a:t>
            </a:r>
            <a:r>
              <a:rPr lang="en-US" sz="1100" b="1" dirty="0" smtClean="0">
                <a:latin typeface="Arial Narrow" pitchFamily="34" charset="0"/>
              </a:rPr>
              <a:t> </a:t>
            </a:r>
            <a:r>
              <a:rPr lang="en-US" sz="1100" b="1" dirty="0" err="1" smtClean="0">
                <a:latin typeface="Arial Narrow" pitchFamily="34" charset="0"/>
              </a:rPr>
              <a:t>este</a:t>
            </a:r>
            <a:r>
              <a:rPr lang="en-US" sz="1100" b="1" dirty="0" smtClean="0">
                <a:latin typeface="Arial Narrow" pitchFamily="34" charset="0"/>
              </a:rPr>
              <a:t> </a:t>
            </a:r>
            <a:r>
              <a:rPr lang="en-US" sz="1100" b="1" dirty="0" err="1" smtClean="0">
                <a:latin typeface="Arial Narrow" pitchFamily="34" charset="0"/>
              </a:rPr>
              <a:t>caracterizat</a:t>
            </a:r>
            <a:r>
              <a:rPr lang="en-US" sz="1100" b="1" dirty="0" smtClean="0">
                <a:latin typeface="Arial Narrow" pitchFamily="34" charset="0"/>
              </a:rPr>
              <a:t> </a:t>
            </a:r>
            <a:r>
              <a:rPr lang="en-US" sz="1100" b="1" dirty="0" err="1" smtClean="0">
                <a:latin typeface="Arial Narrow" pitchFamily="34" charset="0"/>
              </a:rPr>
              <a:t>printr</a:t>
            </a:r>
            <a:r>
              <a:rPr lang="en-US" sz="1100" b="1" dirty="0" smtClean="0">
                <a:latin typeface="Arial Narrow" pitchFamily="34" charset="0"/>
              </a:rPr>
              <a:t>-un ethos </a:t>
            </a:r>
            <a:r>
              <a:rPr lang="en-US" sz="1100" b="1" dirty="0" err="1" smtClean="0">
                <a:latin typeface="Arial Narrow" pitchFamily="34" charset="0"/>
              </a:rPr>
              <a:t>profesional</a:t>
            </a:r>
            <a:r>
              <a:rPr lang="en-US" sz="1100" b="1" dirty="0" smtClean="0">
                <a:latin typeface="Arial Narrow" pitchFamily="34" charset="0"/>
              </a:rPr>
              <a:t> </a:t>
            </a:r>
            <a:r>
              <a:rPr lang="en-US" sz="1100" b="1" dirty="0" err="1" smtClean="0">
                <a:latin typeface="Arial Narrow" pitchFamily="34" charset="0"/>
              </a:rPr>
              <a:t>înalt</a:t>
            </a:r>
            <a:r>
              <a:rPr lang="en-US" sz="1100" b="1" dirty="0" smtClean="0">
                <a:latin typeface="Arial Narrow" pitchFamily="34" charset="0"/>
              </a:rPr>
              <a:t>. </a:t>
            </a:r>
            <a:r>
              <a:rPr lang="en-US" sz="1100" b="1" dirty="0" err="1" smtClean="0">
                <a:latin typeface="Arial Narrow" pitchFamily="34" charset="0"/>
              </a:rPr>
              <a:t>Trăsăturile</a:t>
            </a:r>
            <a:r>
              <a:rPr lang="en-US" sz="1100" b="1" dirty="0" smtClean="0">
                <a:latin typeface="Arial Narrow" pitchFamily="34" charset="0"/>
              </a:rPr>
              <a:t> </a:t>
            </a:r>
            <a:r>
              <a:rPr lang="en-US" sz="1100" b="1" dirty="0" err="1" smtClean="0">
                <a:latin typeface="Arial Narrow" pitchFamily="34" charset="0"/>
              </a:rPr>
              <a:t>caracteristice</a:t>
            </a:r>
            <a:r>
              <a:rPr lang="en-US" sz="1100" b="1" dirty="0" smtClean="0">
                <a:latin typeface="Arial Narrow" pitchFamily="34" charset="0"/>
              </a:rPr>
              <a:t> </a:t>
            </a:r>
          </a:p>
          <a:p>
            <a:pPr algn="just">
              <a:spcBef>
                <a:spcPts val="0"/>
              </a:spcBef>
              <a:buNone/>
            </a:pPr>
            <a:r>
              <a:rPr lang="en-US" sz="1100" b="1" dirty="0" err="1" smtClean="0">
                <a:latin typeface="Arial Narrow" pitchFamily="34" charset="0"/>
              </a:rPr>
              <a:t>dominante</a:t>
            </a:r>
            <a:r>
              <a:rPr lang="en-US" sz="1100" b="1" dirty="0" smtClean="0">
                <a:latin typeface="Arial Narrow" pitchFamily="34" charset="0"/>
              </a:rPr>
              <a:t> a </a:t>
            </a:r>
            <a:r>
              <a:rPr lang="en-US" sz="1100" b="1" dirty="0" err="1" smtClean="0">
                <a:latin typeface="Arial Narrow" pitchFamily="34" charset="0"/>
              </a:rPr>
              <a:t>celor</a:t>
            </a:r>
            <a:r>
              <a:rPr lang="en-US" sz="1100" b="1" dirty="0" smtClean="0">
                <a:latin typeface="Arial Narrow" pitchFamily="34" charset="0"/>
              </a:rPr>
              <a:t> care </a:t>
            </a:r>
            <a:r>
              <a:rPr lang="en-US" sz="1100" b="1" dirty="0" err="1" smtClean="0">
                <a:latin typeface="Arial Narrow" pitchFamily="34" charset="0"/>
              </a:rPr>
              <a:t>sunt</a:t>
            </a:r>
            <a:r>
              <a:rPr lang="en-US" sz="1100" b="1" dirty="0" smtClean="0">
                <a:latin typeface="Arial Narrow" pitchFamily="34" charset="0"/>
              </a:rPr>
              <a:t> </a:t>
            </a:r>
            <a:r>
              <a:rPr lang="en-US" sz="1100" b="1" dirty="0" err="1" smtClean="0">
                <a:latin typeface="Arial Narrow" pitchFamily="34" charset="0"/>
              </a:rPr>
              <a:t>în</a:t>
            </a:r>
            <a:r>
              <a:rPr lang="en-US" sz="1100" b="1" dirty="0" smtClean="0">
                <a:latin typeface="Arial Narrow" pitchFamily="34" charset="0"/>
              </a:rPr>
              <a:t> </a:t>
            </a:r>
            <a:r>
              <a:rPr lang="en-US" sz="1100" b="1" dirty="0" err="1" smtClean="0">
                <a:latin typeface="Arial Narrow" pitchFamily="34" charset="0"/>
              </a:rPr>
              <a:t>slujba</a:t>
            </a:r>
            <a:r>
              <a:rPr lang="en-US" sz="1100" b="1" dirty="0" smtClean="0">
                <a:latin typeface="Arial Narrow" pitchFamily="34" charset="0"/>
              </a:rPr>
              <a:t> </a:t>
            </a:r>
            <a:r>
              <a:rPr lang="en-US" sz="1100" b="1" dirty="0" err="1" smtClean="0">
                <a:latin typeface="Arial Narrow" pitchFamily="34" charset="0"/>
              </a:rPr>
              <a:t>preșcolarilor</a:t>
            </a:r>
            <a:r>
              <a:rPr lang="en-US" sz="1100" b="1" dirty="0" smtClean="0">
                <a:latin typeface="Arial Narrow" pitchFamily="34" charset="0"/>
              </a:rPr>
              <a:t>, </a:t>
            </a:r>
            <a:r>
              <a:rPr lang="en-US" sz="1100" b="1" dirty="0" err="1" smtClean="0">
                <a:latin typeface="Arial Narrow" pitchFamily="34" charset="0"/>
              </a:rPr>
              <a:t>sunt</a:t>
            </a:r>
            <a:r>
              <a:rPr lang="en-US" sz="1100" b="1" dirty="0" smtClean="0">
                <a:latin typeface="Arial Narrow" pitchFamily="34" charset="0"/>
              </a:rPr>
              <a:t>:</a:t>
            </a:r>
          </a:p>
          <a:p>
            <a:pPr lvl="0" algn="just">
              <a:spcBef>
                <a:spcPts val="0"/>
              </a:spcBef>
            </a:pPr>
            <a:r>
              <a:rPr lang="en-US" sz="1100" b="1" dirty="0" err="1" smtClean="0">
                <a:solidFill>
                  <a:srgbClr val="FF0000"/>
                </a:solidFill>
                <a:latin typeface="Arial Narrow" pitchFamily="34" charset="0"/>
              </a:rPr>
              <a:t>L</a:t>
            </a:r>
            <a:r>
              <a:rPr lang="en-US" sz="1100" b="1" dirty="0" err="1" smtClean="0">
                <a:latin typeface="Arial Narrow" pitchFamily="34" charset="0"/>
              </a:rPr>
              <a:t>ibertatea</a:t>
            </a:r>
            <a:r>
              <a:rPr lang="en-US" sz="1100" b="1" dirty="0" smtClean="0">
                <a:latin typeface="Arial Narrow" pitchFamily="34" charset="0"/>
              </a:rPr>
              <a:t> de </a:t>
            </a:r>
            <a:r>
              <a:rPr lang="en-US" sz="1100" b="1" dirty="0" err="1" smtClean="0">
                <a:latin typeface="Arial Narrow" pitchFamily="34" charset="0"/>
              </a:rPr>
              <a:t>exprimare</a:t>
            </a:r>
            <a:r>
              <a:rPr lang="ro-RO" sz="1100" b="1" dirty="0" smtClean="0">
                <a:latin typeface="Arial Narrow" pitchFamily="34" charset="0"/>
              </a:rPr>
              <a:t>;</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U</a:t>
            </a:r>
            <a:r>
              <a:rPr lang="ro-RO" sz="1100" b="1" dirty="0" smtClean="0">
                <a:latin typeface="Arial Narrow" pitchFamily="34" charset="0"/>
              </a:rPr>
              <a:t>nitatea de idei;</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C</a:t>
            </a:r>
            <a:r>
              <a:rPr lang="ro-RO" sz="1100" b="1" dirty="0" smtClean="0">
                <a:latin typeface="Arial Narrow" pitchFamily="34" charset="0"/>
              </a:rPr>
              <a:t>reativitatea;</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R</a:t>
            </a:r>
            <a:r>
              <a:rPr lang="ro-RO" sz="1100" b="1" dirty="0" smtClean="0">
                <a:latin typeface="Arial Narrow" pitchFamily="34" charset="0"/>
              </a:rPr>
              <a:t>espectul reciproc</a:t>
            </a:r>
            <a:r>
              <a:rPr lang="en-US" sz="1100" b="1" dirty="0" smtClean="0">
                <a:latin typeface="Arial Narrow" pitchFamily="34" charset="0"/>
              </a:rPr>
              <a:t>;</a:t>
            </a:r>
          </a:p>
          <a:p>
            <a:pPr lvl="0" algn="just">
              <a:spcBef>
                <a:spcPts val="0"/>
              </a:spcBef>
            </a:pPr>
            <a:r>
              <a:rPr lang="ro-RO" sz="1100" b="1" dirty="0" smtClean="0">
                <a:solidFill>
                  <a:srgbClr val="FF0000"/>
                </a:solidFill>
                <a:latin typeface="Arial Narrow" pitchFamily="34" charset="0"/>
              </a:rPr>
              <a:t>U</a:t>
            </a:r>
            <a:r>
              <a:rPr lang="ro-RO" sz="1100" b="1" dirty="0" smtClean="0">
                <a:latin typeface="Arial Narrow" pitchFamily="34" charset="0"/>
              </a:rPr>
              <a:t>mor;</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L</a:t>
            </a:r>
            <a:r>
              <a:rPr lang="ro-RO" sz="1100" b="1" dirty="0" smtClean="0">
                <a:latin typeface="Arial Narrow" pitchFamily="34" charset="0"/>
              </a:rPr>
              <a:t>oialitate;</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Î</a:t>
            </a:r>
            <a:r>
              <a:rPr lang="ro-RO" sz="1100" b="1" dirty="0" smtClean="0">
                <a:latin typeface="Arial Narrow" pitchFamily="34" charset="0"/>
              </a:rPr>
              <a:t>ncredere în propriile puteri;</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N</a:t>
            </a:r>
            <a:r>
              <a:rPr lang="ro-RO" sz="1100" b="1" dirty="0" smtClean="0">
                <a:latin typeface="Arial Narrow" pitchFamily="34" charset="0"/>
              </a:rPr>
              <a:t>obleţe;</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E</a:t>
            </a:r>
            <a:r>
              <a:rPr lang="ro-RO" sz="1100" b="1" dirty="0" smtClean="0">
                <a:latin typeface="Arial Narrow" pitchFamily="34" charset="0"/>
              </a:rPr>
              <a:t>chilibrul emoţional;</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C</a:t>
            </a:r>
            <a:r>
              <a:rPr lang="ro-RO" sz="1100" b="1" dirty="0" smtClean="0">
                <a:latin typeface="Arial Narrow" pitchFamily="34" charset="0"/>
              </a:rPr>
              <a:t>uraj;</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H</a:t>
            </a:r>
            <a:r>
              <a:rPr lang="ro-RO" sz="1100" b="1" dirty="0" smtClean="0">
                <a:latin typeface="Arial Narrow" pitchFamily="34" charset="0"/>
              </a:rPr>
              <a:t>otărâre şi dinamism;</a:t>
            </a:r>
            <a:endParaRPr lang="en-US" sz="1100" b="1" dirty="0" smtClean="0">
              <a:latin typeface="Arial Narrow" pitchFamily="34" charset="0"/>
            </a:endParaRPr>
          </a:p>
          <a:p>
            <a:pPr lvl="0" algn="just">
              <a:spcBef>
                <a:spcPts val="0"/>
              </a:spcBef>
            </a:pPr>
            <a:r>
              <a:rPr lang="ro-RO" sz="1100" b="1" dirty="0" smtClean="0">
                <a:solidFill>
                  <a:srgbClr val="FF0000"/>
                </a:solidFill>
                <a:latin typeface="Arial Narrow" pitchFamily="34" charset="0"/>
              </a:rPr>
              <a:t>I</a:t>
            </a:r>
            <a:r>
              <a:rPr lang="ro-RO" sz="1100" b="1" dirty="0" smtClean="0">
                <a:latin typeface="Arial Narrow" pitchFamily="34" charset="0"/>
              </a:rPr>
              <a:t>nteligenţă</a:t>
            </a:r>
            <a:r>
              <a:rPr lang="en-US" sz="1100" b="1" dirty="0" smtClean="0">
                <a:latin typeface="Arial Narrow" pitchFamily="34" charset="0"/>
              </a:rPr>
              <a:t>; </a:t>
            </a:r>
          </a:p>
          <a:p>
            <a:pPr lvl="0">
              <a:spcBef>
                <a:spcPts val="0"/>
              </a:spcBef>
            </a:pPr>
            <a:r>
              <a:rPr lang="ro-RO" sz="1100" b="1" dirty="0" smtClean="0">
                <a:solidFill>
                  <a:srgbClr val="FF0000"/>
                </a:solidFill>
                <a:latin typeface="Arial Narrow" pitchFamily="34" charset="0"/>
              </a:rPr>
              <a:t>P</a:t>
            </a:r>
            <a:r>
              <a:rPr lang="ro-RO" sz="1100" b="1" dirty="0" smtClean="0">
                <a:latin typeface="Arial Narrow" pitchFamily="34" charset="0"/>
              </a:rPr>
              <a:t>rotecţie;</a:t>
            </a:r>
            <a:endParaRPr lang="en-US" sz="1100" b="1" dirty="0" smtClean="0">
              <a:latin typeface="Arial Narrow" pitchFamily="34" charset="0"/>
            </a:endParaRPr>
          </a:p>
          <a:p>
            <a:pPr lvl="0">
              <a:spcBef>
                <a:spcPts val="0"/>
              </a:spcBef>
            </a:pPr>
            <a:r>
              <a:rPr lang="ro-RO" sz="1100" b="1" dirty="0" smtClean="0">
                <a:solidFill>
                  <a:srgbClr val="FF0000"/>
                </a:solidFill>
                <a:latin typeface="Arial Narrow" pitchFamily="34" charset="0"/>
              </a:rPr>
              <a:t>A</a:t>
            </a:r>
            <a:r>
              <a:rPr lang="ro-RO" sz="1100" b="1" dirty="0" smtClean="0">
                <a:latin typeface="Arial Narrow" pitchFamily="34" charset="0"/>
              </a:rPr>
              <a:t>taşamentul faţă de copii.	</a:t>
            </a:r>
            <a:endParaRPr lang="en-US" sz="1100" b="1" dirty="0" smtClean="0">
              <a:latin typeface="Arial Narrow" pitchFamily="34" charset="0"/>
            </a:endParaRPr>
          </a:p>
          <a:p>
            <a:pPr>
              <a:buNone/>
            </a:pPr>
            <a:endParaRPr lang="en-US" sz="1100" dirty="0"/>
          </a:p>
        </p:txBody>
      </p:sp>
      <p:sp>
        <p:nvSpPr>
          <p:cNvPr id="4" name="Text Placeholder 3"/>
          <p:cNvSpPr>
            <a:spLocks noGrp="1"/>
          </p:cNvSpPr>
          <p:nvPr>
            <p:ph type="body" sz="half" idx="2"/>
          </p:nvPr>
        </p:nvSpPr>
        <p:spPr>
          <a:xfrm>
            <a:off x="0" y="2286000"/>
            <a:ext cx="3352800" cy="3886200"/>
          </a:xfrm>
        </p:spPr>
        <p:txBody>
          <a:bodyPr>
            <a:normAutofit fontScale="77500" lnSpcReduction="20000"/>
          </a:bodyPr>
          <a:lstStyle/>
          <a:p>
            <a:pPr algn="just"/>
            <a:r>
              <a:rPr lang="ro-RO" dirty="0" smtClean="0"/>
              <a:t>         </a:t>
            </a:r>
          </a:p>
          <a:p>
            <a:pPr algn="just"/>
            <a:endParaRPr lang="ro-RO" dirty="0" smtClean="0"/>
          </a:p>
          <a:p>
            <a:pPr algn="just"/>
            <a:endParaRPr lang="ro-RO" dirty="0" smtClean="0"/>
          </a:p>
          <a:p>
            <a:pPr algn="just"/>
            <a:endParaRPr lang="ro-RO" dirty="0" smtClean="0"/>
          </a:p>
          <a:p>
            <a:pPr algn="just">
              <a:spcBef>
                <a:spcPts val="0"/>
              </a:spcBef>
            </a:pPr>
            <a:r>
              <a:rPr lang="ro-RO"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Planul</a:t>
            </a:r>
            <a:r>
              <a:rPr lang="en-US" sz="1500" b="1" dirty="0" smtClean="0">
                <a:latin typeface="Times New Roman" pitchFamily="18" charset="0"/>
                <a:cs typeface="Times New Roman" pitchFamily="18" charset="0"/>
              </a:rPr>
              <a:t> strategic </a:t>
            </a:r>
            <a:r>
              <a:rPr lang="en-US" sz="1500" b="1" dirty="0" err="1" smtClean="0">
                <a:latin typeface="Times New Roman" pitchFamily="18" charset="0"/>
                <a:cs typeface="Times New Roman" pitchFamily="18" charset="0"/>
              </a:rPr>
              <a:t>elaborat</a:t>
            </a:r>
            <a:r>
              <a:rPr lang="en-US" sz="1500" b="1" dirty="0" smtClean="0">
                <a:latin typeface="Times New Roman" pitchFamily="18" charset="0"/>
                <a:cs typeface="Times New Roman" pitchFamily="18" charset="0"/>
              </a:rPr>
              <a:t> de </a:t>
            </a:r>
            <a:r>
              <a:rPr lang="en-US" sz="1500" b="1" dirty="0" err="1" smtClean="0">
                <a:latin typeface="Times New Roman" pitchFamily="18" charset="0"/>
                <a:cs typeface="Times New Roman" pitchFamily="18" charset="0"/>
              </a:rPr>
              <a:t>echipa</a:t>
            </a:r>
            <a:r>
              <a:rPr lang="en-US" sz="1500" b="1" dirty="0" smtClean="0">
                <a:latin typeface="Times New Roman" pitchFamily="18" charset="0"/>
                <a:cs typeface="Times New Roman" pitchFamily="18" charset="0"/>
              </a:rPr>
              <a:t> CRED, are la </a:t>
            </a:r>
            <a:r>
              <a:rPr lang="en-US" sz="1500" b="1" dirty="0" err="1" smtClean="0">
                <a:latin typeface="Times New Roman" pitchFamily="18" charset="0"/>
                <a:cs typeface="Times New Roman" pitchFamily="18" charset="0"/>
              </a:rPr>
              <a:t>bază</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politica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europeană</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naţională</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pentru</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educaţia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părinţilor</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Învăţând</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să-şi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dezvolte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abilităţile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parentale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părinţii</a:t>
            </a:r>
            <a:r>
              <a:rPr lang="en-US" sz="1500" b="1" dirty="0" smtClean="0">
                <a:latin typeface="Times New Roman" pitchFamily="18" charset="0"/>
                <a:cs typeface="Times New Roman" pitchFamily="18" charset="0"/>
              </a:rPr>
              <a:t> pot </a:t>
            </a:r>
            <a:r>
              <a:rPr lang="en-US" sz="1500" b="1" dirty="0" err="1" smtClean="0">
                <a:latin typeface="Times New Roman" pitchFamily="18" charset="0"/>
                <a:cs typeface="Times New Roman" pitchFamily="18" charset="0"/>
              </a:rPr>
              <a:t>contribui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mai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mult</a:t>
            </a:r>
            <a:r>
              <a:rPr lang="en-US" sz="1500" b="1" dirty="0" smtClean="0">
                <a:latin typeface="Times New Roman" pitchFamily="18" charset="0"/>
                <a:cs typeface="Times New Roman" pitchFamily="18" charset="0"/>
              </a:rPr>
              <a:t> la </a:t>
            </a:r>
            <a:r>
              <a:rPr lang="en-US" sz="1500" b="1" dirty="0" err="1" smtClean="0">
                <a:latin typeface="Times New Roman" pitchFamily="18" charset="0"/>
                <a:cs typeface="Times New Roman" pitchFamily="18" charset="0"/>
              </a:rPr>
              <a:t>îmbunătăţirea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stării</a:t>
            </a:r>
            <a:r>
              <a:rPr lang="en-US" sz="1500" b="1" dirty="0" smtClean="0">
                <a:latin typeface="Times New Roman" pitchFamily="18" charset="0"/>
                <a:cs typeface="Times New Roman" pitchFamily="18" charset="0"/>
              </a:rPr>
              <a:t> de </a:t>
            </a:r>
            <a:r>
              <a:rPr lang="en-US" sz="1500" b="1" dirty="0" err="1" smtClean="0">
                <a:latin typeface="Times New Roman" pitchFamily="18" charset="0"/>
                <a:cs typeface="Times New Roman" pitchFamily="18" charset="0"/>
              </a:rPr>
              <a:t>sănătate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 </a:t>
            </a:r>
            <a:r>
              <a:rPr lang="en-US" sz="1500" b="1" dirty="0" err="1" smtClean="0">
                <a:latin typeface="Times New Roman" pitchFamily="18" charset="0"/>
                <a:cs typeface="Times New Roman" pitchFamily="18" charset="0"/>
              </a:rPr>
              <a:t>educaţiei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copilului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căpătând</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în</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acelaşi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timp</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încredere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în</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înşişi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stimă</a:t>
            </a:r>
            <a:r>
              <a:rPr lang="en-US" sz="1500" b="1" dirty="0" smtClean="0">
                <a:latin typeface="Times New Roman" pitchFamily="18" charset="0"/>
                <a:cs typeface="Times New Roman" pitchFamily="18" charset="0"/>
              </a:rPr>
              <a:t> de sine”.</a:t>
            </a:r>
          </a:p>
          <a:p>
            <a:pPr algn="just">
              <a:spcBef>
                <a:spcPts val="0"/>
              </a:spcBef>
            </a:pPr>
            <a:r>
              <a:rPr lang="ro-RO"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Educaţia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sprijinul</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pentru</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trebuie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să</a:t>
            </a:r>
            <a:r>
              <a:rPr lang="en-US" sz="1500" b="1" dirty="0" smtClean="0">
                <a:latin typeface="Times New Roman" pitchFamily="18" charset="0"/>
                <a:cs typeface="Times New Roman" pitchFamily="18" charset="0"/>
              </a:rPr>
              <a:t> fie o </a:t>
            </a:r>
            <a:r>
              <a:rPr lang="en-US" sz="1500" b="1" dirty="0" err="1" smtClean="0">
                <a:latin typeface="Times New Roman" pitchFamily="18" charset="0"/>
                <a:cs typeface="Times New Roman" pitchFamily="18" charset="0"/>
              </a:rPr>
              <a:t>prioritate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deoarece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contribuie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în</a:t>
            </a:r>
            <a:r>
              <a:rPr lang="en-US" sz="1500" b="1" dirty="0" smtClean="0">
                <a:latin typeface="Times New Roman" pitchFamily="18" charset="0"/>
                <a:cs typeface="Times New Roman" pitchFamily="18" charset="0"/>
              </a:rPr>
              <a:t> mod fundamental la </a:t>
            </a:r>
            <a:r>
              <a:rPr lang="en-US" sz="1500" b="1" dirty="0" err="1" smtClean="0">
                <a:latin typeface="Times New Roman" pitchFamily="18" charset="0"/>
                <a:cs typeface="Times New Roman" pitchFamily="18" charset="0"/>
              </a:rPr>
              <a:t>dezvoltarea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copiilor</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lor</a:t>
            </a:r>
            <a:r>
              <a:rPr lang="en-US" sz="1500" b="1" dirty="0" smtClean="0">
                <a:latin typeface="Times New Roman" pitchFamily="18" charset="0"/>
                <a:cs typeface="Times New Roman" pitchFamily="18" charset="0"/>
              </a:rPr>
              <a:t>. </a:t>
            </a:r>
          </a:p>
          <a:p>
            <a:pPr algn="just">
              <a:spcBef>
                <a:spcPts val="0"/>
              </a:spcBef>
            </a:pPr>
            <a:r>
              <a:rPr lang="ro-RO"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Educaţia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sprijinul</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pentru</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a:t>
            </a:r>
            <a:r>
              <a:rPr lang="en-US" sz="1500" b="1" dirty="0" smtClean="0">
                <a:latin typeface="Times New Roman" pitchFamily="18" charset="0"/>
                <a:cs typeface="Times New Roman" pitchFamily="18" charset="0"/>
              </a:rPr>
              <a:t>, au ca </a:t>
            </a:r>
            <a:r>
              <a:rPr lang="en-US" sz="1500" b="1" dirty="0" err="1" smtClean="0">
                <a:latin typeface="Times New Roman" pitchFamily="18" charset="0"/>
                <a:cs typeface="Times New Roman" pitchFamily="18" charset="0"/>
              </a:rPr>
              <a:t>efect</a:t>
            </a:r>
            <a:r>
              <a:rPr lang="en-US" sz="1500" b="1" dirty="0" smtClean="0">
                <a:latin typeface="Times New Roman" pitchFamily="18" charset="0"/>
                <a:cs typeface="Times New Roman" pitchFamily="18" charset="0"/>
              </a:rPr>
              <a:t> nu </a:t>
            </a:r>
            <a:r>
              <a:rPr lang="en-US" sz="1500" b="1" dirty="0" err="1" smtClean="0">
                <a:latin typeface="Times New Roman" pitchFamily="18" charset="0"/>
                <a:cs typeface="Times New Roman" pitchFamily="18" charset="0"/>
              </a:rPr>
              <a:t>doar</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mai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bine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pregătiţi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mai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competenţi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conduc</a:t>
            </a:r>
            <a:r>
              <a:rPr lang="en-US" sz="1500" b="1" dirty="0" smtClean="0">
                <a:latin typeface="Times New Roman" pitchFamily="18" charset="0"/>
                <a:cs typeface="Times New Roman" pitchFamily="18" charset="0"/>
              </a:rPr>
              <a:t> la </a:t>
            </a:r>
            <a:r>
              <a:rPr lang="en-US" sz="1500" b="1" dirty="0" err="1" smtClean="0">
                <a:latin typeface="Times New Roman" pitchFamily="18" charset="0"/>
                <a:cs typeface="Times New Roman" pitchFamily="18" charset="0"/>
              </a:rPr>
              <a:t>reducerea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diferitelor</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probleme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sociale</a:t>
            </a:r>
            <a:r>
              <a:rPr lang="en-US" sz="1500" b="1" dirty="0" smtClean="0">
                <a:latin typeface="Times New Roman" pitchFamily="18" charset="0"/>
                <a:cs typeface="Times New Roman" pitchFamily="18" charset="0"/>
              </a:rPr>
              <a:t>, legate de </a:t>
            </a:r>
            <a:r>
              <a:rPr lang="en-US" sz="1500" b="1" dirty="0" err="1" smtClean="0">
                <a:latin typeface="Times New Roman" pitchFamily="18" charset="0"/>
                <a:cs typeface="Times New Roman" pitchFamily="18" charset="0"/>
              </a:rPr>
              <a:t>sănătate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educaţionale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psihologice</a:t>
            </a:r>
            <a:r>
              <a:rPr lang="en-US" sz="1500" b="1" dirty="0" smtClean="0">
                <a:latin typeface="Times New Roman" pitchFamily="18" charset="0"/>
                <a:cs typeface="Times New Roman" pitchFamily="18" charset="0"/>
              </a:rPr>
              <a:t>. Din </a:t>
            </a:r>
            <a:r>
              <a:rPr lang="en-US" sz="1500" b="1" dirty="0" err="1" smtClean="0">
                <a:latin typeface="Times New Roman" pitchFamily="18" charset="0"/>
                <a:cs typeface="Times New Roman" pitchFamily="18" charset="0"/>
              </a:rPr>
              <a:t>această</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perspectivă</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educaţia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şi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sprijinul</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pentru</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părinţi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constituie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una</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dintre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cele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mai</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semnificative</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măsuri</a:t>
            </a:r>
            <a:r>
              <a:rPr lang="en-US" sz="1500" b="1" dirty="0" smtClean="0">
                <a:latin typeface="Times New Roman" pitchFamily="18" charset="0"/>
                <a:cs typeface="Times New Roman" pitchFamily="18" charset="0"/>
              </a:rPr>
              <a:t> de</a:t>
            </a:r>
          </a:p>
          <a:p>
            <a:pPr algn="just">
              <a:spcBef>
                <a:spcPts val="0"/>
              </a:spcBef>
            </a:pPr>
            <a:r>
              <a:rPr lang="it-IT" sz="1500" b="1" dirty="0" smtClean="0">
                <a:latin typeface="Times New Roman" pitchFamily="18" charset="0"/>
                <a:cs typeface="Times New Roman" pitchFamily="18" charset="0"/>
              </a:rPr>
              <a:t>ordin social şi politic.</a:t>
            </a:r>
            <a:endParaRPr lang="en-US" sz="1500" b="1" dirty="0" smtClean="0">
              <a:latin typeface="Times New Roman" pitchFamily="18" charset="0"/>
              <a:cs typeface="Times New Roman" pitchFamily="18" charset="0"/>
            </a:endParaRPr>
          </a:p>
          <a:p>
            <a:endParaRPr lang="en-US" dirty="0"/>
          </a:p>
        </p:txBody>
      </p:sp>
      <p:pic>
        <p:nvPicPr>
          <p:cNvPr id="6" name="Picture 5" descr="DSC01355.JPG"/>
          <p:cNvPicPr>
            <a:picLocks noChangeAspect="1"/>
          </p:cNvPicPr>
          <p:nvPr/>
        </p:nvPicPr>
        <p:blipFill>
          <a:blip r:embed="rId2" cstate="print"/>
          <a:srcRect l="5484" r="15906" b="29312"/>
          <a:stretch>
            <a:fillRect/>
          </a:stretch>
        </p:blipFill>
        <p:spPr>
          <a:xfrm>
            <a:off x="457200" y="685800"/>
            <a:ext cx="2743200" cy="18500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theme/theme1.xml><?xml version="1.0" encoding="utf-8"?>
<a:theme xmlns:a="http://schemas.openxmlformats.org/drawingml/2006/main" name="TS103461883">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3" id="{7909083B-3485-49E7-BBE7-EFD488C62F99}" vid="{B57F6697-5DA8-422E-86BF-20B69A74A1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CALITATEA MANAGEMENTULUI ÎN ORGANIZAȚIE ȘI ÎN GESTIUNE.pptx 2</Template>
  <TotalTime>520</TotalTime>
  <Words>1028</Words>
  <Application>Microsoft Office PowerPoint</Application>
  <PresentationFormat>On-screen Show (4:3)</PresentationFormat>
  <Paragraphs>136</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TS103461883</vt:lpstr>
      <vt:lpstr>CALITATE  ÎN SISTEMUL DE ÎNVĂŢĂMÂNT PREŞCOLAR  </vt:lpstr>
      <vt:lpstr>4.1SERVICIILE PENTRU COPII</vt:lpstr>
      <vt:lpstr>SERVICIILE PENTRU COPII</vt:lpstr>
      <vt:lpstr>Slide 4</vt:lpstr>
      <vt:lpstr>Slide 5</vt:lpstr>
      <vt:lpstr>Slide 6</vt:lpstr>
      <vt:lpstr>Slide 7</vt:lpstr>
      <vt:lpstr>4.2.SERVICIILE PENTRU FAMILII </vt:lpstr>
      <vt:lpstr>Slide 9</vt:lpstr>
      <vt:lpstr>Slide 10</vt:lpstr>
      <vt:lpstr>Slide 11</vt:lpstr>
      <vt:lpstr>4.3.PRIMIREA ŞI INTEGRAREA COPIILOR ŞI A FAMILIILOR ÎN STRUCTURA EDUCAŢIONALĂ</vt:lpstr>
      <vt:lpstr>Slide 13</vt:lpstr>
      <vt:lpstr>Slide 14</vt:lpstr>
      <vt:lpstr>4.4. PLANUL DE LUCRU, PROIECTUL EDUCAŢIONAL ŞI PLANIFICĂRILE DIDACTICE ALE SERVICIILOR PENTRU COPII</vt:lpstr>
      <vt:lpstr>Slide 16</vt:lpstr>
      <vt:lpstr>4.5 PROIECTAREA ŞI IMPLEMENTAREA SERVICIILOR INOVATOARE PENTRU COPII ŞI FAMILII</vt:lpstr>
      <vt:lpstr>Slide 18</vt:lpstr>
      <vt:lpstr>      IMPLEMENTAREA NOILOR EDUCAŢII , ACTIVITĂŢI OUTDOOR, VOLUNTARIAT   </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CALITATEA FORMARII SISTEMULUI EDUCATIONAL SI DIDACTIC</dc:title>
  <dc:creator>user</dc:creator>
  <cp:lastModifiedBy>imprumutsus2</cp:lastModifiedBy>
  <cp:revision>63</cp:revision>
  <dcterms:created xsi:type="dcterms:W3CDTF">2014-03-14T13:17:58Z</dcterms:created>
  <dcterms:modified xsi:type="dcterms:W3CDTF">2014-03-19T13:09:40Z</dcterms:modified>
</cp:coreProperties>
</file>