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56" r:id="rId3"/>
    <p:sldId id="294" r:id="rId4"/>
    <p:sldId id="259" r:id="rId5"/>
    <p:sldId id="261" r:id="rId6"/>
    <p:sldId id="274" r:id="rId7"/>
    <p:sldId id="275" r:id="rId8"/>
    <p:sldId id="276" r:id="rId9"/>
    <p:sldId id="277" r:id="rId10"/>
    <p:sldId id="262" r:id="rId11"/>
    <p:sldId id="292" r:id="rId12"/>
    <p:sldId id="267" r:id="rId13"/>
    <p:sldId id="269" r:id="rId14"/>
    <p:sldId id="270" r:id="rId15"/>
    <p:sldId id="268" r:id="rId16"/>
    <p:sldId id="263" r:id="rId17"/>
    <p:sldId id="264" r:id="rId18"/>
    <p:sldId id="265" r:id="rId19"/>
    <p:sldId id="266" r:id="rId20"/>
    <p:sldId id="271" r:id="rId21"/>
    <p:sldId id="272" r:id="rId22"/>
    <p:sldId id="273" r:id="rId23"/>
    <p:sldId id="279" r:id="rId24"/>
    <p:sldId id="296" r:id="rId25"/>
    <p:sldId id="297" r:id="rId26"/>
    <p:sldId id="280" r:id="rId27"/>
    <p:sldId id="281" r:id="rId28"/>
    <p:sldId id="282" r:id="rId29"/>
    <p:sldId id="283" r:id="rId30"/>
    <p:sldId id="284" r:id="rId31"/>
    <p:sldId id="295" r:id="rId32"/>
    <p:sldId id="285" r:id="rId33"/>
    <p:sldId id="286"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54" d="100"/>
          <a:sy n="54" d="100"/>
        </p:scale>
        <p:origin x="-52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04F1D6F-C25E-4939-958B-3235AF9862D2}" type="datetimeFigureOut">
              <a:rPr lang="en-US" smtClean="0"/>
              <a:pPr/>
              <a:t>3/21/2014</a:t>
            </a:fld>
            <a:endParaRPr lang="en-US"/>
          </a:p>
        </p:txBody>
      </p:sp>
      <p:sp>
        <p:nvSpPr>
          <p:cNvPr id="16" name="Slide Number Placeholder 15"/>
          <p:cNvSpPr>
            <a:spLocks noGrp="1"/>
          </p:cNvSpPr>
          <p:nvPr>
            <p:ph type="sldNum" sz="quarter" idx="11"/>
          </p:nvPr>
        </p:nvSpPr>
        <p:spPr/>
        <p:txBody>
          <a:bodyPr/>
          <a:lstStyle/>
          <a:p>
            <a:fld id="{02F5F85C-D4CE-47D0-B5F8-E0CC3F47A9E2}"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4F1D6F-C25E-4939-958B-3235AF9862D2}"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5F85C-D4CE-47D0-B5F8-E0CC3F47A9E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4F1D6F-C25E-4939-958B-3235AF9862D2}"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5F85C-D4CE-47D0-B5F8-E0CC3F47A9E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04F1D6F-C25E-4939-958B-3235AF9862D2}" type="datetimeFigureOut">
              <a:rPr lang="en-US" smtClean="0"/>
              <a:pPr/>
              <a:t>3/21/2014</a:t>
            </a:fld>
            <a:endParaRPr lang="en-US"/>
          </a:p>
        </p:txBody>
      </p:sp>
      <p:sp>
        <p:nvSpPr>
          <p:cNvPr id="15" name="Slide Number Placeholder 14"/>
          <p:cNvSpPr>
            <a:spLocks noGrp="1"/>
          </p:cNvSpPr>
          <p:nvPr>
            <p:ph type="sldNum" sz="quarter" idx="15"/>
          </p:nvPr>
        </p:nvSpPr>
        <p:spPr/>
        <p:txBody>
          <a:bodyPr/>
          <a:lstStyle>
            <a:lvl1pPr algn="ctr">
              <a:defRPr/>
            </a:lvl1pPr>
          </a:lstStyle>
          <a:p>
            <a:fld id="{02F5F85C-D4CE-47D0-B5F8-E0CC3F47A9E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4F1D6F-C25E-4939-958B-3235AF9862D2}"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5F85C-D4CE-47D0-B5F8-E0CC3F47A9E2}"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4F1D6F-C25E-4939-958B-3235AF9862D2}"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5F85C-D4CE-47D0-B5F8-E0CC3F47A9E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2F5F85C-D4CE-47D0-B5F8-E0CC3F47A9E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04F1D6F-C25E-4939-958B-3235AF9862D2}" type="datetimeFigureOut">
              <a:rPr lang="en-US" smtClean="0"/>
              <a:pPr/>
              <a:t>3/21/2014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4F1D6F-C25E-4939-958B-3235AF9862D2}" type="datetimeFigureOut">
              <a:rPr lang="en-US" smtClean="0"/>
              <a:pPr/>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5F85C-D4CE-47D0-B5F8-E0CC3F47A9E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F1D6F-C25E-4939-958B-3235AF9862D2}" type="datetimeFigureOut">
              <a:rPr lang="en-US" smtClean="0"/>
              <a:pPr/>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5F85C-D4CE-47D0-B5F8-E0CC3F47A9E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04F1D6F-C25E-4939-958B-3235AF9862D2}" type="datetimeFigureOut">
              <a:rPr lang="en-US" smtClean="0"/>
              <a:pPr/>
              <a:t>3/21/2014</a:t>
            </a:fld>
            <a:endParaRPr lang="en-US"/>
          </a:p>
        </p:txBody>
      </p:sp>
      <p:sp>
        <p:nvSpPr>
          <p:cNvPr id="9" name="Slide Number Placeholder 8"/>
          <p:cNvSpPr>
            <a:spLocks noGrp="1"/>
          </p:cNvSpPr>
          <p:nvPr>
            <p:ph type="sldNum" sz="quarter" idx="15"/>
          </p:nvPr>
        </p:nvSpPr>
        <p:spPr/>
        <p:txBody>
          <a:bodyPr/>
          <a:lstStyle/>
          <a:p>
            <a:fld id="{02F5F85C-D4CE-47D0-B5F8-E0CC3F47A9E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04F1D6F-C25E-4939-958B-3235AF9862D2}" type="datetimeFigureOut">
              <a:rPr lang="en-US" smtClean="0"/>
              <a:pPr/>
              <a:t>3/21/2014</a:t>
            </a:fld>
            <a:endParaRPr lang="en-US"/>
          </a:p>
        </p:txBody>
      </p:sp>
      <p:sp>
        <p:nvSpPr>
          <p:cNvPr id="9" name="Slide Number Placeholder 8"/>
          <p:cNvSpPr>
            <a:spLocks noGrp="1"/>
          </p:cNvSpPr>
          <p:nvPr>
            <p:ph type="sldNum" sz="quarter" idx="11"/>
          </p:nvPr>
        </p:nvSpPr>
        <p:spPr/>
        <p:txBody>
          <a:bodyPr/>
          <a:lstStyle/>
          <a:p>
            <a:fld id="{02F5F85C-D4CE-47D0-B5F8-E0CC3F47A9E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4F1D6F-C25E-4939-958B-3235AF9862D2}" type="datetimeFigureOut">
              <a:rPr lang="en-US" smtClean="0"/>
              <a:pPr/>
              <a:t>3/21/2014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2F5F85C-D4CE-47D0-B5F8-E0CC3F47A9E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755577" y="1340768"/>
            <a:ext cx="7776864" cy="1535782"/>
          </a:xfrm>
          <a:prstGeom prst="rect">
            <a:avLst/>
          </a:prstGeom>
        </p:spPr>
        <p:txBody>
          <a:bodyPr wrap="none" fromWordArt="1">
            <a:prstTxWarp prst="textArchUp">
              <a:avLst>
                <a:gd name="adj" fmla="val 10800000"/>
              </a:avLst>
            </a:prstTxWarp>
          </a:bodyPr>
          <a:lstStyle/>
          <a:p>
            <a:pPr algn="ctr" rtl="0"/>
            <a:r>
              <a:rPr lang="pt-BR" sz="3600" b="1" i="1" kern="10" spc="0" dirty="0" smtClean="0">
                <a:ln w="9525">
                  <a:solidFill>
                    <a:srgbClr val="974706"/>
                  </a:solidFill>
                  <a:round/>
                  <a:headEnd/>
                  <a:tailEnd/>
                </a:ln>
                <a:solidFill>
                  <a:srgbClr val="974706"/>
                </a:solidFill>
                <a:effectLst/>
                <a:latin typeface="Comic Sans MS"/>
              </a:rPr>
              <a:t> </a:t>
            </a:r>
            <a:endParaRPr lang="en-US" sz="3600" b="1" i="1" kern="10" spc="0" dirty="0">
              <a:ln w="9525">
                <a:solidFill>
                  <a:srgbClr val="974706"/>
                </a:solidFill>
                <a:round/>
                <a:headEnd/>
                <a:tailEnd/>
              </a:ln>
              <a:solidFill>
                <a:srgbClr val="974706"/>
              </a:solidFill>
              <a:effectLst/>
              <a:latin typeface="Comic Sans MS"/>
            </a:endParaRPr>
          </a:p>
        </p:txBody>
      </p:sp>
      <p:pic>
        <p:nvPicPr>
          <p:cNvPr id="15" name="Picture 3" descr="C:\Users\Marutza\Desktop\foto portofoliu\DSCN0715.JPG"/>
          <p:cNvPicPr>
            <a:picLocks noChangeAspect="1" noChangeArrowheads="1"/>
          </p:cNvPicPr>
          <p:nvPr/>
        </p:nvPicPr>
        <p:blipFill>
          <a:blip r:embed="rId2" cstate="print"/>
          <a:srcRect/>
          <a:stretch>
            <a:fillRect/>
          </a:stretch>
        </p:blipFill>
        <p:spPr bwMode="auto">
          <a:xfrm>
            <a:off x="1403648" y="1052736"/>
            <a:ext cx="6192687" cy="4644515"/>
          </a:xfrm>
          <a:prstGeom prst="roundRect">
            <a:avLst/>
          </a:prstGeom>
          <a:ln>
            <a:noFill/>
          </a:ln>
          <a:effectLst>
            <a:softEdge rad="112500"/>
          </a:effectLst>
        </p:spPr>
      </p:pic>
      <p:sp>
        <p:nvSpPr>
          <p:cNvPr id="2059" name="WordArt 11"/>
          <p:cNvSpPr>
            <a:spLocks noChangeArrowheads="1" noChangeShapeType="1" noTextEdit="1"/>
          </p:cNvSpPr>
          <p:nvPr/>
        </p:nvSpPr>
        <p:spPr bwMode="auto">
          <a:xfrm>
            <a:off x="3923928" y="908720"/>
            <a:ext cx="1152128" cy="144016"/>
          </a:xfrm>
          <a:prstGeom prst="rect">
            <a:avLst/>
          </a:prstGeom>
        </p:spPr>
        <p:txBody>
          <a:bodyPr wrap="none" fromWordArt="1">
            <a:prstTxWarp prst="textPlain">
              <a:avLst>
                <a:gd name="adj" fmla="val 50000"/>
              </a:avLst>
            </a:prstTxWarp>
          </a:bodyPr>
          <a:lstStyle/>
          <a:p>
            <a:pPr algn="ctr" rtl="0"/>
            <a:r>
              <a:rPr lang="en-US" sz="800" kern="10" spc="0" dirty="0" smtClean="0">
                <a:ln w="9525" algn="ctr">
                  <a:solidFill>
                    <a:srgbClr val="484329"/>
                  </a:solidFill>
                  <a:round/>
                  <a:headEnd/>
                  <a:tailEnd/>
                </a:ln>
                <a:solidFill>
                  <a:srgbClr val="484329"/>
                </a:solidFill>
                <a:effectLst/>
                <a:latin typeface="Comic Sans MS"/>
              </a:rPr>
              <a:t>(HELVETIUS)</a:t>
            </a:r>
            <a:endParaRPr lang="en-US" sz="800" kern="10" spc="0" dirty="0">
              <a:ln w="9525" algn="ctr">
                <a:solidFill>
                  <a:srgbClr val="484329"/>
                </a:solidFill>
                <a:round/>
                <a:headEnd/>
                <a:tailEnd/>
              </a:ln>
              <a:solidFill>
                <a:srgbClr val="484329"/>
              </a:solidFill>
              <a:effectLst/>
              <a:latin typeface="Comic Sans MS"/>
            </a:endParaRPr>
          </a:p>
        </p:txBody>
      </p:sp>
      <p:sp>
        <p:nvSpPr>
          <p:cNvPr id="2060" name="WordArt 12"/>
          <p:cNvSpPr>
            <a:spLocks noChangeArrowheads="1" noChangeShapeType="1" noTextEdit="1"/>
          </p:cNvSpPr>
          <p:nvPr/>
        </p:nvSpPr>
        <p:spPr bwMode="auto">
          <a:xfrm>
            <a:off x="914400" y="620688"/>
            <a:ext cx="7258000" cy="1236687"/>
          </a:xfrm>
          <a:prstGeom prst="rect">
            <a:avLst/>
          </a:prstGeom>
        </p:spPr>
        <p:txBody>
          <a:bodyPr wrap="none" fromWordArt="1">
            <a:prstTxWarp prst="textArchUp">
              <a:avLst>
                <a:gd name="adj" fmla="val 10800000"/>
              </a:avLst>
            </a:prstTxWarp>
          </a:bodyPr>
          <a:lstStyle/>
          <a:p>
            <a:pPr algn="ctr" rtl="0"/>
            <a:endParaRPr lang="pt-BR" sz="3600" b="1" i="1" kern="10" spc="0" smtClean="0">
              <a:ln w="9525">
                <a:solidFill>
                  <a:srgbClr val="1C1A10"/>
                </a:solidFill>
                <a:round/>
                <a:headEnd/>
                <a:tailEnd/>
              </a:ln>
              <a:solidFill>
                <a:srgbClr val="4E6128"/>
              </a:solidFill>
              <a:effectLst/>
              <a:latin typeface="Arial Unicode MS"/>
              <a:ea typeface="Arial Unicode MS"/>
              <a:cs typeface="Arial Unicode MS"/>
            </a:endParaRPr>
          </a:p>
          <a:p>
            <a:pPr algn="ctr" rtl="0"/>
            <a:r>
              <a:rPr lang="pt-BR" sz="3600" b="1" i="1" kern="10" spc="0" smtClean="0">
                <a:ln w="9525">
                  <a:solidFill>
                    <a:srgbClr val="1C1A10"/>
                  </a:solidFill>
                  <a:round/>
                  <a:headEnd/>
                  <a:tailEnd/>
                </a:ln>
                <a:solidFill>
                  <a:srgbClr val="4E6128"/>
                </a:solidFill>
                <a:effectLst/>
                <a:latin typeface="Arial Unicode MS"/>
                <a:ea typeface="Arial Unicode MS"/>
                <a:cs typeface="Arial Unicode MS"/>
              </a:rPr>
              <a:t>OMUL ESTE  RODUL  EDUCAŢIEI  PE  CARE  O  PRIMEŞTE. </a:t>
            </a:r>
            <a:endParaRPr lang="en-US" sz="3600" b="1" i="1" kern="10" spc="0">
              <a:ln w="9525">
                <a:solidFill>
                  <a:srgbClr val="1C1A10"/>
                </a:solidFill>
                <a:round/>
                <a:headEnd/>
                <a:tailEnd/>
              </a:ln>
              <a:solidFill>
                <a:srgbClr val="4E6128"/>
              </a:solidFill>
              <a:effectLst/>
              <a:latin typeface="Arial Unicode MS"/>
              <a:ea typeface="Arial Unicode MS"/>
              <a:cs typeface="Arial Unicode MS"/>
            </a:endParaRPr>
          </a:p>
        </p:txBody>
      </p:sp>
      <p:sp>
        <p:nvSpPr>
          <p:cNvPr id="2062" name="WordArt 14"/>
          <p:cNvSpPr>
            <a:spLocks noChangeArrowheads="1" noChangeShapeType="1" noTextEdit="1"/>
          </p:cNvSpPr>
          <p:nvPr/>
        </p:nvSpPr>
        <p:spPr bwMode="auto">
          <a:xfrm>
            <a:off x="1475656" y="5733256"/>
            <a:ext cx="6048672" cy="72008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GRĂDINIŢA CU PROGRAM NORMAL,</a:t>
            </a:r>
          </a:p>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PRELUNGIT ŞI SĂPTĂMÂNAL NR. 34</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1329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404664"/>
            <a:ext cx="7272808" cy="830997"/>
          </a:xfrm>
          <a:prstGeom prst="rect">
            <a:avLst/>
          </a:prstGeom>
        </p:spPr>
        <p:txBody>
          <a:bodyPr wrap="square">
            <a:spAutoFit/>
          </a:bodyPr>
          <a:lstStyle/>
          <a:p>
            <a:pPr algn="ctr"/>
            <a:r>
              <a:rPr lang="ro-RO" sz="2400" dirty="0" smtClean="0">
                <a:latin typeface="Calibri" pitchFamily="34" charset="0"/>
                <a:cs typeface="Calibri" pitchFamily="34" charset="0"/>
              </a:rPr>
              <a:t>COMUNICAREA ŞI PARTICIPAREA FAMILIILOR </a:t>
            </a:r>
            <a:endParaRPr lang="en-US" sz="2400" dirty="0" smtClean="0">
              <a:latin typeface="Calibri" pitchFamily="34" charset="0"/>
              <a:cs typeface="Calibri" pitchFamily="34" charset="0"/>
            </a:endParaRPr>
          </a:p>
          <a:p>
            <a:pPr algn="ctr"/>
            <a:r>
              <a:rPr lang="ro-RO" sz="2400" dirty="0" smtClean="0">
                <a:latin typeface="Calibri" pitchFamily="34" charset="0"/>
                <a:cs typeface="Calibri" pitchFamily="34" charset="0"/>
              </a:rPr>
              <a:t>ÎN INSTITUŢIA EDUCAŢIONALĂ</a:t>
            </a:r>
            <a:endParaRPr lang="en-US" sz="2400" dirty="0">
              <a:latin typeface="Calibri" pitchFamily="34" charset="0"/>
              <a:cs typeface="Calibri" pitchFamily="34" charset="0"/>
            </a:endParaRPr>
          </a:p>
        </p:txBody>
      </p:sp>
      <p:sp>
        <p:nvSpPr>
          <p:cNvPr id="3" name="Rectangle 2"/>
          <p:cNvSpPr/>
          <p:nvPr/>
        </p:nvSpPr>
        <p:spPr>
          <a:xfrm>
            <a:off x="323528" y="1268760"/>
            <a:ext cx="8496944" cy="1323439"/>
          </a:xfrm>
          <a:prstGeom prst="rect">
            <a:avLst/>
          </a:prstGeom>
        </p:spPr>
        <p:txBody>
          <a:bodyPr wrap="square">
            <a:spAutoFit/>
          </a:bodyPr>
          <a:lstStyle/>
          <a:p>
            <a:pPr algn="ctr"/>
            <a:r>
              <a:rPr lang="ro-RO" sz="1600" i="1" dirty="0" smtClean="0"/>
              <a:t>Familia şi Instituţia Educaţională colaborează în mod constructiv, stabilesc un raport de integrare, continuitate şi </a:t>
            </a:r>
            <a:r>
              <a:rPr lang="ro-RO" sz="1600" i="1" dirty="0" smtClean="0"/>
              <a:t>comunicare</a:t>
            </a:r>
            <a:r>
              <a:rPr lang="en-US" sz="1600" i="1" dirty="0" smtClean="0"/>
              <a:t>, </a:t>
            </a:r>
            <a:r>
              <a:rPr lang="en-US" sz="1600" i="1" dirty="0" err="1" smtClean="0"/>
              <a:t>i</a:t>
            </a:r>
            <a:r>
              <a:rPr lang="ro-RO" sz="1600" dirty="0" smtClean="0"/>
              <a:t>n </a:t>
            </a:r>
            <a:r>
              <a:rPr lang="ro-RO" sz="1600" dirty="0" smtClean="0"/>
              <a:t>acest sens existând atât la nivelul Instituţiei cât şi la nivelul grupelor parteneriate educaţionale între grădiniţă şi familie, beneficiarii actului educaţional realizând împreună o serie de activităţi curriculare şi extracurriculare</a:t>
            </a:r>
            <a:r>
              <a:rPr lang="en-US" sz="1600" dirty="0" smtClean="0"/>
              <a:t>.</a:t>
            </a:r>
            <a:r>
              <a:rPr lang="ro-RO" sz="1600" b="1" dirty="0" smtClean="0"/>
              <a:t> </a:t>
            </a:r>
            <a:endParaRPr lang="en-US" sz="1600" b="1" dirty="0" smtClean="0"/>
          </a:p>
          <a:p>
            <a:pPr algn="ctr"/>
            <a:r>
              <a:rPr lang="ro-RO" sz="1600" b="1" dirty="0" smtClean="0"/>
              <a:t>(Conform Normei CEIF 5.2.1.1.)</a:t>
            </a:r>
            <a:endParaRPr lang="en-US" sz="1600" dirty="0"/>
          </a:p>
        </p:txBody>
      </p:sp>
      <p:pic>
        <p:nvPicPr>
          <p:cNvPr id="28" name="Picture 2" descr="D:\fotografii\fotografii diverse\12.12.2011 scos\IMG_0130.JPG"/>
          <p:cNvPicPr>
            <a:picLocks noChangeAspect="1" noChangeArrowheads="1"/>
          </p:cNvPicPr>
          <p:nvPr/>
        </p:nvPicPr>
        <p:blipFill>
          <a:blip r:embed="rId2" cstate="print"/>
          <a:srcRect/>
          <a:stretch>
            <a:fillRect/>
          </a:stretch>
        </p:blipFill>
        <p:spPr bwMode="auto">
          <a:xfrm>
            <a:off x="395536" y="2852936"/>
            <a:ext cx="3888432" cy="2916324"/>
          </a:xfrm>
          <a:prstGeom prst="rect">
            <a:avLst/>
          </a:prstGeom>
          <a:ln>
            <a:noFill/>
          </a:ln>
          <a:effectLst>
            <a:softEdge rad="112500"/>
          </a:effectLst>
        </p:spPr>
      </p:pic>
      <p:pic>
        <p:nvPicPr>
          <p:cNvPr id="29" name="Picture 3" descr="D:\fotografii\fotografii diverse\12.12.2011 scos\IMG_0132.JPG"/>
          <p:cNvPicPr>
            <a:picLocks noChangeAspect="1" noChangeArrowheads="1"/>
          </p:cNvPicPr>
          <p:nvPr/>
        </p:nvPicPr>
        <p:blipFill>
          <a:blip r:embed="rId3" cstate="print"/>
          <a:srcRect/>
          <a:stretch>
            <a:fillRect/>
          </a:stretch>
        </p:blipFill>
        <p:spPr bwMode="auto">
          <a:xfrm>
            <a:off x="5004048" y="3411016"/>
            <a:ext cx="3840401" cy="2880495"/>
          </a:xfrm>
          <a:prstGeom prst="rect">
            <a:avLst/>
          </a:prstGeom>
          <a:ln>
            <a:noFill/>
          </a:ln>
          <a:effectLst>
            <a:softEdge rad="112500"/>
          </a:effectLst>
        </p:spPr>
      </p:pic>
    </p:spTree>
  </p:cSld>
  <p:clrMapOvr>
    <a:masterClrMapping/>
  </p:clrMapOvr>
  <p:transition advTm="1015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fotografii\foto sa stii mai multe, sa fii mai bun 2013\DCIM\101NIKON\DSCN8268.JPG"/>
          <p:cNvPicPr>
            <a:picLocks noChangeAspect="1" noChangeArrowheads="1"/>
          </p:cNvPicPr>
          <p:nvPr/>
        </p:nvPicPr>
        <p:blipFill>
          <a:blip r:embed="rId2" cstate="print"/>
          <a:srcRect/>
          <a:stretch>
            <a:fillRect/>
          </a:stretch>
        </p:blipFill>
        <p:spPr bwMode="auto">
          <a:xfrm>
            <a:off x="683568" y="764704"/>
            <a:ext cx="3024336" cy="2268252"/>
          </a:xfrm>
          <a:prstGeom prst="rect">
            <a:avLst/>
          </a:prstGeom>
          <a:ln>
            <a:noFill/>
          </a:ln>
          <a:effectLst>
            <a:softEdge rad="112500"/>
          </a:effectLst>
        </p:spPr>
      </p:pic>
      <p:pic>
        <p:nvPicPr>
          <p:cNvPr id="44036" name="Picture 4" descr="D:\fotografii\foto sa stii mai multe, sa fii mai bun 2013\DCIM\101NIKON\DSCN8290.JPG"/>
          <p:cNvPicPr>
            <a:picLocks noChangeAspect="1" noChangeArrowheads="1"/>
          </p:cNvPicPr>
          <p:nvPr/>
        </p:nvPicPr>
        <p:blipFill>
          <a:blip r:embed="rId3" cstate="print"/>
          <a:srcRect/>
          <a:stretch>
            <a:fillRect/>
          </a:stretch>
        </p:blipFill>
        <p:spPr bwMode="auto">
          <a:xfrm>
            <a:off x="5508104" y="2348880"/>
            <a:ext cx="3047661" cy="2285746"/>
          </a:xfrm>
          <a:prstGeom prst="rect">
            <a:avLst/>
          </a:prstGeom>
          <a:ln>
            <a:noFill/>
          </a:ln>
          <a:effectLst>
            <a:softEdge rad="112500"/>
          </a:effectLst>
        </p:spPr>
      </p:pic>
      <p:pic>
        <p:nvPicPr>
          <p:cNvPr id="5" name="Picture 4" descr="C:\Users\Marutza\Desktop\PORTOFOLIU BRASOV\foto portofoliu\DSCN0679.JPG"/>
          <p:cNvPicPr/>
          <p:nvPr/>
        </p:nvPicPr>
        <p:blipFill>
          <a:blip r:embed="rId4" cstate="print"/>
          <a:srcRect/>
          <a:stretch>
            <a:fillRect/>
          </a:stretch>
        </p:blipFill>
        <p:spPr bwMode="auto">
          <a:xfrm>
            <a:off x="683568" y="4077072"/>
            <a:ext cx="3024336" cy="2197125"/>
          </a:xfrm>
          <a:prstGeom prst="rect">
            <a:avLst/>
          </a:prstGeom>
          <a:ln>
            <a:noFill/>
          </a:ln>
          <a:effectLst>
            <a:softEdge rad="112500"/>
          </a:effectLst>
        </p:spPr>
      </p:pic>
      <p:sp>
        <p:nvSpPr>
          <p:cNvPr id="44037" name="WordArt 5"/>
          <p:cNvSpPr>
            <a:spLocks noChangeArrowheads="1" noChangeShapeType="1" noTextEdit="1"/>
          </p:cNvSpPr>
          <p:nvPr/>
        </p:nvSpPr>
        <p:spPr bwMode="auto">
          <a:xfrm>
            <a:off x="4067944" y="1628800"/>
            <a:ext cx="1440160" cy="216024"/>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DANS</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44038" name="WordArt 6"/>
          <p:cNvSpPr>
            <a:spLocks noChangeArrowheads="1" noChangeShapeType="1" noTextEdit="1"/>
          </p:cNvSpPr>
          <p:nvPr/>
        </p:nvSpPr>
        <p:spPr bwMode="auto">
          <a:xfrm>
            <a:off x="2123728" y="3284984"/>
            <a:ext cx="3309367" cy="365348"/>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DEZVOLTARE PERSONALĂ</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44039" name="WordArt 7"/>
          <p:cNvSpPr>
            <a:spLocks noChangeArrowheads="1" noChangeShapeType="1" noTextEdit="1"/>
          </p:cNvSpPr>
          <p:nvPr/>
        </p:nvSpPr>
        <p:spPr bwMode="auto">
          <a:xfrm>
            <a:off x="3923928" y="5373216"/>
            <a:ext cx="3024336" cy="365348"/>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LIMBA ENGLEZĂ</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9" name="Rectangle 8"/>
          <p:cNvSpPr/>
          <p:nvPr/>
        </p:nvSpPr>
        <p:spPr>
          <a:xfrm>
            <a:off x="2987824" y="260648"/>
            <a:ext cx="3744416" cy="584775"/>
          </a:xfrm>
          <a:prstGeom prst="rect">
            <a:avLst/>
          </a:prstGeom>
        </p:spPr>
        <p:txBody>
          <a:bodyPr wrap="square">
            <a:spAutoFit/>
          </a:bodyPr>
          <a:lstStyle/>
          <a:p>
            <a:r>
              <a:rPr lang="en-US" sz="3200" dirty="0" smtClean="0">
                <a:latin typeface="Calibri" pitchFamily="34" charset="0"/>
                <a:cs typeface="Calibri" pitchFamily="34" charset="0"/>
              </a:rPr>
              <a:t>PĂRINŢII AU ALES:</a:t>
            </a:r>
            <a:endParaRPr lang="en-US" sz="3200" dirty="0">
              <a:latin typeface="Calibri" pitchFamily="34" charset="0"/>
              <a:cs typeface="Calibri" pitchFamily="34" charset="0"/>
            </a:endParaRPr>
          </a:p>
        </p:txBody>
      </p:sp>
    </p:spTree>
  </p:cSld>
  <p:clrMapOvr>
    <a:masterClrMapping/>
  </p:clrMapOvr>
  <p:transition advTm="1031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C:\Users\Marutza\Desktop\PORTOFOLIU BRASOV\in lucru\12 001.jpg"/>
          <p:cNvPicPr>
            <a:picLocks noChangeAspect="1" noChangeArrowheads="1"/>
          </p:cNvPicPr>
          <p:nvPr/>
        </p:nvPicPr>
        <p:blipFill>
          <a:blip r:embed="rId2" cstate="print"/>
          <a:srcRect/>
          <a:stretch>
            <a:fillRect/>
          </a:stretch>
        </p:blipFill>
        <p:spPr bwMode="auto">
          <a:xfrm>
            <a:off x="4932040" y="332656"/>
            <a:ext cx="3384376" cy="2525591"/>
          </a:xfrm>
          <a:prstGeom prst="rect">
            <a:avLst/>
          </a:prstGeom>
          <a:ln>
            <a:noFill/>
          </a:ln>
          <a:effectLst>
            <a:softEdge rad="112500"/>
          </a:effectLst>
        </p:spPr>
      </p:pic>
      <p:pic>
        <p:nvPicPr>
          <p:cNvPr id="4" name="Picture 20" descr="C:\Users\Marutza\Desktop\PORTOFOLIU BRASOV\in lucru\6 001.jpg"/>
          <p:cNvPicPr>
            <a:picLocks noChangeAspect="1" noChangeArrowheads="1"/>
          </p:cNvPicPr>
          <p:nvPr/>
        </p:nvPicPr>
        <p:blipFill>
          <a:blip r:embed="rId3" cstate="print"/>
          <a:srcRect/>
          <a:stretch>
            <a:fillRect/>
          </a:stretch>
        </p:blipFill>
        <p:spPr bwMode="auto">
          <a:xfrm>
            <a:off x="611560" y="332656"/>
            <a:ext cx="3384376" cy="2487516"/>
          </a:xfrm>
          <a:prstGeom prst="rect">
            <a:avLst/>
          </a:prstGeom>
          <a:ln>
            <a:noFill/>
          </a:ln>
          <a:effectLst>
            <a:softEdge rad="112500"/>
          </a:effectLst>
        </p:spPr>
      </p:pic>
      <p:sp>
        <p:nvSpPr>
          <p:cNvPr id="6" name="WordArt 22"/>
          <p:cNvSpPr>
            <a:spLocks noChangeArrowheads="1" noChangeShapeType="1" noTextEdit="1"/>
          </p:cNvSpPr>
          <p:nvPr/>
        </p:nvSpPr>
        <p:spPr bwMode="auto">
          <a:xfrm>
            <a:off x="2123728" y="2996952"/>
            <a:ext cx="4320480" cy="503684"/>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ÎNVAŢĂ DE LA TOATE!</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8" name="Picture 17" descr="C:\Users\Marutza\Desktop\PORTOFOLIU BRASOV\in lucru\1 001.jpg"/>
          <p:cNvPicPr>
            <a:picLocks noChangeAspect="1" noChangeArrowheads="1"/>
          </p:cNvPicPr>
          <p:nvPr/>
        </p:nvPicPr>
        <p:blipFill>
          <a:blip r:embed="rId4" cstate="print"/>
          <a:srcRect/>
          <a:stretch>
            <a:fillRect/>
          </a:stretch>
        </p:blipFill>
        <p:spPr bwMode="auto">
          <a:xfrm>
            <a:off x="4930969" y="3645024"/>
            <a:ext cx="3430553" cy="2736304"/>
          </a:xfrm>
          <a:prstGeom prst="rect">
            <a:avLst/>
          </a:prstGeom>
          <a:ln>
            <a:noFill/>
          </a:ln>
          <a:effectLst>
            <a:softEdge rad="112500"/>
          </a:effectLst>
        </p:spPr>
      </p:pic>
      <p:pic>
        <p:nvPicPr>
          <p:cNvPr id="10" name="Picture 4" descr="C:\Users\Marutza\Desktop\PORTOFOLIU BRASOV\in lucru\14 001.jpg"/>
          <p:cNvPicPr>
            <a:picLocks noChangeAspect="1" noChangeArrowheads="1"/>
          </p:cNvPicPr>
          <p:nvPr/>
        </p:nvPicPr>
        <p:blipFill>
          <a:blip r:embed="rId5" cstate="print"/>
          <a:srcRect/>
          <a:stretch>
            <a:fillRect/>
          </a:stretch>
        </p:blipFill>
        <p:spPr bwMode="auto">
          <a:xfrm>
            <a:off x="493934" y="3717032"/>
            <a:ext cx="3502002" cy="2639634"/>
          </a:xfrm>
          <a:prstGeom prst="rect">
            <a:avLst/>
          </a:prstGeom>
          <a:ln>
            <a:noFill/>
          </a:ln>
          <a:effectLst>
            <a:softEdge rad="112500"/>
          </a:effectLst>
        </p:spPr>
      </p:pic>
    </p:spTree>
  </p:cSld>
  <p:clrMapOvr>
    <a:masterClrMapping/>
  </p:clrMapOvr>
  <p:transition advTm="6739"/>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2"/>
          <p:cNvSpPr>
            <a:spLocks noChangeArrowheads="1" noChangeShapeType="1" noTextEdit="1"/>
          </p:cNvSpPr>
          <p:nvPr/>
        </p:nvSpPr>
        <p:spPr bwMode="auto">
          <a:xfrm>
            <a:off x="1763688" y="2996952"/>
            <a:ext cx="5638800" cy="64770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PORNIM ÎN CĂLĂTORIE!</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3" name="Picture 3" descr="D:\fotografii\fotografii diverse\Foto Muzeu Antipa scos\IMG_0008.JPG"/>
          <p:cNvPicPr>
            <a:picLocks noChangeAspect="1" noChangeArrowheads="1"/>
          </p:cNvPicPr>
          <p:nvPr/>
        </p:nvPicPr>
        <p:blipFill>
          <a:blip r:embed="rId2" cstate="print"/>
          <a:srcRect/>
          <a:stretch>
            <a:fillRect/>
          </a:stretch>
        </p:blipFill>
        <p:spPr bwMode="auto">
          <a:xfrm>
            <a:off x="611560" y="260648"/>
            <a:ext cx="3744416" cy="2646294"/>
          </a:xfrm>
          <a:prstGeom prst="rect">
            <a:avLst/>
          </a:prstGeom>
          <a:ln>
            <a:noFill/>
          </a:ln>
          <a:effectLst>
            <a:softEdge rad="112500"/>
          </a:effectLst>
        </p:spPr>
      </p:pic>
      <p:pic>
        <p:nvPicPr>
          <p:cNvPr id="4" name="Picture 2" descr="D:\fotografii\fotografii diverse\Foto Muzeu Antipa scos\IMG_0004.JPG"/>
          <p:cNvPicPr>
            <a:picLocks noChangeAspect="1" noChangeArrowheads="1"/>
          </p:cNvPicPr>
          <p:nvPr/>
        </p:nvPicPr>
        <p:blipFill>
          <a:blip r:embed="rId3" cstate="print"/>
          <a:srcRect/>
          <a:stretch>
            <a:fillRect/>
          </a:stretch>
        </p:blipFill>
        <p:spPr bwMode="auto">
          <a:xfrm>
            <a:off x="4836029" y="260648"/>
            <a:ext cx="3480387" cy="2610290"/>
          </a:xfrm>
          <a:prstGeom prst="rect">
            <a:avLst/>
          </a:prstGeom>
          <a:ln>
            <a:noFill/>
          </a:ln>
          <a:effectLst>
            <a:softEdge rad="112500"/>
          </a:effectLst>
        </p:spPr>
      </p:pic>
      <p:pic>
        <p:nvPicPr>
          <p:cNvPr id="22531" name="Picture 3" descr="D:\fotografii\fotografii diverse\Foto Muzeu Antipa scos\IMG_0017.JPG"/>
          <p:cNvPicPr>
            <a:picLocks noChangeAspect="1" noChangeArrowheads="1"/>
          </p:cNvPicPr>
          <p:nvPr/>
        </p:nvPicPr>
        <p:blipFill>
          <a:blip r:embed="rId4" cstate="print"/>
          <a:srcRect/>
          <a:stretch>
            <a:fillRect/>
          </a:stretch>
        </p:blipFill>
        <p:spPr bwMode="auto">
          <a:xfrm>
            <a:off x="2771800" y="3789040"/>
            <a:ext cx="3611893" cy="2708920"/>
          </a:xfrm>
          <a:prstGeom prst="rect">
            <a:avLst/>
          </a:prstGeom>
          <a:ln>
            <a:noFill/>
          </a:ln>
          <a:effectLst>
            <a:softEdge rad="112500"/>
          </a:effectLst>
        </p:spPr>
      </p:pic>
    </p:spTree>
  </p:cSld>
  <p:clrMapOvr>
    <a:masterClrMapping/>
  </p:clrMapOvr>
  <p:transition advTm="10405"/>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noTextEdit="1"/>
          </p:cNvSpPr>
          <p:nvPr/>
        </p:nvSpPr>
        <p:spPr bwMode="auto">
          <a:xfrm>
            <a:off x="1547664" y="332656"/>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AM AJUNS LA DESTINAŢIE!</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3" name="Picture 2" descr="C:\Users\Marutza\Desktop\PORTOFOLIU BRASOV\in lucru\DSCN6329.JPG"/>
          <p:cNvPicPr>
            <a:picLocks noChangeAspect="1" noChangeArrowheads="1"/>
          </p:cNvPicPr>
          <p:nvPr/>
        </p:nvPicPr>
        <p:blipFill>
          <a:blip r:embed="rId2" cstate="print"/>
          <a:srcRect/>
          <a:stretch>
            <a:fillRect/>
          </a:stretch>
        </p:blipFill>
        <p:spPr bwMode="auto">
          <a:xfrm>
            <a:off x="611561" y="1052736"/>
            <a:ext cx="3384376" cy="2592288"/>
          </a:xfrm>
          <a:prstGeom prst="rect">
            <a:avLst/>
          </a:prstGeom>
          <a:ln>
            <a:noFill/>
          </a:ln>
          <a:effectLst>
            <a:softEdge rad="112500"/>
          </a:effectLst>
        </p:spPr>
      </p:pic>
      <p:pic>
        <p:nvPicPr>
          <p:cNvPr id="23555" name="Picture 3" descr="D:\fotografii\excursie 21.06.2013\IMG_0047.JPG"/>
          <p:cNvPicPr>
            <a:picLocks noChangeAspect="1" noChangeArrowheads="1"/>
          </p:cNvPicPr>
          <p:nvPr/>
        </p:nvPicPr>
        <p:blipFill>
          <a:blip r:embed="rId3" cstate="print"/>
          <a:srcRect/>
          <a:stretch>
            <a:fillRect/>
          </a:stretch>
        </p:blipFill>
        <p:spPr bwMode="auto">
          <a:xfrm>
            <a:off x="4932040" y="1052736"/>
            <a:ext cx="3419872" cy="2584583"/>
          </a:xfrm>
          <a:prstGeom prst="rect">
            <a:avLst/>
          </a:prstGeom>
          <a:ln>
            <a:noFill/>
          </a:ln>
          <a:effectLst>
            <a:softEdge rad="112500"/>
          </a:effectLst>
        </p:spPr>
      </p:pic>
      <p:pic>
        <p:nvPicPr>
          <p:cNvPr id="5" name="Picture 4" descr="D:\fotografii\excursie 21.06.2013\IMG_0048.JPG"/>
          <p:cNvPicPr/>
          <p:nvPr/>
        </p:nvPicPr>
        <p:blipFill>
          <a:blip r:embed="rId4" cstate="print"/>
          <a:srcRect/>
          <a:stretch>
            <a:fillRect/>
          </a:stretch>
        </p:blipFill>
        <p:spPr bwMode="auto">
          <a:xfrm>
            <a:off x="611560" y="3717032"/>
            <a:ext cx="3384376" cy="2520280"/>
          </a:xfrm>
          <a:prstGeom prst="rect">
            <a:avLst/>
          </a:prstGeom>
          <a:ln>
            <a:noFill/>
          </a:ln>
          <a:effectLst>
            <a:softEdge rad="112500"/>
          </a:effectLst>
        </p:spPr>
      </p:pic>
      <p:pic>
        <p:nvPicPr>
          <p:cNvPr id="6" name="Picture 5" descr="D:\fotografii\excursie 21.06.2013\IMG_0106.JPG"/>
          <p:cNvPicPr/>
          <p:nvPr/>
        </p:nvPicPr>
        <p:blipFill>
          <a:blip r:embed="rId5" cstate="print"/>
          <a:srcRect/>
          <a:stretch>
            <a:fillRect/>
          </a:stretch>
        </p:blipFill>
        <p:spPr bwMode="auto">
          <a:xfrm>
            <a:off x="4932040" y="3717032"/>
            <a:ext cx="3423444" cy="2514600"/>
          </a:xfrm>
          <a:prstGeom prst="rect">
            <a:avLst/>
          </a:prstGeom>
          <a:ln>
            <a:noFill/>
          </a:ln>
          <a:effectLst>
            <a:softEdge rad="112500"/>
          </a:effectLst>
        </p:spPr>
      </p:pic>
    </p:spTree>
  </p:cSld>
  <p:clrMapOvr>
    <a:masterClrMapping/>
  </p:clrMapOvr>
  <p:transition advTm="1006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C:\Users\Marutza\Desktop\PORTOFOLIU BRASOV\in lucru\9 001.jpg"/>
          <p:cNvPicPr>
            <a:picLocks noChangeAspect="1" noChangeArrowheads="1"/>
          </p:cNvPicPr>
          <p:nvPr/>
        </p:nvPicPr>
        <p:blipFill>
          <a:blip r:embed="rId2" cstate="print"/>
          <a:srcRect/>
          <a:stretch>
            <a:fillRect/>
          </a:stretch>
        </p:blipFill>
        <p:spPr bwMode="auto">
          <a:xfrm>
            <a:off x="467543" y="260648"/>
            <a:ext cx="3456385" cy="2592288"/>
          </a:xfrm>
          <a:prstGeom prst="rect">
            <a:avLst/>
          </a:prstGeom>
          <a:ln>
            <a:noFill/>
          </a:ln>
          <a:effectLst>
            <a:softEdge rad="112500"/>
          </a:effectLst>
        </p:spPr>
      </p:pic>
      <p:pic>
        <p:nvPicPr>
          <p:cNvPr id="4" name="Picture 5" descr="D:\fotografii\fotografii diverse\Foto Muzeu Antipa scos\IMG_0025.JPG"/>
          <p:cNvPicPr>
            <a:picLocks noChangeAspect="1" noChangeArrowheads="1"/>
          </p:cNvPicPr>
          <p:nvPr/>
        </p:nvPicPr>
        <p:blipFill>
          <a:blip r:embed="rId3" cstate="print"/>
          <a:srcRect/>
          <a:stretch>
            <a:fillRect/>
          </a:stretch>
        </p:blipFill>
        <p:spPr bwMode="auto">
          <a:xfrm>
            <a:off x="5076056" y="3645024"/>
            <a:ext cx="3384376" cy="2713336"/>
          </a:xfrm>
          <a:prstGeom prst="rect">
            <a:avLst/>
          </a:prstGeom>
          <a:ln>
            <a:noFill/>
          </a:ln>
          <a:effectLst>
            <a:softEdge rad="112500"/>
          </a:effectLst>
        </p:spPr>
      </p:pic>
      <p:pic>
        <p:nvPicPr>
          <p:cNvPr id="5" name="Picture 19" descr="C:\Users\Marutza\Desktop\PORTOFOLIU BRASOV\in lucru\11 001.jpg"/>
          <p:cNvPicPr>
            <a:picLocks noChangeAspect="1" noChangeArrowheads="1"/>
          </p:cNvPicPr>
          <p:nvPr/>
        </p:nvPicPr>
        <p:blipFill>
          <a:blip r:embed="rId4" cstate="print"/>
          <a:srcRect/>
          <a:stretch>
            <a:fillRect/>
          </a:stretch>
        </p:blipFill>
        <p:spPr bwMode="auto">
          <a:xfrm>
            <a:off x="5076056" y="404664"/>
            <a:ext cx="3384376" cy="2360601"/>
          </a:xfrm>
          <a:prstGeom prst="rect">
            <a:avLst/>
          </a:prstGeom>
          <a:ln>
            <a:noFill/>
          </a:ln>
          <a:effectLst>
            <a:softEdge rad="112500"/>
          </a:effectLst>
        </p:spPr>
      </p:pic>
      <p:sp>
        <p:nvSpPr>
          <p:cNvPr id="21506" name="WordArt 2"/>
          <p:cNvSpPr>
            <a:spLocks noChangeArrowheads="1" noChangeShapeType="1" noTextEdit="1"/>
          </p:cNvSpPr>
          <p:nvPr/>
        </p:nvSpPr>
        <p:spPr bwMode="auto">
          <a:xfrm>
            <a:off x="1547664" y="2924944"/>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NE PLIMBĂM ŞI ÎNVĂŢĂM!</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8" name="Picture 7" descr="F:\portofoliu\IMG00237.JPG"/>
          <p:cNvPicPr/>
          <p:nvPr/>
        </p:nvPicPr>
        <p:blipFill>
          <a:blip r:embed="rId5" cstate="print"/>
          <a:srcRect/>
          <a:stretch>
            <a:fillRect/>
          </a:stretch>
        </p:blipFill>
        <p:spPr bwMode="auto">
          <a:xfrm>
            <a:off x="539552" y="3645024"/>
            <a:ext cx="3456384" cy="2736304"/>
          </a:xfrm>
          <a:prstGeom prst="rect">
            <a:avLst/>
          </a:prstGeom>
          <a:ln>
            <a:noFill/>
          </a:ln>
          <a:effectLst>
            <a:softEdge rad="112500"/>
          </a:effectLst>
        </p:spPr>
      </p:pic>
    </p:spTree>
  </p:cSld>
  <p:clrMapOvr>
    <a:masterClrMapping/>
  </p:clrMapOvr>
  <p:transition advTm="1001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arutza\Desktop\PORTOFOLIU BRASOV\in lucru\4 001-001.jpg"/>
          <p:cNvPicPr>
            <a:picLocks noChangeAspect="1" noChangeArrowheads="1"/>
          </p:cNvPicPr>
          <p:nvPr/>
        </p:nvPicPr>
        <p:blipFill>
          <a:blip r:embed="rId2" cstate="print"/>
          <a:srcRect/>
          <a:stretch>
            <a:fillRect/>
          </a:stretch>
        </p:blipFill>
        <p:spPr bwMode="auto">
          <a:xfrm>
            <a:off x="4644009" y="3799482"/>
            <a:ext cx="3528392" cy="2500748"/>
          </a:xfrm>
          <a:prstGeom prst="rect">
            <a:avLst/>
          </a:prstGeom>
          <a:ln>
            <a:noFill/>
          </a:ln>
          <a:effectLst>
            <a:softEdge rad="112500"/>
          </a:effectLst>
        </p:spPr>
      </p:pic>
      <p:pic>
        <p:nvPicPr>
          <p:cNvPr id="18435" name="Picture 3" descr="C:\Users\Marutza\Desktop\PORTOFOLIU BRASOV\in lucru\4 001.jpg"/>
          <p:cNvPicPr>
            <a:picLocks noChangeAspect="1" noChangeArrowheads="1"/>
          </p:cNvPicPr>
          <p:nvPr/>
        </p:nvPicPr>
        <p:blipFill>
          <a:blip r:embed="rId3" cstate="print"/>
          <a:srcRect/>
          <a:stretch>
            <a:fillRect/>
          </a:stretch>
        </p:blipFill>
        <p:spPr bwMode="auto">
          <a:xfrm>
            <a:off x="539552" y="3789040"/>
            <a:ext cx="3312368" cy="2511909"/>
          </a:xfrm>
          <a:prstGeom prst="rect">
            <a:avLst/>
          </a:prstGeom>
          <a:ln>
            <a:noFill/>
          </a:ln>
          <a:effectLst>
            <a:softEdge rad="112500"/>
          </a:effectLst>
        </p:spPr>
      </p:pic>
      <p:sp>
        <p:nvSpPr>
          <p:cNvPr id="18437" name="WordArt 5"/>
          <p:cNvSpPr>
            <a:spLocks noChangeArrowheads="1" noChangeShapeType="1" noTextEdit="1"/>
          </p:cNvSpPr>
          <p:nvPr/>
        </p:nvSpPr>
        <p:spPr bwMode="auto">
          <a:xfrm>
            <a:off x="1547664" y="2996952"/>
            <a:ext cx="5638800" cy="64770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CĂLĂTORI ÎN LUMEA CĂRŢILOR</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18438" name="Picture 6" descr="F:\portofoliu\P1020791.JPG"/>
          <p:cNvPicPr>
            <a:picLocks noChangeAspect="1" noChangeArrowheads="1"/>
          </p:cNvPicPr>
          <p:nvPr/>
        </p:nvPicPr>
        <p:blipFill>
          <a:blip r:embed="rId4" cstate="print"/>
          <a:srcRect/>
          <a:stretch>
            <a:fillRect/>
          </a:stretch>
        </p:blipFill>
        <p:spPr bwMode="auto">
          <a:xfrm>
            <a:off x="563555" y="404664"/>
            <a:ext cx="3443221" cy="2582416"/>
          </a:xfrm>
          <a:prstGeom prst="rect">
            <a:avLst/>
          </a:prstGeom>
          <a:ln>
            <a:noFill/>
          </a:ln>
          <a:effectLst>
            <a:softEdge rad="112500"/>
          </a:effectLst>
        </p:spPr>
      </p:pic>
      <p:pic>
        <p:nvPicPr>
          <p:cNvPr id="18439" name="Picture 7" descr="F:\portofoliu\P1020787.JPG"/>
          <p:cNvPicPr>
            <a:picLocks noChangeAspect="1" noChangeArrowheads="1"/>
          </p:cNvPicPr>
          <p:nvPr/>
        </p:nvPicPr>
        <p:blipFill>
          <a:blip r:embed="rId5" cstate="print"/>
          <a:srcRect/>
          <a:stretch>
            <a:fillRect/>
          </a:stretch>
        </p:blipFill>
        <p:spPr bwMode="auto">
          <a:xfrm>
            <a:off x="4788024" y="394792"/>
            <a:ext cx="3456384" cy="2592288"/>
          </a:xfrm>
          <a:prstGeom prst="rect">
            <a:avLst/>
          </a:prstGeom>
          <a:ln>
            <a:noFill/>
          </a:ln>
          <a:effectLst>
            <a:softEdge rad="112500"/>
          </a:effectLst>
        </p:spPr>
      </p:pic>
    </p:spTree>
  </p:cSld>
  <p:clrMapOvr>
    <a:masterClrMapping/>
  </p:clrMapOvr>
  <p:transition advTm="1031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WordArt 7"/>
          <p:cNvSpPr>
            <a:spLocks noChangeArrowheads="1" noChangeShapeType="1" noTextEdit="1"/>
          </p:cNvSpPr>
          <p:nvPr/>
        </p:nvSpPr>
        <p:spPr bwMode="auto">
          <a:xfrm>
            <a:off x="1691680" y="476672"/>
            <a:ext cx="5904656" cy="647700"/>
          </a:xfrm>
          <a:prstGeom prst="rect">
            <a:avLst/>
          </a:prstGeom>
        </p:spPr>
        <p:txBody>
          <a:bodyPr wrap="none" fromWordArt="1">
            <a:prstTxWarp prst="textPlain">
              <a:avLst>
                <a:gd name="adj" fmla="val 50000"/>
              </a:avLst>
            </a:prstTxWarp>
          </a:bodyPr>
          <a:lstStyle/>
          <a:p>
            <a:pPr algn="ctr" rtl="0"/>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S</a:t>
            </a:r>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Ă FIM MAI BUNI!</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19464" name="Picture 8" descr="F:\portofoliu\IMG_1027.JPG"/>
          <p:cNvPicPr>
            <a:picLocks noChangeAspect="1" noChangeArrowheads="1"/>
          </p:cNvPicPr>
          <p:nvPr/>
        </p:nvPicPr>
        <p:blipFill>
          <a:blip r:embed="rId2" cstate="print"/>
          <a:srcRect/>
          <a:stretch>
            <a:fillRect/>
          </a:stretch>
        </p:blipFill>
        <p:spPr bwMode="auto">
          <a:xfrm>
            <a:off x="467544" y="1412776"/>
            <a:ext cx="3888431" cy="2916323"/>
          </a:xfrm>
          <a:prstGeom prst="rect">
            <a:avLst/>
          </a:prstGeom>
          <a:ln>
            <a:noFill/>
          </a:ln>
          <a:effectLst>
            <a:softEdge rad="112500"/>
          </a:effectLst>
        </p:spPr>
      </p:pic>
      <p:pic>
        <p:nvPicPr>
          <p:cNvPr id="19465" name="Picture 9" descr="F:\portofoliu\IMG_1029.JPG"/>
          <p:cNvPicPr>
            <a:picLocks noChangeAspect="1" noChangeArrowheads="1"/>
          </p:cNvPicPr>
          <p:nvPr/>
        </p:nvPicPr>
        <p:blipFill>
          <a:blip r:embed="rId3" cstate="print"/>
          <a:srcRect/>
          <a:stretch>
            <a:fillRect/>
          </a:stretch>
        </p:blipFill>
        <p:spPr bwMode="auto">
          <a:xfrm>
            <a:off x="4788024" y="3356992"/>
            <a:ext cx="4064000" cy="3048000"/>
          </a:xfrm>
          <a:prstGeom prst="rect">
            <a:avLst/>
          </a:prstGeom>
          <a:ln>
            <a:noFill/>
          </a:ln>
          <a:effectLst>
            <a:softEdge rad="112500"/>
          </a:effectLst>
        </p:spPr>
      </p:pic>
    </p:spTree>
  </p:cSld>
  <p:clrMapOvr>
    <a:masterClrMapping/>
  </p:clrMapOvr>
  <p:transition advTm="9984"/>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96" y="980728"/>
            <a:ext cx="5184576" cy="738664"/>
          </a:xfrm>
          <a:prstGeom prst="rect">
            <a:avLst/>
          </a:prstGeom>
        </p:spPr>
        <p:txBody>
          <a:bodyPr wrap="square">
            <a:spAutoFit/>
          </a:bodyPr>
          <a:lstStyle/>
          <a:p>
            <a:pPr algn="ctr"/>
            <a:r>
              <a:rPr lang="ro-RO" sz="1400" dirty="0" smtClean="0"/>
              <a:t>Colaborarea dintre familie şi cadrele didactice este indispensabilă, fiind prevăzută atât în  Planul Managerial cât şi în Proiectul Educaţional al Organismului de Conducere. </a:t>
            </a:r>
            <a:endParaRPr lang="en-US" sz="1400" dirty="0"/>
          </a:p>
        </p:txBody>
      </p:sp>
      <p:pic>
        <p:nvPicPr>
          <p:cNvPr id="20484" name="Picture 4" descr="D:\MR\MR 2012-2013\MR 2012-2013\2 MR 2012\Picture 036.jpg"/>
          <p:cNvPicPr>
            <a:picLocks noChangeAspect="1" noChangeArrowheads="1"/>
          </p:cNvPicPr>
          <p:nvPr/>
        </p:nvPicPr>
        <p:blipFill>
          <a:blip r:embed="rId2" cstate="print"/>
          <a:srcRect/>
          <a:stretch>
            <a:fillRect/>
          </a:stretch>
        </p:blipFill>
        <p:spPr bwMode="auto">
          <a:xfrm>
            <a:off x="3851920" y="2564904"/>
            <a:ext cx="4958085" cy="3326358"/>
          </a:xfrm>
          <a:prstGeom prst="rect">
            <a:avLst/>
          </a:prstGeom>
          <a:ln>
            <a:noFill/>
          </a:ln>
          <a:effectLst>
            <a:softEdge rad="112500"/>
          </a:effectLst>
        </p:spPr>
      </p:pic>
      <p:pic>
        <p:nvPicPr>
          <p:cNvPr id="20485" name="Picture 5" descr="D:\MR\MR 2012-2013\MR 2012-2013\2 MR 2012\Picture 043.jpg"/>
          <p:cNvPicPr>
            <a:picLocks noChangeAspect="1" noChangeArrowheads="1"/>
          </p:cNvPicPr>
          <p:nvPr/>
        </p:nvPicPr>
        <p:blipFill>
          <a:blip r:embed="rId3" cstate="print"/>
          <a:srcRect/>
          <a:stretch>
            <a:fillRect/>
          </a:stretch>
        </p:blipFill>
        <p:spPr bwMode="auto">
          <a:xfrm>
            <a:off x="611560" y="260648"/>
            <a:ext cx="2895786" cy="3861048"/>
          </a:xfrm>
          <a:prstGeom prst="rect">
            <a:avLst/>
          </a:prstGeom>
          <a:ln>
            <a:noFill/>
          </a:ln>
          <a:effectLst>
            <a:softEdge rad="112500"/>
          </a:effectLst>
        </p:spPr>
      </p:pic>
      <p:sp>
        <p:nvSpPr>
          <p:cNvPr id="8" name="TextBox 7"/>
          <p:cNvSpPr txBox="1"/>
          <p:nvPr/>
        </p:nvSpPr>
        <p:spPr>
          <a:xfrm>
            <a:off x="683568" y="4293096"/>
            <a:ext cx="2664296" cy="2308324"/>
          </a:xfrm>
          <a:prstGeom prst="rect">
            <a:avLst/>
          </a:prstGeom>
          <a:noFill/>
        </p:spPr>
        <p:txBody>
          <a:bodyPr wrap="square" rtlCol="0">
            <a:spAutoFit/>
          </a:bodyPr>
          <a:lstStyle/>
          <a:p>
            <a:pPr algn="ctr"/>
            <a:r>
              <a:rPr lang="ro-RO" sz="1400" dirty="0" smtClean="0"/>
              <a:t>În acest scop sunt </a:t>
            </a:r>
            <a:r>
              <a:rPr lang="ro-RO" sz="1400" dirty="0" smtClean="0"/>
              <a:t>or</a:t>
            </a:r>
            <a:r>
              <a:rPr lang="en-US" sz="1400" dirty="0" err="1" smtClean="0"/>
              <a:t>ga</a:t>
            </a:r>
            <a:r>
              <a:rPr lang="ro-RO" sz="1400" dirty="0" smtClean="0"/>
              <a:t>nizate </a:t>
            </a:r>
            <a:r>
              <a:rPr lang="ro-RO" sz="1400" dirty="0" smtClean="0"/>
              <a:t>întâlniri periodice individuale şi de grup sub forma lectoratelor, şedinţelor de consiliere (întâlniri cu specialişti din diverse domenii: sănătate, psihologie etc.), a meselor rotunde etc. </a:t>
            </a:r>
            <a:r>
              <a:rPr lang="ro-RO" sz="1400" b="1" dirty="0" smtClean="0"/>
              <a:t>(Conform Normei CEIF 5.2.1.2.)</a:t>
            </a:r>
            <a:endParaRPr lang="en-US" sz="1400" dirty="0" smtClean="0"/>
          </a:p>
          <a:p>
            <a:endParaRPr lang="en-US" dirty="0"/>
          </a:p>
        </p:txBody>
      </p:sp>
    </p:spTree>
  </p:cSld>
  <p:clrMapOvr>
    <a:masterClrMapping/>
  </p:clrMapOvr>
  <p:transition advTm="817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592" y="260648"/>
            <a:ext cx="7272808" cy="830997"/>
          </a:xfrm>
          <a:prstGeom prst="rect">
            <a:avLst/>
          </a:prstGeom>
        </p:spPr>
        <p:txBody>
          <a:bodyPr wrap="square">
            <a:spAutoFit/>
          </a:bodyPr>
          <a:lstStyle/>
          <a:p>
            <a:pPr algn="ctr"/>
            <a:r>
              <a:rPr lang="ro-RO" sz="2400" b="1" dirty="0" smtClean="0">
                <a:latin typeface="Calibri" pitchFamily="34" charset="0"/>
                <a:cs typeface="Calibri" pitchFamily="34" charset="0"/>
              </a:rPr>
              <a:t>COLABORAREA ÎNTRE INSTITUŢII EDUCAŢIONALE ŞI CONTINUITATEA FORMĂRII</a:t>
            </a:r>
            <a:endParaRPr lang="en-US" sz="2400" b="1" dirty="0">
              <a:latin typeface="Calibri" pitchFamily="34" charset="0"/>
              <a:cs typeface="Calibri" pitchFamily="34" charset="0"/>
            </a:endParaRPr>
          </a:p>
        </p:txBody>
      </p:sp>
      <p:sp>
        <p:nvSpPr>
          <p:cNvPr id="4" name="TextBox 3"/>
          <p:cNvSpPr txBox="1"/>
          <p:nvPr/>
        </p:nvSpPr>
        <p:spPr>
          <a:xfrm>
            <a:off x="539552" y="980728"/>
            <a:ext cx="8280920" cy="1477328"/>
          </a:xfrm>
          <a:prstGeom prst="rect">
            <a:avLst/>
          </a:prstGeom>
          <a:noFill/>
        </p:spPr>
        <p:txBody>
          <a:bodyPr wrap="square" rtlCol="0">
            <a:spAutoFit/>
          </a:bodyPr>
          <a:lstStyle/>
          <a:p>
            <a:pPr lvl="0" algn="ctr"/>
            <a:r>
              <a:rPr lang="ro-RO" dirty="0" smtClean="0"/>
              <a:t>Există o continuitate educaţională între serviciile pentru copii şi familii şi Şcolile primare în context social, </a:t>
            </a:r>
            <a:r>
              <a:rPr lang="ro-RO" i="1" dirty="0" smtClean="0"/>
              <a:t>conform unui criteriu de conexiune şi interacţiune a diverselor competenţe pentru a realiza o ofertă bogată calitativă şi de formare adresată copiilor şi familiilor</a:t>
            </a:r>
            <a:r>
              <a:rPr lang="ro-RO" dirty="0" smtClean="0"/>
              <a:t>.</a:t>
            </a:r>
            <a:r>
              <a:rPr lang="ro-RO" b="1" dirty="0" smtClean="0"/>
              <a:t> (Conform Normei CEIF 5.3.1.)</a:t>
            </a:r>
            <a:endParaRPr lang="en-US" dirty="0" smtClean="0"/>
          </a:p>
          <a:p>
            <a:endParaRPr lang="en-US" dirty="0"/>
          </a:p>
        </p:txBody>
      </p:sp>
      <p:pic>
        <p:nvPicPr>
          <p:cNvPr id="24578" name="Picture 2" descr="F:\portofoliu\IMG_0508.JPG"/>
          <p:cNvPicPr>
            <a:picLocks noChangeAspect="1" noChangeArrowheads="1"/>
          </p:cNvPicPr>
          <p:nvPr/>
        </p:nvPicPr>
        <p:blipFill>
          <a:blip r:embed="rId2" cstate="print"/>
          <a:srcRect/>
          <a:stretch>
            <a:fillRect/>
          </a:stretch>
        </p:blipFill>
        <p:spPr bwMode="auto">
          <a:xfrm>
            <a:off x="1835696" y="2276872"/>
            <a:ext cx="5561464" cy="4171433"/>
          </a:xfrm>
          <a:prstGeom prst="rect">
            <a:avLst/>
          </a:prstGeom>
          <a:ln>
            <a:noFill/>
          </a:ln>
          <a:effectLst>
            <a:softEdge rad="112500"/>
          </a:effectLst>
        </p:spPr>
      </p:pic>
    </p:spTree>
  </p:cSld>
  <p:clrMapOvr>
    <a:masterClrMapping/>
  </p:clrMapOvr>
  <p:transition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1026" name="Picture 2" descr="C:\Users\Marutza\Desktop\in lucru\y 001.jpg"/>
          <p:cNvPicPr>
            <a:picLocks noChangeAspect="1" noChangeArrowheads="1"/>
          </p:cNvPicPr>
          <p:nvPr/>
        </p:nvPicPr>
        <p:blipFill>
          <a:blip r:embed="rId2" cstate="print"/>
          <a:srcRect/>
          <a:stretch>
            <a:fillRect/>
          </a:stretch>
        </p:blipFill>
        <p:spPr bwMode="auto">
          <a:xfrm>
            <a:off x="251520" y="260648"/>
            <a:ext cx="8568952" cy="6297411"/>
          </a:xfrm>
          <a:prstGeom prst="rect">
            <a:avLst/>
          </a:prstGeom>
          <a:ln>
            <a:noFill/>
          </a:ln>
          <a:effectLst>
            <a:softEdge rad="112500"/>
          </a:effectLst>
        </p:spPr>
      </p:pic>
    </p:spTree>
  </p:cSld>
  <p:clrMapOvr>
    <a:masterClrMapping/>
  </p:clrMapOvr>
  <p:transition advTm="996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portofoliu\PA216257.JPG"/>
          <p:cNvPicPr>
            <a:picLocks noChangeAspect="1" noChangeArrowheads="1"/>
          </p:cNvPicPr>
          <p:nvPr/>
        </p:nvPicPr>
        <p:blipFill>
          <a:blip r:embed="rId2" cstate="print"/>
          <a:srcRect/>
          <a:stretch>
            <a:fillRect/>
          </a:stretch>
        </p:blipFill>
        <p:spPr bwMode="auto">
          <a:xfrm>
            <a:off x="323528" y="836712"/>
            <a:ext cx="3528392" cy="2646294"/>
          </a:xfrm>
          <a:prstGeom prst="rect">
            <a:avLst/>
          </a:prstGeom>
          <a:ln>
            <a:noFill/>
          </a:ln>
          <a:effectLst>
            <a:softEdge rad="112500"/>
          </a:effectLst>
        </p:spPr>
      </p:pic>
      <p:pic>
        <p:nvPicPr>
          <p:cNvPr id="3" name="Picture 4" descr="F:\portofoliu\PA216262.JPG"/>
          <p:cNvPicPr>
            <a:picLocks noChangeAspect="1" noChangeArrowheads="1"/>
          </p:cNvPicPr>
          <p:nvPr/>
        </p:nvPicPr>
        <p:blipFill>
          <a:blip r:embed="rId3" cstate="print"/>
          <a:srcRect/>
          <a:stretch>
            <a:fillRect/>
          </a:stretch>
        </p:blipFill>
        <p:spPr bwMode="auto">
          <a:xfrm>
            <a:off x="5148064" y="836712"/>
            <a:ext cx="3563887" cy="2672916"/>
          </a:xfrm>
          <a:prstGeom prst="rect">
            <a:avLst/>
          </a:prstGeom>
          <a:ln>
            <a:noFill/>
          </a:ln>
          <a:effectLst>
            <a:softEdge rad="112500"/>
          </a:effectLst>
        </p:spPr>
      </p:pic>
      <p:pic>
        <p:nvPicPr>
          <p:cNvPr id="25603" name="Picture 3" descr="F:\portofoliu\PA216291.JPG"/>
          <p:cNvPicPr>
            <a:picLocks noChangeAspect="1" noChangeArrowheads="1"/>
          </p:cNvPicPr>
          <p:nvPr/>
        </p:nvPicPr>
        <p:blipFill>
          <a:blip r:embed="rId4" cstate="print"/>
          <a:srcRect/>
          <a:stretch>
            <a:fillRect/>
          </a:stretch>
        </p:blipFill>
        <p:spPr bwMode="auto">
          <a:xfrm>
            <a:off x="323529" y="3645024"/>
            <a:ext cx="3503530" cy="2636912"/>
          </a:xfrm>
          <a:prstGeom prst="rect">
            <a:avLst/>
          </a:prstGeom>
          <a:ln>
            <a:noFill/>
          </a:ln>
          <a:effectLst>
            <a:softEdge rad="112500"/>
          </a:effectLst>
        </p:spPr>
      </p:pic>
      <p:pic>
        <p:nvPicPr>
          <p:cNvPr id="6" name="Picture 5" descr="F:\portofoliu\PA216256.JPG"/>
          <p:cNvPicPr/>
          <p:nvPr/>
        </p:nvPicPr>
        <p:blipFill>
          <a:blip r:embed="rId5" cstate="print"/>
          <a:srcRect/>
          <a:stretch>
            <a:fillRect/>
          </a:stretch>
        </p:blipFill>
        <p:spPr bwMode="auto">
          <a:xfrm>
            <a:off x="5148064" y="3717032"/>
            <a:ext cx="3560688" cy="2592288"/>
          </a:xfrm>
          <a:prstGeom prst="rect">
            <a:avLst/>
          </a:prstGeom>
          <a:ln>
            <a:noFill/>
          </a:ln>
          <a:effectLst>
            <a:softEdge rad="112500"/>
          </a:effectLst>
        </p:spPr>
      </p:pic>
      <p:sp>
        <p:nvSpPr>
          <p:cNvPr id="25604" name="WordArt 4"/>
          <p:cNvSpPr>
            <a:spLocks noChangeArrowheads="1" noChangeShapeType="1" noTextEdit="1"/>
          </p:cNvSpPr>
          <p:nvPr/>
        </p:nvSpPr>
        <p:spPr bwMode="auto">
          <a:xfrm>
            <a:off x="1763688" y="260648"/>
            <a:ext cx="5472608" cy="504056"/>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ÎNVĂŢĂM DE LA ŞCOLARI!</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1060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8208912" cy="1169551"/>
          </a:xfrm>
          <a:prstGeom prst="rect">
            <a:avLst/>
          </a:prstGeom>
        </p:spPr>
        <p:txBody>
          <a:bodyPr wrap="square">
            <a:spAutoFit/>
          </a:bodyPr>
          <a:lstStyle/>
          <a:p>
            <a:pPr algn="ctr"/>
            <a:r>
              <a:rPr lang="ro-RO" sz="1400" dirty="0" smtClean="0"/>
              <a:t>În Planul Managerial sunt menţionate acţiunile în parteneriat cu alte Institiţii Educaţionale-Sociale-Sanitare  şi cu comunitatea din teritoriu.</a:t>
            </a:r>
            <a:r>
              <a:rPr lang="ro-RO" sz="1400" b="1" dirty="0" smtClean="0"/>
              <a:t> </a:t>
            </a:r>
            <a:r>
              <a:rPr lang="ro-RO" sz="1400" dirty="0" smtClean="0"/>
              <a:t>Fundaţia Valentina, Fundaţia Căminul Philip, Fundaţia Joyo, Fundaţia Casa Solidaritatea, Asociaţia Pentru Familie, Asociaţia Ovidiu Ro, Romani Criss, Direcţia generală de asistenţă socială şi protecţia copilului, Programul Naţiunilor Unite pentru Dezvoltare, Biblioteca Metropolitană Bucureşti, Organizaţia Salvaţi Copiii etc. </a:t>
            </a:r>
            <a:r>
              <a:rPr lang="ro-RO" sz="1400" b="1" dirty="0" smtClean="0"/>
              <a:t>(Conform Normei CEIF 5.3.2.1.)</a:t>
            </a:r>
            <a:endParaRPr lang="en-US" sz="1400" dirty="0"/>
          </a:p>
        </p:txBody>
      </p:sp>
      <p:pic>
        <p:nvPicPr>
          <p:cNvPr id="26626" name="Picture 2" descr="C:\Users\Marutza\Desktop\PORTOFOLIU BRASOV\acorduri\001.jpg"/>
          <p:cNvPicPr>
            <a:picLocks noChangeAspect="1" noChangeArrowheads="1"/>
          </p:cNvPicPr>
          <p:nvPr/>
        </p:nvPicPr>
        <p:blipFill>
          <a:blip r:embed="rId2" cstate="print"/>
          <a:srcRect/>
          <a:stretch>
            <a:fillRect/>
          </a:stretch>
        </p:blipFill>
        <p:spPr bwMode="auto">
          <a:xfrm>
            <a:off x="395536" y="1628800"/>
            <a:ext cx="2859793" cy="3933056"/>
          </a:xfrm>
          <a:prstGeom prst="rect">
            <a:avLst/>
          </a:prstGeom>
          <a:noFill/>
        </p:spPr>
      </p:pic>
      <p:pic>
        <p:nvPicPr>
          <p:cNvPr id="26627" name="Picture 3" descr="C:\Users\Marutza\Desktop\PORTOFOLIU BRASOV\acorduri\a 001.jpg"/>
          <p:cNvPicPr>
            <a:picLocks noChangeAspect="1" noChangeArrowheads="1"/>
          </p:cNvPicPr>
          <p:nvPr/>
        </p:nvPicPr>
        <p:blipFill>
          <a:blip r:embed="rId3" cstate="print"/>
          <a:srcRect/>
          <a:stretch>
            <a:fillRect/>
          </a:stretch>
        </p:blipFill>
        <p:spPr bwMode="auto">
          <a:xfrm>
            <a:off x="3275856" y="2816171"/>
            <a:ext cx="2592288" cy="3565157"/>
          </a:xfrm>
          <a:prstGeom prst="rect">
            <a:avLst/>
          </a:prstGeom>
          <a:noFill/>
        </p:spPr>
      </p:pic>
      <p:pic>
        <p:nvPicPr>
          <p:cNvPr id="26628" name="Picture 4" descr="C:\Users\Marutza\Desktop\PORTOFOLIU BRASOV\acorduri\e 001.jpg"/>
          <p:cNvPicPr>
            <a:picLocks noChangeAspect="1" noChangeArrowheads="1"/>
          </p:cNvPicPr>
          <p:nvPr/>
        </p:nvPicPr>
        <p:blipFill>
          <a:blip r:embed="rId4" cstate="print"/>
          <a:srcRect/>
          <a:stretch>
            <a:fillRect/>
          </a:stretch>
        </p:blipFill>
        <p:spPr bwMode="auto">
          <a:xfrm>
            <a:off x="5868144" y="1700808"/>
            <a:ext cx="2879704" cy="3960440"/>
          </a:xfrm>
          <a:prstGeom prst="rect">
            <a:avLst/>
          </a:prstGeom>
          <a:noFill/>
        </p:spPr>
      </p:pic>
    </p:spTree>
  </p:cSld>
  <p:clrMapOvr>
    <a:masterClrMapping/>
  </p:clrMapOvr>
  <p:transition advTm="61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Marutza\Desktop\PORTOFOLIU BRASOV\acorduri\g 001.jpg"/>
          <p:cNvPicPr>
            <a:picLocks noChangeAspect="1" noChangeArrowheads="1"/>
          </p:cNvPicPr>
          <p:nvPr/>
        </p:nvPicPr>
        <p:blipFill>
          <a:blip r:embed="rId2" cstate="print"/>
          <a:srcRect/>
          <a:stretch>
            <a:fillRect/>
          </a:stretch>
        </p:blipFill>
        <p:spPr bwMode="auto">
          <a:xfrm>
            <a:off x="395537" y="188641"/>
            <a:ext cx="2880320" cy="3961286"/>
          </a:xfrm>
          <a:prstGeom prst="rect">
            <a:avLst/>
          </a:prstGeom>
          <a:noFill/>
        </p:spPr>
      </p:pic>
      <p:pic>
        <p:nvPicPr>
          <p:cNvPr id="3" name="Picture 8" descr="C:\Users\Marutza\Desktop\PORTOFOLIU BRASOV\acorduri\p 001.jpg"/>
          <p:cNvPicPr>
            <a:picLocks noChangeAspect="1" noChangeArrowheads="1"/>
          </p:cNvPicPr>
          <p:nvPr/>
        </p:nvPicPr>
        <p:blipFill>
          <a:blip r:embed="rId3" cstate="print"/>
          <a:srcRect/>
          <a:stretch>
            <a:fillRect/>
          </a:stretch>
        </p:blipFill>
        <p:spPr bwMode="auto">
          <a:xfrm>
            <a:off x="3203848" y="2708920"/>
            <a:ext cx="2859793" cy="3933056"/>
          </a:xfrm>
          <a:prstGeom prst="rect">
            <a:avLst/>
          </a:prstGeom>
          <a:noFill/>
        </p:spPr>
      </p:pic>
      <p:pic>
        <p:nvPicPr>
          <p:cNvPr id="4" name="Picture 6" descr="C:\Users\Marutza\Desktop\PORTOFOLIU BRASOV\acorduri\h 001.jpg"/>
          <p:cNvPicPr>
            <a:picLocks noChangeAspect="1" noChangeArrowheads="1"/>
          </p:cNvPicPr>
          <p:nvPr/>
        </p:nvPicPr>
        <p:blipFill>
          <a:blip r:embed="rId4" cstate="print"/>
          <a:srcRect/>
          <a:stretch>
            <a:fillRect/>
          </a:stretch>
        </p:blipFill>
        <p:spPr bwMode="auto">
          <a:xfrm>
            <a:off x="5959417" y="260648"/>
            <a:ext cx="2932062" cy="4032448"/>
          </a:xfrm>
          <a:prstGeom prst="rect">
            <a:avLst/>
          </a:prstGeom>
          <a:noFill/>
        </p:spPr>
      </p:pic>
      <p:pic>
        <p:nvPicPr>
          <p:cNvPr id="6" name="Picture 5" descr="F:\portofoliu\P1020318.JPG"/>
          <p:cNvPicPr/>
          <p:nvPr/>
        </p:nvPicPr>
        <p:blipFill>
          <a:blip r:embed="rId5" cstate="print"/>
          <a:srcRect/>
          <a:stretch>
            <a:fillRect/>
          </a:stretch>
        </p:blipFill>
        <p:spPr bwMode="auto">
          <a:xfrm>
            <a:off x="6084168" y="4365104"/>
            <a:ext cx="2664296" cy="2088232"/>
          </a:xfrm>
          <a:prstGeom prst="rect">
            <a:avLst/>
          </a:prstGeom>
          <a:ln>
            <a:noFill/>
          </a:ln>
          <a:effectLst>
            <a:softEdge rad="112500"/>
          </a:effectLst>
        </p:spPr>
      </p:pic>
      <p:pic>
        <p:nvPicPr>
          <p:cNvPr id="7" name="Picture 6" descr="F:\portofoliu\P1020305.JPG"/>
          <p:cNvPicPr/>
          <p:nvPr/>
        </p:nvPicPr>
        <p:blipFill>
          <a:blip r:embed="rId6" cstate="print"/>
          <a:srcRect/>
          <a:stretch>
            <a:fillRect/>
          </a:stretch>
        </p:blipFill>
        <p:spPr bwMode="auto">
          <a:xfrm>
            <a:off x="3275856" y="476672"/>
            <a:ext cx="2663949" cy="2016224"/>
          </a:xfrm>
          <a:prstGeom prst="rect">
            <a:avLst/>
          </a:prstGeom>
          <a:ln>
            <a:noFill/>
          </a:ln>
          <a:effectLst>
            <a:softEdge rad="112500"/>
          </a:effectLst>
        </p:spPr>
      </p:pic>
      <p:pic>
        <p:nvPicPr>
          <p:cNvPr id="8" name="Picture 7" descr="F:\portofoliu\P1020320.JPG"/>
          <p:cNvPicPr/>
          <p:nvPr/>
        </p:nvPicPr>
        <p:blipFill>
          <a:blip r:embed="rId7" cstate="print"/>
          <a:srcRect/>
          <a:stretch>
            <a:fillRect/>
          </a:stretch>
        </p:blipFill>
        <p:spPr bwMode="auto">
          <a:xfrm>
            <a:off x="467544" y="4293096"/>
            <a:ext cx="2736303" cy="2088232"/>
          </a:xfrm>
          <a:prstGeom prst="rect">
            <a:avLst/>
          </a:prstGeom>
          <a:ln>
            <a:noFill/>
          </a:ln>
          <a:effectLst>
            <a:softEdge rad="112500"/>
          </a:effectLst>
        </p:spPr>
      </p:pic>
    </p:spTree>
  </p:cSld>
  <p:clrMapOvr>
    <a:masterClrMapping/>
  </p:clrMapOvr>
  <p:transition advTm="10421"/>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R 2013-2014\Pachet Micul Romanas design\Afis.jpg"/>
          <p:cNvPicPr>
            <a:picLocks noChangeAspect="1" noChangeArrowheads="1"/>
          </p:cNvPicPr>
          <p:nvPr/>
        </p:nvPicPr>
        <p:blipFill>
          <a:blip r:embed="rId2" cstate="print"/>
          <a:srcRect/>
          <a:stretch>
            <a:fillRect/>
          </a:stretch>
        </p:blipFill>
        <p:spPr bwMode="auto">
          <a:xfrm>
            <a:off x="6156176" y="2780928"/>
            <a:ext cx="2592288" cy="3666330"/>
          </a:xfrm>
          <a:prstGeom prst="rect">
            <a:avLst/>
          </a:prstGeom>
          <a:ln>
            <a:noFill/>
          </a:ln>
          <a:effectLst>
            <a:softEdge rad="112500"/>
          </a:effectLst>
        </p:spPr>
      </p:pic>
      <p:pic>
        <p:nvPicPr>
          <p:cNvPr id="32771" name="Picture 3" descr="D:\MR\MR 2011-2012\afis MR\micul romanas2..JPG"/>
          <p:cNvPicPr>
            <a:picLocks noChangeAspect="1" noChangeArrowheads="1"/>
          </p:cNvPicPr>
          <p:nvPr/>
        </p:nvPicPr>
        <p:blipFill>
          <a:blip r:embed="rId3" cstate="print"/>
          <a:srcRect/>
          <a:stretch>
            <a:fillRect/>
          </a:stretch>
        </p:blipFill>
        <p:spPr bwMode="auto">
          <a:xfrm>
            <a:off x="395535" y="332656"/>
            <a:ext cx="2596587" cy="3672408"/>
          </a:xfrm>
          <a:prstGeom prst="rect">
            <a:avLst/>
          </a:prstGeom>
          <a:ln>
            <a:noFill/>
          </a:ln>
          <a:effectLst>
            <a:softEdge rad="112500"/>
          </a:effectLst>
        </p:spPr>
      </p:pic>
      <p:pic>
        <p:nvPicPr>
          <p:cNvPr id="32772" name="Picture 4" descr="D:\MR\MR 2012-2013\afis MR 2012.png"/>
          <p:cNvPicPr>
            <a:picLocks noChangeAspect="1" noChangeArrowheads="1"/>
          </p:cNvPicPr>
          <p:nvPr/>
        </p:nvPicPr>
        <p:blipFill>
          <a:blip r:embed="rId4" cstate="print"/>
          <a:srcRect/>
          <a:stretch>
            <a:fillRect/>
          </a:stretch>
        </p:blipFill>
        <p:spPr bwMode="auto">
          <a:xfrm>
            <a:off x="3347864" y="1700808"/>
            <a:ext cx="2452947" cy="3869656"/>
          </a:xfrm>
          <a:prstGeom prst="rect">
            <a:avLst/>
          </a:prstGeom>
          <a:ln>
            <a:noFill/>
          </a:ln>
          <a:effectLst>
            <a:softEdge rad="112500"/>
          </a:effectLst>
        </p:spPr>
      </p:pic>
      <p:sp>
        <p:nvSpPr>
          <p:cNvPr id="32773" name="WordArt 5"/>
          <p:cNvSpPr>
            <a:spLocks noChangeArrowheads="1" noChangeShapeType="1" noTextEdit="1"/>
          </p:cNvSpPr>
          <p:nvPr/>
        </p:nvSpPr>
        <p:spPr bwMode="auto">
          <a:xfrm>
            <a:off x="3203848" y="692696"/>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PROIECTUL EDUCAŢIONAL MUNICIPAL</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2774" name="WordArt 6"/>
          <p:cNvSpPr>
            <a:spLocks noChangeArrowheads="1" noChangeShapeType="1" noTextEdit="1"/>
          </p:cNvSpPr>
          <p:nvPr/>
        </p:nvSpPr>
        <p:spPr bwMode="auto">
          <a:xfrm>
            <a:off x="323528" y="5589240"/>
            <a:ext cx="5638800" cy="64770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MICUL ROMÂNAŞ</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10499"/>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R\MR 2011-2012\Foto Prezentare\DSCN5377.jpg"/>
          <p:cNvPicPr/>
          <p:nvPr/>
        </p:nvPicPr>
        <p:blipFill>
          <a:blip r:embed="rId2" cstate="print"/>
          <a:srcRect/>
          <a:stretch>
            <a:fillRect/>
          </a:stretch>
        </p:blipFill>
        <p:spPr bwMode="auto">
          <a:xfrm>
            <a:off x="467544" y="404664"/>
            <a:ext cx="3456384" cy="2736304"/>
          </a:xfrm>
          <a:prstGeom prst="rect">
            <a:avLst/>
          </a:prstGeom>
          <a:ln>
            <a:noFill/>
          </a:ln>
          <a:effectLst>
            <a:softEdge rad="112500"/>
          </a:effectLst>
        </p:spPr>
      </p:pic>
      <p:pic>
        <p:nvPicPr>
          <p:cNvPr id="3" name="Picture 2" descr="D:\MR\MR 2011-2012\Foto Prezentare\DSCN5379.jpg"/>
          <p:cNvPicPr/>
          <p:nvPr/>
        </p:nvPicPr>
        <p:blipFill>
          <a:blip r:embed="rId3" cstate="print"/>
          <a:srcRect/>
          <a:stretch>
            <a:fillRect/>
          </a:stretch>
        </p:blipFill>
        <p:spPr bwMode="auto">
          <a:xfrm>
            <a:off x="5220072" y="332656"/>
            <a:ext cx="3536893" cy="2736304"/>
          </a:xfrm>
          <a:prstGeom prst="rect">
            <a:avLst/>
          </a:prstGeom>
          <a:ln>
            <a:noFill/>
          </a:ln>
          <a:effectLst>
            <a:softEdge rad="112500"/>
          </a:effectLst>
        </p:spPr>
      </p:pic>
      <p:pic>
        <p:nvPicPr>
          <p:cNvPr id="4" name="Picture 3" descr="D:\MR\MR 2011-2012\Foto Prezentare\DSCN5383.jpg"/>
          <p:cNvPicPr/>
          <p:nvPr/>
        </p:nvPicPr>
        <p:blipFill>
          <a:blip r:embed="rId4" cstate="print"/>
          <a:srcRect/>
          <a:stretch>
            <a:fillRect/>
          </a:stretch>
        </p:blipFill>
        <p:spPr bwMode="auto">
          <a:xfrm>
            <a:off x="467544" y="3789040"/>
            <a:ext cx="3456383" cy="2592288"/>
          </a:xfrm>
          <a:prstGeom prst="rect">
            <a:avLst/>
          </a:prstGeom>
          <a:ln>
            <a:noFill/>
          </a:ln>
          <a:effectLst>
            <a:softEdge rad="112500"/>
          </a:effectLst>
        </p:spPr>
      </p:pic>
      <p:pic>
        <p:nvPicPr>
          <p:cNvPr id="5" name="Picture 4" descr="D:\MR\MR 2011-2012\Foto Prezentare\DSCN5503.jpg"/>
          <p:cNvPicPr/>
          <p:nvPr/>
        </p:nvPicPr>
        <p:blipFill>
          <a:blip r:embed="rId5" cstate="print"/>
          <a:srcRect/>
          <a:stretch>
            <a:fillRect/>
          </a:stretch>
        </p:blipFill>
        <p:spPr bwMode="auto">
          <a:xfrm>
            <a:off x="5220072" y="3861048"/>
            <a:ext cx="3542027" cy="2494503"/>
          </a:xfrm>
          <a:prstGeom prst="rect">
            <a:avLst/>
          </a:prstGeom>
          <a:ln>
            <a:noFill/>
          </a:ln>
          <a:effectLst>
            <a:softEdge rad="112500"/>
          </a:effectLst>
        </p:spPr>
      </p:pic>
      <p:sp>
        <p:nvSpPr>
          <p:cNvPr id="1026" name="WordArt 2"/>
          <p:cNvSpPr>
            <a:spLocks noChangeArrowheads="1" noChangeShapeType="1" noTextEdit="1"/>
          </p:cNvSpPr>
          <p:nvPr/>
        </p:nvSpPr>
        <p:spPr bwMode="auto">
          <a:xfrm>
            <a:off x="2123728" y="3140968"/>
            <a:ext cx="5010150" cy="561975"/>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ZESTREA ROMÂNILOR</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R\MR 2011-2012\Foto Prezentare\DSCN5487.jpg"/>
          <p:cNvPicPr/>
          <p:nvPr/>
        </p:nvPicPr>
        <p:blipFill>
          <a:blip r:embed="rId2" cstate="print"/>
          <a:srcRect/>
          <a:stretch>
            <a:fillRect/>
          </a:stretch>
        </p:blipFill>
        <p:spPr bwMode="auto">
          <a:xfrm>
            <a:off x="2987824" y="332656"/>
            <a:ext cx="3333750" cy="2500313"/>
          </a:xfrm>
          <a:prstGeom prst="rect">
            <a:avLst/>
          </a:prstGeom>
          <a:ln>
            <a:noFill/>
          </a:ln>
          <a:effectLst>
            <a:softEdge rad="112500"/>
          </a:effectLst>
        </p:spPr>
      </p:pic>
      <p:pic>
        <p:nvPicPr>
          <p:cNvPr id="5" name="Picture 4" descr="D:\MR\MR 2012-2013\1MR 2012\New Folder\Picture 012 (2).jpg"/>
          <p:cNvPicPr/>
          <p:nvPr/>
        </p:nvPicPr>
        <p:blipFill>
          <a:blip r:embed="rId3" cstate="print"/>
          <a:srcRect/>
          <a:stretch>
            <a:fillRect/>
          </a:stretch>
        </p:blipFill>
        <p:spPr bwMode="auto">
          <a:xfrm>
            <a:off x="467544" y="3501008"/>
            <a:ext cx="2016224" cy="2861390"/>
          </a:xfrm>
          <a:prstGeom prst="rect">
            <a:avLst/>
          </a:prstGeom>
          <a:ln>
            <a:noFill/>
          </a:ln>
          <a:effectLst>
            <a:softEdge rad="112500"/>
          </a:effectLst>
        </p:spPr>
      </p:pic>
      <p:pic>
        <p:nvPicPr>
          <p:cNvPr id="6" name="Picture 5" descr="D:\MR\MR 2012-2013\1MR 2012\New Folder\Picture 009.jpg"/>
          <p:cNvPicPr/>
          <p:nvPr/>
        </p:nvPicPr>
        <p:blipFill>
          <a:blip r:embed="rId4" cstate="print"/>
          <a:srcRect/>
          <a:stretch>
            <a:fillRect/>
          </a:stretch>
        </p:blipFill>
        <p:spPr bwMode="auto">
          <a:xfrm>
            <a:off x="6876256" y="3501008"/>
            <a:ext cx="1882329" cy="2875123"/>
          </a:xfrm>
          <a:prstGeom prst="rect">
            <a:avLst/>
          </a:prstGeom>
          <a:ln>
            <a:noFill/>
          </a:ln>
          <a:effectLst>
            <a:softEdge rad="112500"/>
          </a:effectLst>
        </p:spPr>
      </p:pic>
      <p:pic>
        <p:nvPicPr>
          <p:cNvPr id="7" name="Picture 6" descr="D:\MR\MR 2012-2013\1MR 2012\New Folder\Picture 031 (2).jpg"/>
          <p:cNvPicPr/>
          <p:nvPr/>
        </p:nvPicPr>
        <p:blipFill>
          <a:blip r:embed="rId5" cstate="print"/>
          <a:srcRect/>
          <a:stretch>
            <a:fillRect/>
          </a:stretch>
        </p:blipFill>
        <p:spPr bwMode="auto">
          <a:xfrm>
            <a:off x="3059832" y="3501008"/>
            <a:ext cx="3248025" cy="2866461"/>
          </a:xfrm>
          <a:prstGeom prst="rect">
            <a:avLst/>
          </a:prstGeom>
          <a:ln>
            <a:noFill/>
          </a:ln>
          <a:effectLst>
            <a:softEdge rad="112500"/>
          </a:effectLst>
        </p:spPr>
      </p:pic>
      <p:sp>
        <p:nvSpPr>
          <p:cNvPr id="2050" name="WordArt 2"/>
          <p:cNvSpPr>
            <a:spLocks noChangeArrowheads="1" noChangeShapeType="1" noTextEdit="1"/>
          </p:cNvSpPr>
          <p:nvPr/>
        </p:nvSpPr>
        <p:spPr bwMode="auto">
          <a:xfrm>
            <a:off x="2051720" y="2852936"/>
            <a:ext cx="5010150" cy="561975"/>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EXPOZIŢII DE-A LUNGUL TIMPULUI</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10" name="Picture 9" descr="D:\MR\MR 2012-2013\1MR 2012\New Folder\Picture 058 (2).jpg"/>
          <p:cNvPicPr/>
          <p:nvPr/>
        </p:nvPicPr>
        <p:blipFill>
          <a:blip r:embed="rId6" cstate="print"/>
          <a:srcRect/>
          <a:stretch>
            <a:fillRect/>
          </a:stretch>
        </p:blipFill>
        <p:spPr bwMode="auto">
          <a:xfrm>
            <a:off x="395536" y="404664"/>
            <a:ext cx="2304256" cy="2304256"/>
          </a:xfrm>
          <a:prstGeom prst="rect">
            <a:avLst/>
          </a:prstGeom>
          <a:ln>
            <a:noFill/>
          </a:ln>
          <a:effectLst>
            <a:softEdge rad="112500"/>
          </a:effectLst>
        </p:spPr>
      </p:pic>
      <p:pic>
        <p:nvPicPr>
          <p:cNvPr id="11" name="Picture 10" descr="D:\MR\MR 2012-2013\1MR 2012\New Folder\Picture 059.jpg"/>
          <p:cNvPicPr/>
          <p:nvPr/>
        </p:nvPicPr>
        <p:blipFill>
          <a:blip r:embed="rId7" cstate="print"/>
          <a:srcRect/>
          <a:stretch>
            <a:fillRect/>
          </a:stretch>
        </p:blipFill>
        <p:spPr bwMode="auto">
          <a:xfrm>
            <a:off x="6660232" y="404664"/>
            <a:ext cx="2304255" cy="23042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MR\MR 2012-2013\Foto Prezentare\DSCN4949.jpg"/>
          <p:cNvPicPr>
            <a:picLocks noChangeAspect="1" noChangeArrowheads="1"/>
          </p:cNvPicPr>
          <p:nvPr/>
        </p:nvPicPr>
        <p:blipFill>
          <a:blip r:embed="rId2" cstate="print"/>
          <a:srcRect/>
          <a:stretch>
            <a:fillRect/>
          </a:stretch>
        </p:blipFill>
        <p:spPr bwMode="auto">
          <a:xfrm>
            <a:off x="611560" y="332656"/>
            <a:ext cx="4032448" cy="3241271"/>
          </a:xfrm>
          <a:prstGeom prst="rect">
            <a:avLst/>
          </a:prstGeom>
          <a:ln>
            <a:noFill/>
          </a:ln>
          <a:effectLst>
            <a:softEdge rad="112500"/>
          </a:effectLst>
        </p:spPr>
      </p:pic>
      <p:pic>
        <p:nvPicPr>
          <p:cNvPr id="4" name="Picture 2" descr="D:\MR\MR 2012-2013\Foto Prezentare\DSCN6028.jpg"/>
          <p:cNvPicPr>
            <a:picLocks noChangeAspect="1" noChangeArrowheads="1"/>
          </p:cNvPicPr>
          <p:nvPr/>
        </p:nvPicPr>
        <p:blipFill>
          <a:blip r:embed="rId3" cstate="print"/>
          <a:srcRect/>
          <a:stretch>
            <a:fillRect/>
          </a:stretch>
        </p:blipFill>
        <p:spPr bwMode="auto">
          <a:xfrm>
            <a:off x="5220072" y="1916832"/>
            <a:ext cx="3168352" cy="4624030"/>
          </a:xfrm>
          <a:prstGeom prst="rect">
            <a:avLst/>
          </a:prstGeom>
          <a:ln>
            <a:noFill/>
          </a:ln>
          <a:effectLst>
            <a:softEdge rad="112500"/>
          </a:effectLst>
        </p:spPr>
      </p:pic>
      <p:sp>
        <p:nvSpPr>
          <p:cNvPr id="33796" name="WordArt 4"/>
          <p:cNvSpPr>
            <a:spLocks noChangeArrowheads="1" noChangeShapeType="1" noTextEdit="1"/>
          </p:cNvSpPr>
          <p:nvPr/>
        </p:nvSpPr>
        <p:spPr bwMode="auto">
          <a:xfrm>
            <a:off x="4932040" y="764704"/>
            <a:ext cx="3456384" cy="431676"/>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ROMÂNAŞI</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3797" name="WordArt 5"/>
          <p:cNvSpPr>
            <a:spLocks noChangeArrowheads="1" noChangeShapeType="1" noTextEdit="1"/>
          </p:cNvSpPr>
          <p:nvPr/>
        </p:nvSpPr>
        <p:spPr bwMode="auto">
          <a:xfrm>
            <a:off x="755576" y="4941168"/>
            <a:ext cx="3884290" cy="498376"/>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...ŞI ROMÂNCUŢE!</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1034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MR\MR 2012-2013\Foto Prezentare\DSCN6046.jpg"/>
          <p:cNvPicPr>
            <a:picLocks noChangeAspect="1" noChangeArrowheads="1"/>
          </p:cNvPicPr>
          <p:nvPr/>
        </p:nvPicPr>
        <p:blipFill>
          <a:blip r:embed="rId2" cstate="print"/>
          <a:srcRect/>
          <a:stretch>
            <a:fillRect/>
          </a:stretch>
        </p:blipFill>
        <p:spPr bwMode="auto">
          <a:xfrm>
            <a:off x="688975" y="519113"/>
            <a:ext cx="7766050" cy="5818187"/>
          </a:xfrm>
          <a:prstGeom prst="rect">
            <a:avLst/>
          </a:prstGeom>
          <a:ln>
            <a:noFill/>
          </a:ln>
          <a:effectLst>
            <a:softEdge rad="112500"/>
          </a:effectLst>
        </p:spPr>
      </p:pic>
    </p:spTree>
  </p:cSld>
  <p:clrMapOvr>
    <a:masterClrMapping/>
  </p:clrMapOvr>
  <p:transition advTm="5757"/>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MR\MR 2012-2013\Foto Prezentare\DSCN5987.jpg"/>
          <p:cNvPicPr>
            <a:picLocks noChangeAspect="1" noChangeArrowheads="1"/>
          </p:cNvPicPr>
          <p:nvPr/>
        </p:nvPicPr>
        <p:blipFill>
          <a:blip r:embed="rId2" cstate="print"/>
          <a:srcRect/>
          <a:stretch>
            <a:fillRect/>
          </a:stretch>
        </p:blipFill>
        <p:spPr bwMode="auto">
          <a:xfrm>
            <a:off x="4860032" y="3429000"/>
            <a:ext cx="3744416" cy="2679703"/>
          </a:xfrm>
          <a:prstGeom prst="rect">
            <a:avLst/>
          </a:prstGeom>
          <a:ln>
            <a:noFill/>
          </a:ln>
          <a:effectLst>
            <a:softEdge rad="112500"/>
          </a:effectLst>
        </p:spPr>
      </p:pic>
      <p:pic>
        <p:nvPicPr>
          <p:cNvPr id="4" name="Picture 2" descr="D:\MR\MR 2012-2013\Foto Prezentare\DSCN6071.jpg"/>
          <p:cNvPicPr>
            <a:picLocks noChangeAspect="1" noChangeArrowheads="1"/>
          </p:cNvPicPr>
          <p:nvPr/>
        </p:nvPicPr>
        <p:blipFill>
          <a:blip r:embed="rId3" cstate="print"/>
          <a:srcRect/>
          <a:stretch>
            <a:fillRect/>
          </a:stretch>
        </p:blipFill>
        <p:spPr bwMode="auto">
          <a:xfrm>
            <a:off x="4788024" y="260648"/>
            <a:ext cx="3960440" cy="2970330"/>
          </a:xfrm>
          <a:prstGeom prst="rect">
            <a:avLst/>
          </a:prstGeom>
          <a:ln>
            <a:noFill/>
          </a:ln>
          <a:effectLst>
            <a:softEdge rad="112500"/>
          </a:effectLst>
        </p:spPr>
      </p:pic>
      <p:pic>
        <p:nvPicPr>
          <p:cNvPr id="5" name="Picture 2" descr="D:\MR\MR 2012-2013\Foto Prezentare\DSCN6025.jpg"/>
          <p:cNvPicPr>
            <a:picLocks noChangeAspect="1" noChangeArrowheads="1"/>
          </p:cNvPicPr>
          <p:nvPr/>
        </p:nvPicPr>
        <p:blipFill>
          <a:blip r:embed="rId4" cstate="print"/>
          <a:srcRect/>
          <a:stretch>
            <a:fillRect/>
          </a:stretch>
        </p:blipFill>
        <p:spPr bwMode="auto">
          <a:xfrm>
            <a:off x="251520" y="332656"/>
            <a:ext cx="4483263" cy="2837878"/>
          </a:xfrm>
          <a:prstGeom prst="rect">
            <a:avLst/>
          </a:prstGeom>
          <a:ln>
            <a:noFill/>
          </a:ln>
          <a:effectLst>
            <a:softEdge rad="112500"/>
          </a:effectLst>
        </p:spPr>
      </p:pic>
      <p:sp>
        <p:nvSpPr>
          <p:cNvPr id="35844" name="WordArt 4"/>
          <p:cNvSpPr>
            <a:spLocks noChangeArrowheads="1" noChangeShapeType="1" noTextEdit="1"/>
          </p:cNvSpPr>
          <p:nvPr/>
        </p:nvSpPr>
        <p:spPr bwMode="auto">
          <a:xfrm>
            <a:off x="395536" y="4293096"/>
            <a:ext cx="4427984" cy="576064"/>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DRAG MI-E JOCUL</a:t>
            </a:r>
          </a:p>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 ROMÂNESC!</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5179"/>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D:\MR\MR 2012-2013\Foto Prezentare\DSCN6004.jpg"/>
          <p:cNvPicPr>
            <a:picLocks noChangeAspect="1" noChangeArrowheads="1"/>
          </p:cNvPicPr>
          <p:nvPr/>
        </p:nvPicPr>
        <p:blipFill>
          <a:blip r:embed="rId2" cstate="print"/>
          <a:srcRect/>
          <a:stretch>
            <a:fillRect/>
          </a:stretch>
        </p:blipFill>
        <p:spPr bwMode="auto">
          <a:xfrm>
            <a:off x="1403648" y="332656"/>
            <a:ext cx="6312024" cy="4734018"/>
          </a:xfrm>
          <a:prstGeom prst="rect">
            <a:avLst/>
          </a:prstGeom>
          <a:ln>
            <a:noFill/>
          </a:ln>
          <a:effectLst>
            <a:softEdge rad="112500"/>
          </a:effectLst>
        </p:spPr>
      </p:pic>
      <p:sp>
        <p:nvSpPr>
          <p:cNvPr id="36868" name="WordArt 4"/>
          <p:cNvSpPr>
            <a:spLocks noChangeArrowheads="1" noChangeShapeType="1" noTextEdit="1"/>
          </p:cNvSpPr>
          <p:nvPr/>
        </p:nvSpPr>
        <p:spPr bwMode="auto">
          <a:xfrm>
            <a:off x="1763688" y="5373216"/>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ROMÂNUL S-A NĂSCUT POET...</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516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Gradinita 34\Desktop\tema de portofoliu\PORTOFOLIU BRASOV\in lucru\x 001.jpg"/>
          <p:cNvPicPr/>
          <p:nvPr/>
        </p:nvPicPr>
        <p:blipFill>
          <a:blip r:embed="rId2" cstate="print"/>
          <a:srcRect/>
          <a:stretch>
            <a:fillRect/>
          </a:stretch>
        </p:blipFill>
        <p:spPr bwMode="auto">
          <a:xfrm>
            <a:off x="323528" y="332656"/>
            <a:ext cx="8568952" cy="6120680"/>
          </a:xfrm>
          <a:prstGeom prst="rect">
            <a:avLst/>
          </a:prstGeom>
          <a:ln>
            <a:noFill/>
          </a:ln>
          <a:effectLst>
            <a:softEdge rad="112500"/>
          </a:effectLst>
        </p:spPr>
      </p:pic>
    </p:spTree>
  </p:cSld>
  <p:clrMapOvr>
    <a:masterClrMapping/>
  </p:clrMapOvr>
  <p:transition advTm="1511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R\MR 2012-2013\Foto Prezentare\DSCN5987.jpg"/>
          <p:cNvPicPr>
            <a:picLocks noChangeAspect="1" noChangeArrowheads="1"/>
          </p:cNvPicPr>
          <p:nvPr/>
        </p:nvPicPr>
        <p:blipFill>
          <a:blip r:embed="rId2" cstate="print"/>
          <a:srcRect/>
          <a:stretch>
            <a:fillRect/>
          </a:stretch>
        </p:blipFill>
        <p:spPr bwMode="auto">
          <a:xfrm>
            <a:off x="611560" y="620688"/>
            <a:ext cx="4176464" cy="2774511"/>
          </a:xfrm>
          <a:prstGeom prst="rect">
            <a:avLst/>
          </a:prstGeom>
          <a:ln>
            <a:noFill/>
          </a:ln>
          <a:effectLst>
            <a:softEdge rad="112500"/>
          </a:effectLst>
        </p:spPr>
      </p:pic>
      <p:pic>
        <p:nvPicPr>
          <p:cNvPr id="4" name="Picture 2" descr="D:\MR\MR 2012-2013\Foto Prezentare\DSCN6010.jpg"/>
          <p:cNvPicPr>
            <a:picLocks noChangeAspect="1" noChangeArrowheads="1"/>
          </p:cNvPicPr>
          <p:nvPr/>
        </p:nvPicPr>
        <p:blipFill>
          <a:blip r:embed="rId3" cstate="print"/>
          <a:srcRect/>
          <a:stretch>
            <a:fillRect/>
          </a:stretch>
        </p:blipFill>
        <p:spPr bwMode="auto">
          <a:xfrm>
            <a:off x="4644008" y="3709134"/>
            <a:ext cx="4148287" cy="2613864"/>
          </a:xfrm>
          <a:prstGeom prst="rect">
            <a:avLst/>
          </a:prstGeom>
          <a:ln>
            <a:noFill/>
          </a:ln>
          <a:effectLst>
            <a:softEdge rad="112500"/>
          </a:effectLst>
        </p:spPr>
      </p:pic>
      <p:sp>
        <p:nvSpPr>
          <p:cNvPr id="37891" name="WordArt 3"/>
          <p:cNvSpPr>
            <a:spLocks noChangeArrowheads="1" noChangeShapeType="1" noTextEdit="1"/>
          </p:cNvSpPr>
          <p:nvPr/>
        </p:nvSpPr>
        <p:spPr bwMode="auto">
          <a:xfrm>
            <a:off x="5148064" y="1484784"/>
            <a:ext cx="3587080" cy="576064"/>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CÂNTECUL</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7892" name="WordArt 4"/>
          <p:cNvSpPr>
            <a:spLocks noChangeArrowheads="1" noChangeShapeType="1" noTextEdit="1"/>
          </p:cNvSpPr>
          <p:nvPr/>
        </p:nvSpPr>
        <p:spPr bwMode="auto">
          <a:xfrm>
            <a:off x="611560" y="4653136"/>
            <a:ext cx="3672408" cy="575692"/>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VESELEŞTE</a:t>
            </a:r>
          </a:p>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 INIMA OMULUI!</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511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WordArt 2"/>
          <p:cNvSpPr>
            <a:spLocks noChangeArrowheads="1" noChangeShapeType="1" noTextEdit="1"/>
          </p:cNvSpPr>
          <p:nvPr/>
        </p:nvSpPr>
        <p:spPr bwMode="auto">
          <a:xfrm>
            <a:off x="323528" y="260648"/>
            <a:ext cx="4248472" cy="504056"/>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LA OGLINDĂ. </a:t>
            </a:r>
          </a:p>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ÎN TRECEREA ANILOR.</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4" name="Picture 3" descr="E:\CERC GR. 34 - 16 MAI 2013\FNC_6310.JPG"/>
          <p:cNvPicPr/>
          <p:nvPr/>
        </p:nvPicPr>
        <p:blipFill>
          <a:blip r:embed="rId2" cstate="print"/>
          <a:srcRect/>
          <a:stretch>
            <a:fillRect/>
          </a:stretch>
        </p:blipFill>
        <p:spPr bwMode="auto">
          <a:xfrm>
            <a:off x="323528" y="4725144"/>
            <a:ext cx="1368152" cy="1872208"/>
          </a:xfrm>
          <a:prstGeom prst="rect">
            <a:avLst/>
          </a:prstGeom>
          <a:ln>
            <a:noFill/>
          </a:ln>
          <a:effectLst>
            <a:softEdge rad="112500"/>
          </a:effectLst>
        </p:spPr>
      </p:pic>
      <p:pic>
        <p:nvPicPr>
          <p:cNvPr id="5" name="Picture 4" descr="E:\CERC GR. 34 - 16 MAI 2013\FNC_6307.JPG"/>
          <p:cNvPicPr/>
          <p:nvPr/>
        </p:nvPicPr>
        <p:blipFill>
          <a:blip r:embed="rId3" cstate="print"/>
          <a:srcRect/>
          <a:stretch>
            <a:fillRect/>
          </a:stretch>
        </p:blipFill>
        <p:spPr bwMode="auto">
          <a:xfrm>
            <a:off x="1619672" y="4725144"/>
            <a:ext cx="1296144" cy="1800200"/>
          </a:xfrm>
          <a:prstGeom prst="rect">
            <a:avLst/>
          </a:prstGeom>
          <a:ln>
            <a:noFill/>
          </a:ln>
          <a:effectLst>
            <a:softEdge rad="112500"/>
          </a:effectLst>
        </p:spPr>
      </p:pic>
      <p:pic>
        <p:nvPicPr>
          <p:cNvPr id="6" name="Picture 5" descr="E:\CERC GR. 34 - 16 MAI 2013\FNC_6292.JPG"/>
          <p:cNvPicPr/>
          <p:nvPr/>
        </p:nvPicPr>
        <p:blipFill>
          <a:blip r:embed="rId4" cstate="print"/>
          <a:srcRect/>
          <a:stretch>
            <a:fillRect/>
          </a:stretch>
        </p:blipFill>
        <p:spPr bwMode="auto">
          <a:xfrm>
            <a:off x="2051720" y="2924944"/>
            <a:ext cx="1224136" cy="1872208"/>
          </a:xfrm>
          <a:prstGeom prst="rect">
            <a:avLst/>
          </a:prstGeom>
          <a:ln>
            <a:noFill/>
          </a:ln>
          <a:effectLst>
            <a:softEdge rad="112500"/>
          </a:effectLst>
        </p:spPr>
      </p:pic>
      <p:pic>
        <p:nvPicPr>
          <p:cNvPr id="7" name="Picture 6" descr="E:\CERC GR. 34 - 16 MAI 2013\FNC_6301.JPG"/>
          <p:cNvPicPr/>
          <p:nvPr/>
        </p:nvPicPr>
        <p:blipFill>
          <a:blip r:embed="rId5" cstate="print"/>
          <a:srcRect/>
          <a:stretch>
            <a:fillRect/>
          </a:stretch>
        </p:blipFill>
        <p:spPr bwMode="auto">
          <a:xfrm>
            <a:off x="3203848" y="2924944"/>
            <a:ext cx="1296144" cy="1872208"/>
          </a:xfrm>
          <a:prstGeom prst="rect">
            <a:avLst/>
          </a:prstGeom>
          <a:ln>
            <a:noFill/>
          </a:ln>
          <a:effectLst>
            <a:softEdge rad="112500"/>
          </a:effectLst>
        </p:spPr>
      </p:pic>
      <p:pic>
        <p:nvPicPr>
          <p:cNvPr id="12" name="Picture 11" descr="E:\CERC GR. 34 - 16 MAI 2013\FNC_6302.JPG"/>
          <p:cNvPicPr/>
          <p:nvPr/>
        </p:nvPicPr>
        <p:blipFill>
          <a:blip r:embed="rId6" cstate="print"/>
          <a:srcRect/>
          <a:stretch>
            <a:fillRect/>
          </a:stretch>
        </p:blipFill>
        <p:spPr bwMode="auto">
          <a:xfrm>
            <a:off x="4067944" y="1484784"/>
            <a:ext cx="1152128" cy="1656184"/>
          </a:xfrm>
          <a:prstGeom prst="rect">
            <a:avLst/>
          </a:prstGeom>
          <a:ln>
            <a:noFill/>
          </a:ln>
          <a:effectLst>
            <a:softEdge rad="112500"/>
          </a:effectLst>
        </p:spPr>
      </p:pic>
      <p:pic>
        <p:nvPicPr>
          <p:cNvPr id="13" name="Picture 12" descr="E:\CERC GR. 34 - 16 MAI 2013\FNC_6300.JPG"/>
          <p:cNvPicPr/>
          <p:nvPr/>
        </p:nvPicPr>
        <p:blipFill>
          <a:blip r:embed="rId7" cstate="print"/>
          <a:srcRect/>
          <a:stretch>
            <a:fillRect/>
          </a:stretch>
        </p:blipFill>
        <p:spPr bwMode="auto">
          <a:xfrm>
            <a:off x="5220072" y="1484784"/>
            <a:ext cx="1224136" cy="1584176"/>
          </a:xfrm>
          <a:prstGeom prst="rect">
            <a:avLst/>
          </a:prstGeom>
          <a:ln>
            <a:noFill/>
          </a:ln>
          <a:effectLst>
            <a:softEdge rad="112500"/>
          </a:effectLst>
        </p:spPr>
      </p:pic>
      <p:pic>
        <p:nvPicPr>
          <p:cNvPr id="14" name="Picture 13" descr="E:\CERC GR. 34 - 16 MAI 2013\FNC_6298.JPG"/>
          <p:cNvPicPr/>
          <p:nvPr/>
        </p:nvPicPr>
        <p:blipFill>
          <a:blip r:embed="rId8" cstate="print"/>
          <a:srcRect/>
          <a:stretch>
            <a:fillRect/>
          </a:stretch>
        </p:blipFill>
        <p:spPr bwMode="auto">
          <a:xfrm>
            <a:off x="6372200" y="332656"/>
            <a:ext cx="1152128" cy="1584176"/>
          </a:xfrm>
          <a:prstGeom prst="rect">
            <a:avLst/>
          </a:prstGeom>
          <a:ln>
            <a:noFill/>
          </a:ln>
          <a:effectLst>
            <a:softEdge rad="112500"/>
          </a:effectLst>
        </p:spPr>
      </p:pic>
      <p:pic>
        <p:nvPicPr>
          <p:cNvPr id="15" name="Picture 14" descr="E:\CERC GR. 34 - 16 MAI 2013\FNC_6289.JPG"/>
          <p:cNvPicPr/>
          <p:nvPr/>
        </p:nvPicPr>
        <p:blipFill>
          <a:blip r:embed="rId9" cstate="print"/>
          <a:srcRect/>
          <a:stretch>
            <a:fillRect/>
          </a:stretch>
        </p:blipFill>
        <p:spPr bwMode="auto">
          <a:xfrm>
            <a:off x="7524328" y="332656"/>
            <a:ext cx="1152128" cy="1584176"/>
          </a:xfrm>
          <a:prstGeom prst="rect">
            <a:avLst/>
          </a:prstGeom>
          <a:ln>
            <a:noFill/>
          </a:ln>
          <a:effectLst>
            <a:softEdge rad="112500"/>
          </a:effectLst>
        </p:spPr>
      </p:pic>
      <p:sp>
        <p:nvSpPr>
          <p:cNvPr id="1027" name="WordArt 3"/>
          <p:cNvSpPr>
            <a:spLocks noChangeArrowheads="1" noChangeShapeType="1" noTextEdit="1"/>
          </p:cNvSpPr>
          <p:nvPr/>
        </p:nvSpPr>
        <p:spPr bwMode="auto">
          <a:xfrm>
            <a:off x="1115616" y="1052736"/>
            <a:ext cx="2245246" cy="485428"/>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PARADĂ</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17" name="Picture 16" descr="E:\CERC GR. 34 - 16 MAI 2013\FNC_6311.JPG"/>
          <p:cNvPicPr/>
          <p:nvPr/>
        </p:nvPicPr>
        <p:blipFill>
          <a:blip r:embed="rId10" cstate="print"/>
          <a:srcRect/>
          <a:stretch>
            <a:fillRect/>
          </a:stretch>
        </p:blipFill>
        <p:spPr bwMode="auto">
          <a:xfrm>
            <a:off x="5004048" y="3789040"/>
            <a:ext cx="3829050" cy="2545258"/>
          </a:xfrm>
          <a:prstGeom prst="rect">
            <a:avLst/>
          </a:prstGeom>
          <a:ln>
            <a:noFill/>
          </a:ln>
          <a:effectLst>
            <a:softEdge rad="112500"/>
          </a:effectLst>
        </p:spPr>
      </p:pic>
    </p:spTree>
  </p:cSld>
  <p:clrMapOvr>
    <a:masterClrMapping/>
  </p:clrMapOvr>
  <p:transition advTm="549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MR\MR 2012-2013\Foto Prezentare\DSCN6099.jpg"/>
          <p:cNvPicPr>
            <a:picLocks noChangeAspect="1" noChangeArrowheads="1"/>
          </p:cNvPicPr>
          <p:nvPr/>
        </p:nvPicPr>
        <p:blipFill>
          <a:blip r:embed="rId2" cstate="print"/>
          <a:srcRect/>
          <a:stretch>
            <a:fillRect/>
          </a:stretch>
        </p:blipFill>
        <p:spPr bwMode="auto">
          <a:xfrm>
            <a:off x="323527" y="332656"/>
            <a:ext cx="4320479" cy="3240360"/>
          </a:xfrm>
          <a:prstGeom prst="rect">
            <a:avLst/>
          </a:prstGeom>
          <a:ln>
            <a:noFill/>
          </a:ln>
          <a:effectLst>
            <a:softEdge rad="112500"/>
          </a:effectLst>
        </p:spPr>
      </p:pic>
      <p:sp>
        <p:nvSpPr>
          <p:cNvPr id="38915" name="WordArt 3"/>
          <p:cNvSpPr>
            <a:spLocks noChangeArrowheads="1" noChangeShapeType="1" noTextEdit="1"/>
          </p:cNvSpPr>
          <p:nvPr/>
        </p:nvSpPr>
        <p:spPr bwMode="auto">
          <a:xfrm>
            <a:off x="2267744" y="5301208"/>
            <a:ext cx="4536504" cy="503684"/>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DECIZII GRELE!</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4" name="Picture 3" descr="E:\CERC GR. 34 - 16 MAI 2013\FNC_6190.JPG"/>
          <p:cNvPicPr/>
          <p:nvPr/>
        </p:nvPicPr>
        <p:blipFill>
          <a:blip r:embed="rId3" cstate="print"/>
          <a:srcRect/>
          <a:stretch>
            <a:fillRect/>
          </a:stretch>
        </p:blipFill>
        <p:spPr bwMode="auto">
          <a:xfrm>
            <a:off x="4499992" y="1844824"/>
            <a:ext cx="4427984" cy="3096344"/>
          </a:xfrm>
          <a:prstGeom prst="rect">
            <a:avLst/>
          </a:prstGeom>
          <a:ln>
            <a:noFill/>
          </a:ln>
          <a:effectLst>
            <a:softEdge rad="112500"/>
          </a:effectLst>
        </p:spPr>
      </p:pic>
    </p:spTree>
  </p:cSld>
  <p:clrMapOvr>
    <a:masterClrMapping/>
  </p:clrMapOvr>
  <p:transition advTm="10093"/>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R\MR 2012-2013\Foto Prezentare\DSCN5615.jpg"/>
          <p:cNvPicPr>
            <a:picLocks noChangeAspect="1" noChangeArrowheads="1"/>
          </p:cNvPicPr>
          <p:nvPr/>
        </p:nvPicPr>
        <p:blipFill>
          <a:blip r:embed="rId2" cstate="print"/>
          <a:srcRect/>
          <a:stretch>
            <a:fillRect/>
          </a:stretch>
        </p:blipFill>
        <p:spPr bwMode="auto">
          <a:xfrm>
            <a:off x="1331640" y="332656"/>
            <a:ext cx="6696744" cy="5022558"/>
          </a:xfrm>
          <a:prstGeom prst="rect">
            <a:avLst/>
          </a:prstGeom>
          <a:ln>
            <a:noFill/>
          </a:ln>
          <a:effectLst>
            <a:softEdge rad="112500"/>
          </a:effectLst>
        </p:spPr>
      </p:pic>
      <p:sp>
        <p:nvSpPr>
          <p:cNvPr id="39939" name="WordArt 3"/>
          <p:cNvSpPr>
            <a:spLocks noChangeArrowheads="1" noChangeShapeType="1" noTextEdit="1"/>
          </p:cNvSpPr>
          <p:nvPr/>
        </p:nvSpPr>
        <p:spPr bwMode="auto">
          <a:xfrm>
            <a:off x="1691680" y="5589240"/>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SĂ LE ARĂTĂM ŞI CELORLALŢI!</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5055"/>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Marutza\Desktop\in lucru\portofoliu\P1020210.JPG"/>
          <p:cNvPicPr>
            <a:picLocks noChangeAspect="1" noChangeArrowheads="1"/>
          </p:cNvPicPr>
          <p:nvPr/>
        </p:nvPicPr>
        <p:blipFill>
          <a:blip r:embed="rId2" cstate="print"/>
          <a:srcRect/>
          <a:stretch>
            <a:fillRect/>
          </a:stretch>
        </p:blipFill>
        <p:spPr bwMode="auto">
          <a:xfrm>
            <a:off x="827584" y="620688"/>
            <a:ext cx="3987498" cy="5538192"/>
          </a:xfrm>
          <a:prstGeom prst="rect">
            <a:avLst/>
          </a:prstGeom>
          <a:ln>
            <a:noFill/>
          </a:ln>
          <a:effectLst>
            <a:softEdge rad="112500"/>
          </a:effectLst>
        </p:spPr>
      </p:pic>
      <p:sp>
        <p:nvSpPr>
          <p:cNvPr id="45059" name="Rectangle 3"/>
          <p:cNvSpPr>
            <a:spLocks noChangeArrowheads="1"/>
          </p:cNvSpPr>
          <p:nvPr/>
        </p:nvSpPr>
        <p:spPr bwMode="auto">
          <a:xfrm>
            <a:off x="5040560" y="880446"/>
            <a:ext cx="370790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ea typeface="Calibri" pitchFamily="34" charset="0"/>
                <a:cs typeface="Times New Roman" pitchFamily="18" charset="0"/>
              </a:rPr>
              <a:t>,,</a:t>
            </a:r>
            <a:r>
              <a:rPr kumimoji="0" lang="ro-RO" sz="2400" b="1" i="0" u="none" strike="noStrike" cap="none" normalizeH="0" baseline="0" dirty="0" smtClean="0">
                <a:ln>
                  <a:noFill/>
                </a:ln>
                <a:solidFill>
                  <a:schemeClr val="tx1"/>
                </a:solidFill>
                <a:effectLst/>
                <a:latin typeface="+mj-lt"/>
                <a:ea typeface="Calibri" pitchFamily="34" charset="0"/>
                <a:cs typeface="Times New Roman" pitchFamily="18" charset="0"/>
              </a:rPr>
              <a:t>Să ne dăm toată silinţa</a:t>
            </a:r>
            <a:endParaRPr kumimoji="0" lang="en-US" sz="2400" b="1"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2400" b="1" i="0" u="none" strike="noStrike" cap="none" normalizeH="0" baseline="0" dirty="0" smtClean="0">
                <a:ln>
                  <a:noFill/>
                </a:ln>
                <a:solidFill>
                  <a:schemeClr val="tx1"/>
                </a:solidFill>
                <a:effectLst/>
                <a:latin typeface="+mj-lt"/>
                <a:ea typeface="Calibri" pitchFamily="34" charset="0"/>
                <a:cs typeface="Times New Roman" pitchFamily="18" charset="0"/>
              </a:rPr>
              <a:t> să facem  din copil</a:t>
            </a:r>
            <a:endParaRPr kumimoji="0" lang="en-US" sz="2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2400" b="1" i="0" u="none" strike="noStrike" cap="none" normalizeH="0" baseline="0" dirty="0" smtClean="0">
                <a:ln>
                  <a:noFill/>
                </a:ln>
                <a:solidFill>
                  <a:schemeClr val="tx1"/>
                </a:solidFill>
                <a:effectLst/>
                <a:latin typeface="+mj-lt"/>
                <a:ea typeface="Calibri" pitchFamily="34" charset="0"/>
                <a:cs typeface="Times New Roman" pitchFamily="18" charset="0"/>
              </a:rPr>
              <a:t>un OM şi un CARACTER</a:t>
            </a:r>
            <a:r>
              <a:rPr kumimoji="0" lang="en-US" sz="2400" b="1"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ea typeface="Calibri" pitchFamily="34" charset="0"/>
                <a:cs typeface="Times New Roman" pitchFamily="18" charset="0"/>
              </a:rPr>
              <a:t>(dup</a:t>
            </a:r>
            <a:r>
              <a:rPr kumimoji="0" lang="ro-RO" sz="1200" b="0" i="0" u="none" strike="noStrike" cap="none" normalizeH="0" baseline="0" dirty="0" smtClean="0">
                <a:ln>
                  <a:noFill/>
                </a:ln>
                <a:solidFill>
                  <a:schemeClr val="tx1"/>
                </a:solidFill>
                <a:effectLst/>
                <a:latin typeface="+mj-lt"/>
                <a:ea typeface="Calibri" pitchFamily="34" charset="0"/>
                <a:cs typeface="Times New Roman" pitchFamily="18" charset="0"/>
              </a:rPr>
              <a:t>ă Liviu Rebreanu</a:t>
            </a:r>
            <a:r>
              <a:rPr kumimoji="0" lang="en-US" sz="1200" b="0" i="0" u="none" strike="noStrike" cap="none" normalizeH="0" baseline="0" dirty="0" smtClean="0">
                <a:ln>
                  <a:noFill/>
                </a:ln>
                <a:solidFill>
                  <a:schemeClr val="tx1"/>
                </a:solidFill>
                <a:effectLst/>
                <a:latin typeface="+mj-lt"/>
                <a:ea typeface="Calibri" pitchFamily="34" charset="0"/>
                <a:cs typeface="Times New Roman" pitchFamily="18" charset="0"/>
              </a:rPr>
              <a:t>)</a:t>
            </a:r>
            <a:r>
              <a:rPr kumimoji="0" lang="en-US" sz="1200" b="0" i="0" u="none" strike="noStrike" cap="none" normalizeH="0" baseline="0" dirty="0" smtClean="0">
                <a:ln>
                  <a:noFill/>
                </a:ln>
                <a:solidFill>
                  <a:schemeClr val="tx1"/>
                </a:solidFill>
                <a:effectLst/>
                <a:latin typeface="+mj-lt"/>
                <a:cs typeface="Arial" pitchFamily="34" charset="0"/>
              </a:rPr>
              <a:t> </a:t>
            </a:r>
          </a:p>
        </p:txBody>
      </p:sp>
      <p:sp>
        <p:nvSpPr>
          <p:cNvPr id="45060" name="Rectangle 4"/>
          <p:cNvSpPr>
            <a:spLocks noChangeArrowheads="1"/>
          </p:cNvSpPr>
          <p:nvPr/>
        </p:nvSpPr>
        <p:spPr bwMode="auto">
          <a:xfrm>
            <a:off x="5580112" y="3789040"/>
            <a:ext cx="273630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VĂ MULŢUMIM!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PROF. DIR. TATIANA PATRAŞ</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PROF. DRD. MARINELA OPREA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PROF. IRINA COJOCARU</a:t>
            </a:r>
            <a:endParaRPr kumimoji="0" lang="en-US" sz="1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PROF. MIRABELA ENACHE</a:t>
            </a:r>
            <a:r>
              <a:rPr kumimoji="0" lang="en-US" sz="1600" b="0" i="0" u="none" strike="noStrike" cap="none" normalizeH="0" baseline="0" dirty="0" smtClean="0">
                <a:ln>
                  <a:noFill/>
                </a:ln>
                <a:solidFill>
                  <a:schemeClr val="tx1"/>
                </a:solidFill>
                <a:effectLst/>
                <a:latin typeface="Calibri" pitchFamily="34" charset="0"/>
                <a:cs typeface="Calibri" pitchFamily="34" charset="0"/>
              </a:rPr>
              <a:t> </a:t>
            </a:r>
          </a:p>
        </p:txBody>
      </p:sp>
    </p:spTree>
  </p:cSld>
  <p:clrMapOvr>
    <a:masterClrMapping/>
  </p:clrMapOvr>
  <p:transition advTm="532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44824"/>
          </a:xfrm>
        </p:spPr>
        <p:txBody>
          <a:bodyPr>
            <a:normAutofit fontScale="90000"/>
          </a:bodyPr>
          <a:lstStyle/>
          <a:p>
            <a:pPr algn="ct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en-US" sz="2700" dirty="0" smtClean="0">
                <a:solidFill>
                  <a:schemeClr val="tx1"/>
                </a:solidFill>
                <a:latin typeface="Calibri" pitchFamily="34" charset="0"/>
                <a:cs typeface="Calibri" pitchFamily="34" charset="0"/>
              </a:rPr>
              <a:t/>
            </a:r>
            <a:br>
              <a:rPr lang="en-US" sz="2700" dirty="0" smtClean="0">
                <a:solidFill>
                  <a:schemeClr val="tx1"/>
                </a:solidFill>
                <a:latin typeface="Calibri" pitchFamily="34" charset="0"/>
                <a:cs typeface="Calibri" pitchFamily="34" charset="0"/>
              </a:rPr>
            </a:br>
            <a:r>
              <a:rPr lang="ro-RO" sz="2700" dirty="0" smtClean="0">
                <a:solidFill>
                  <a:schemeClr val="tx1"/>
                </a:solidFill>
                <a:latin typeface="Calibri" pitchFamily="34" charset="0"/>
                <a:cs typeface="Calibri" pitchFamily="34" charset="0"/>
              </a:rPr>
              <a:t>SATISFACŢIA COPIILOR, FAMILIILOR, EDUCATORILOR ŞI MANAGEMENTULUI</a:t>
            </a:r>
            <a:r>
              <a:rPr lang="en-US" dirty="0" smtClean="0"/>
              <a:t/>
            </a:r>
            <a:br>
              <a:rPr lang="en-US" dirty="0" smtClean="0"/>
            </a:br>
            <a:endParaRPr lang="en-US" dirty="0"/>
          </a:p>
        </p:txBody>
      </p:sp>
      <p:pic>
        <p:nvPicPr>
          <p:cNvPr id="1027" name="Picture 3" descr="C:\Users\Marutza\Desktop\in lucru\Desktop\1 001-001.jpg"/>
          <p:cNvPicPr>
            <a:picLocks noGrp="1" noChangeAspect="1" noChangeArrowheads="1"/>
          </p:cNvPicPr>
          <p:nvPr>
            <p:ph sz="half" idx="2"/>
          </p:nvPr>
        </p:nvPicPr>
        <p:blipFill>
          <a:blip r:embed="rId2" cstate="print"/>
          <a:srcRect/>
          <a:stretch>
            <a:fillRect/>
          </a:stretch>
        </p:blipFill>
        <p:spPr bwMode="auto">
          <a:xfrm>
            <a:off x="467544" y="1268760"/>
            <a:ext cx="4019205" cy="2783299"/>
          </a:xfrm>
          <a:prstGeom prst="rect">
            <a:avLst/>
          </a:prstGeom>
          <a:ln>
            <a:noFill/>
          </a:ln>
          <a:effectLst>
            <a:softEdge rad="112500"/>
          </a:effectLst>
        </p:spPr>
      </p:pic>
      <p:sp>
        <p:nvSpPr>
          <p:cNvPr id="7" name="TextBox 6"/>
          <p:cNvSpPr txBox="1"/>
          <p:nvPr/>
        </p:nvSpPr>
        <p:spPr>
          <a:xfrm>
            <a:off x="4788024" y="1484785"/>
            <a:ext cx="3600400" cy="2031325"/>
          </a:xfrm>
          <a:prstGeom prst="rect">
            <a:avLst/>
          </a:prstGeom>
          <a:noFill/>
        </p:spPr>
        <p:txBody>
          <a:bodyPr wrap="square" rtlCol="0">
            <a:spAutoFit/>
          </a:bodyPr>
          <a:lstStyle/>
          <a:p>
            <a:pPr algn="ctr"/>
            <a:r>
              <a:rPr lang="ro-RO" dirty="0" smtClean="0"/>
              <a:t>Scopul principal al Instituţiei Educaţionale îl reprezintă atingerea obiectivelor pentru o dezvoltare completă şi eficientă a formării copiilor şi părinţilor, acest aspect fiind </a:t>
            </a:r>
            <a:r>
              <a:rPr lang="ro-RO" b="1" dirty="0" smtClean="0"/>
              <a:t>conform normei CEIF 5.1.1.1</a:t>
            </a:r>
            <a:endParaRPr lang="en-US" b="1" dirty="0" smtClean="0"/>
          </a:p>
        </p:txBody>
      </p:sp>
      <p:sp>
        <p:nvSpPr>
          <p:cNvPr id="10" name="TextBox 9"/>
          <p:cNvSpPr txBox="1"/>
          <p:nvPr/>
        </p:nvSpPr>
        <p:spPr>
          <a:xfrm>
            <a:off x="539552" y="4077072"/>
            <a:ext cx="3672408" cy="2031325"/>
          </a:xfrm>
          <a:prstGeom prst="rect">
            <a:avLst/>
          </a:prstGeom>
          <a:noFill/>
        </p:spPr>
        <p:txBody>
          <a:bodyPr wrap="square" rtlCol="0">
            <a:spAutoFit/>
          </a:bodyPr>
          <a:lstStyle/>
          <a:p>
            <a:pPr lvl="0" algn="ctr" fontAlgn="base">
              <a:spcBef>
                <a:spcPct val="0"/>
              </a:spcBef>
              <a:spcAft>
                <a:spcPct val="0"/>
              </a:spcAft>
            </a:pPr>
            <a:r>
              <a:rPr lang="ro-RO" sz="1400" dirty="0" smtClean="0">
                <a:latin typeface="Times New Roman" pitchFamily="18" charset="0"/>
                <a:ea typeface="Calibri" pitchFamily="34" charset="0"/>
                <a:cs typeface="Times New Roman" pitchFamily="18" charset="0"/>
              </a:rPr>
              <a:t>Colaborarea părinţi </a:t>
            </a:r>
            <a:r>
              <a:rPr lang="ro-RO" sz="1400" dirty="0" smtClean="0">
                <a:latin typeface="Calibri"/>
                <a:ea typeface="Calibri" pitchFamily="34" charset="0"/>
                <a:cs typeface="Times New Roman" pitchFamily="18" charset="0"/>
              </a:rPr>
              <a:t>–</a:t>
            </a:r>
            <a:r>
              <a:rPr lang="ro-RO" sz="1400" dirty="0" smtClean="0">
                <a:latin typeface="Times New Roman" pitchFamily="18" charset="0"/>
                <a:ea typeface="Calibri" pitchFamily="34" charset="0"/>
                <a:cs typeface="Times New Roman" pitchFamily="18" charset="0"/>
              </a:rPr>
              <a:t> educatoare este o condiţie fundamentală pentru asigurarea unei dezvoltări psihice a copilului, principalul aspect al acestui tip de relaţie constând </a:t>
            </a:r>
            <a:r>
              <a:rPr lang="ro-RO" sz="1400" dirty="0" smtClean="0">
                <a:latin typeface="Calibri"/>
                <a:ea typeface="Calibri" pitchFamily="34" charset="0"/>
                <a:cs typeface="Times New Roman" pitchFamily="18" charset="0"/>
              </a:rPr>
              <a:t>î</a:t>
            </a:r>
            <a:r>
              <a:rPr lang="ro-RO" sz="1400" dirty="0" smtClean="0">
                <a:latin typeface="Times New Roman" pitchFamily="18" charset="0"/>
                <a:ea typeface="Calibri" pitchFamily="34" charset="0"/>
                <a:cs typeface="Times New Roman" pitchFamily="18" charset="0"/>
              </a:rPr>
              <a:t>n  consensul educativ. Unitatea cerinţelor educative solicitate de cele două părţi implicate, nu poate exista decât </a:t>
            </a:r>
            <a:r>
              <a:rPr lang="ro-RO" sz="1400" dirty="0" smtClean="0">
                <a:latin typeface="Calibri"/>
                <a:ea typeface="Calibri" pitchFamily="34" charset="0"/>
                <a:cs typeface="Times New Roman" pitchFamily="18" charset="0"/>
              </a:rPr>
              <a:t>î</a:t>
            </a:r>
            <a:r>
              <a:rPr lang="ro-RO" sz="1400" dirty="0" smtClean="0">
                <a:latin typeface="Times New Roman" pitchFamily="18" charset="0"/>
                <a:ea typeface="Calibri" pitchFamily="34" charset="0"/>
                <a:cs typeface="Times New Roman" pitchFamily="18" charset="0"/>
              </a:rPr>
              <a:t>n momentul </a:t>
            </a:r>
            <a:r>
              <a:rPr lang="ro-RO" sz="1400" dirty="0" smtClean="0">
                <a:latin typeface="Calibri"/>
                <a:ea typeface="Calibri" pitchFamily="34" charset="0"/>
                <a:cs typeface="Times New Roman" pitchFamily="18" charset="0"/>
              </a:rPr>
              <a:t>î</a:t>
            </a:r>
            <a:r>
              <a:rPr lang="ro-RO" sz="1400" dirty="0" smtClean="0">
                <a:latin typeface="Times New Roman" pitchFamily="18" charset="0"/>
                <a:ea typeface="Calibri" pitchFamily="34" charset="0"/>
                <a:cs typeface="Times New Roman" pitchFamily="18" charset="0"/>
              </a:rPr>
              <a:t>n care părintele este convins că atât el cât şi educatoarea au un ţel comun: </a:t>
            </a:r>
            <a:endParaRPr lang="en-US" sz="1400" dirty="0" smtClean="0">
              <a:latin typeface="Times New Roman" pitchFamily="18" charset="0"/>
              <a:ea typeface="Calibri" pitchFamily="34" charset="0"/>
              <a:cs typeface="Times New Roman" pitchFamily="18" charset="0"/>
            </a:endParaRPr>
          </a:p>
          <a:p>
            <a:pPr lvl="0" algn="ctr" fontAlgn="base">
              <a:spcBef>
                <a:spcPct val="0"/>
              </a:spcBef>
              <a:spcAft>
                <a:spcPct val="0"/>
              </a:spcAft>
            </a:pPr>
            <a:r>
              <a:rPr lang="ro-RO" sz="1400" dirty="0" smtClean="0">
                <a:latin typeface="Times New Roman" pitchFamily="18" charset="0"/>
                <a:ea typeface="Calibri" pitchFamily="34" charset="0"/>
                <a:cs typeface="Times New Roman" pitchFamily="18" charset="0"/>
              </a:rPr>
              <a:t>binele copilului.</a:t>
            </a:r>
            <a:endParaRPr lang="ro-RO" sz="1400" dirty="0" smtClean="0">
              <a:latin typeface="Arial" pitchFamily="34" charset="0"/>
              <a:cs typeface="Arial" pitchFamily="34" charset="0"/>
            </a:endParaRPr>
          </a:p>
        </p:txBody>
      </p:sp>
      <p:pic>
        <p:nvPicPr>
          <p:cNvPr id="1030" name="Picture 6" descr="C:\Users\Marutza\Desktop\PORTOFOLIU BRASOV\in lucru\7 001.jpg"/>
          <p:cNvPicPr>
            <a:picLocks noChangeAspect="1" noChangeArrowheads="1"/>
          </p:cNvPicPr>
          <p:nvPr/>
        </p:nvPicPr>
        <p:blipFill>
          <a:blip r:embed="rId3" cstate="print"/>
          <a:srcRect/>
          <a:stretch>
            <a:fillRect/>
          </a:stretch>
        </p:blipFill>
        <p:spPr bwMode="auto">
          <a:xfrm>
            <a:off x="4716016" y="3429000"/>
            <a:ext cx="3816424" cy="2818574"/>
          </a:xfrm>
          <a:prstGeom prst="rect">
            <a:avLst/>
          </a:prstGeom>
          <a:ln>
            <a:noFill/>
          </a:ln>
          <a:effectLst>
            <a:softEdge rad="112500"/>
          </a:effectLst>
        </p:spPr>
      </p:pic>
    </p:spTree>
  </p:cSld>
  <p:clrMapOvr>
    <a:masterClrMapping/>
  </p:clrMapOvr>
  <p:transition advTm="1535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utza\Desktop\in lucru\Desktop\1 001.jpg"/>
          <p:cNvPicPr>
            <a:picLocks noChangeAspect="1" noChangeArrowheads="1"/>
          </p:cNvPicPr>
          <p:nvPr/>
        </p:nvPicPr>
        <p:blipFill>
          <a:blip r:embed="rId2" cstate="print"/>
          <a:srcRect/>
          <a:stretch>
            <a:fillRect/>
          </a:stretch>
        </p:blipFill>
        <p:spPr bwMode="auto">
          <a:xfrm>
            <a:off x="539552" y="332656"/>
            <a:ext cx="3812564" cy="2578247"/>
          </a:xfrm>
          <a:prstGeom prst="rect">
            <a:avLst/>
          </a:prstGeom>
          <a:ln>
            <a:noFill/>
          </a:ln>
          <a:effectLst>
            <a:softEdge rad="112500"/>
          </a:effectLst>
        </p:spPr>
      </p:pic>
      <p:sp>
        <p:nvSpPr>
          <p:cNvPr id="4" name="TextBox 3"/>
          <p:cNvSpPr txBox="1"/>
          <p:nvPr/>
        </p:nvSpPr>
        <p:spPr>
          <a:xfrm>
            <a:off x="4355976" y="1052736"/>
            <a:ext cx="4464496" cy="1754326"/>
          </a:xfrm>
          <a:prstGeom prst="rect">
            <a:avLst/>
          </a:prstGeom>
          <a:noFill/>
        </p:spPr>
        <p:txBody>
          <a:bodyPr wrap="square" rtlCol="0">
            <a:spAutoFit/>
          </a:bodyPr>
          <a:lstStyle/>
          <a:p>
            <a:pPr lvl="0" algn="ctr"/>
            <a:endParaRPr lang="en-US" dirty="0" smtClean="0"/>
          </a:p>
          <a:p>
            <a:pPr lvl="0" algn="ctr"/>
            <a:r>
              <a:rPr lang="ro-RO" dirty="0" smtClean="0"/>
              <a:t>Calitatea socială în Instituţia Educaţională este determinată şi de satisfacţia cadrelor didactice. </a:t>
            </a:r>
            <a:endParaRPr lang="en-US" dirty="0" smtClean="0"/>
          </a:p>
          <a:p>
            <a:r>
              <a:rPr lang="ro-RO" b="1" dirty="0" smtClean="0"/>
              <a:t> </a:t>
            </a:r>
            <a:endParaRPr lang="en-US" dirty="0" smtClean="0"/>
          </a:p>
          <a:p>
            <a:endParaRPr lang="en-US" dirty="0"/>
          </a:p>
        </p:txBody>
      </p:sp>
      <p:sp>
        <p:nvSpPr>
          <p:cNvPr id="5" name="TextBox 4"/>
          <p:cNvSpPr txBox="1"/>
          <p:nvPr/>
        </p:nvSpPr>
        <p:spPr>
          <a:xfrm>
            <a:off x="395536" y="3356992"/>
            <a:ext cx="4104456" cy="2862322"/>
          </a:xfrm>
          <a:prstGeom prst="rect">
            <a:avLst/>
          </a:prstGeom>
          <a:noFill/>
        </p:spPr>
        <p:txBody>
          <a:bodyPr wrap="square" rtlCol="0">
            <a:spAutoFit/>
          </a:bodyPr>
          <a:lstStyle/>
          <a:p>
            <a:pPr algn="ctr"/>
            <a:r>
              <a:rPr lang="ro-RO" dirty="0" smtClean="0"/>
              <a:t>Principalii responsabili pentru asigurarea gradului de satisfacţie a copiilor şi familiilor sunt educatorii şi Conducerea Instituţiei Educaţionale, în acest sens cadrele didactice fiind conştiente de nevoia perfecţionării, participând la diverse cursuri de formare continuă furnizate atât de CCD cât şi de alte instituţii abilitate. </a:t>
            </a:r>
            <a:r>
              <a:rPr lang="ro-RO" b="1" dirty="0" smtClean="0"/>
              <a:t>(Conform Normei CEIF 5.1.1.3.)</a:t>
            </a:r>
            <a:endParaRPr lang="en-US" dirty="0"/>
          </a:p>
        </p:txBody>
      </p:sp>
      <p:pic>
        <p:nvPicPr>
          <p:cNvPr id="7" name="Picture 6" descr="D:\MR\MR 2012-2013\MR 2012-2013\2 MR 2012\Picture 124.jpg"/>
          <p:cNvPicPr/>
          <p:nvPr/>
        </p:nvPicPr>
        <p:blipFill>
          <a:blip r:embed="rId3" cstate="print"/>
          <a:srcRect/>
          <a:stretch>
            <a:fillRect/>
          </a:stretch>
        </p:blipFill>
        <p:spPr bwMode="auto">
          <a:xfrm>
            <a:off x="4716016" y="3284984"/>
            <a:ext cx="3888432" cy="2880320"/>
          </a:xfrm>
          <a:prstGeom prst="rect">
            <a:avLst/>
          </a:prstGeom>
          <a:ln>
            <a:noFill/>
          </a:ln>
          <a:effectLst>
            <a:softEdge rad="112500"/>
          </a:effectLst>
        </p:spPr>
      </p:pic>
    </p:spTree>
  </p:cSld>
  <p:clrMapOvr>
    <a:masterClrMapping/>
  </p:clrMapOvr>
  <p:transition advTm="1017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utza\Desktop\PORTOFOLIU BRASOV\foto portofoliu\DSCN0653.JPG"/>
          <p:cNvPicPr/>
          <p:nvPr/>
        </p:nvPicPr>
        <p:blipFill>
          <a:blip r:embed="rId2" cstate="print"/>
          <a:srcRect/>
          <a:stretch>
            <a:fillRect/>
          </a:stretch>
        </p:blipFill>
        <p:spPr bwMode="auto">
          <a:xfrm>
            <a:off x="2771800" y="2564904"/>
            <a:ext cx="3528392" cy="2592288"/>
          </a:xfrm>
          <a:prstGeom prst="rect">
            <a:avLst/>
          </a:prstGeom>
          <a:ln>
            <a:noFill/>
          </a:ln>
          <a:effectLst>
            <a:softEdge rad="112500"/>
          </a:effectLst>
        </p:spPr>
      </p:pic>
      <p:pic>
        <p:nvPicPr>
          <p:cNvPr id="5" name="Picture 4" descr="C:\Users\Marutza\Desktop\PORTOFOLIU BRASOV\foto portofoliu\DSCN0670.JPG"/>
          <p:cNvPicPr/>
          <p:nvPr/>
        </p:nvPicPr>
        <p:blipFill>
          <a:blip r:embed="rId3" cstate="print"/>
          <a:srcRect/>
          <a:stretch>
            <a:fillRect/>
          </a:stretch>
        </p:blipFill>
        <p:spPr bwMode="auto">
          <a:xfrm>
            <a:off x="5868144" y="332656"/>
            <a:ext cx="3024336" cy="2088232"/>
          </a:xfrm>
          <a:prstGeom prst="rect">
            <a:avLst/>
          </a:prstGeom>
          <a:ln>
            <a:noFill/>
          </a:ln>
          <a:effectLst>
            <a:softEdge rad="112500"/>
          </a:effectLst>
        </p:spPr>
      </p:pic>
      <p:pic>
        <p:nvPicPr>
          <p:cNvPr id="6" name="Picture 5" descr="C:\Users\Marutza\Desktop\PORTOFOLIU BRASOV\foto portofoliu\DSCN0694.JPG"/>
          <p:cNvPicPr/>
          <p:nvPr/>
        </p:nvPicPr>
        <p:blipFill>
          <a:blip r:embed="rId4" cstate="print"/>
          <a:srcRect/>
          <a:stretch>
            <a:fillRect/>
          </a:stretch>
        </p:blipFill>
        <p:spPr bwMode="auto">
          <a:xfrm>
            <a:off x="251520" y="332656"/>
            <a:ext cx="2952328" cy="2088232"/>
          </a:xfrm>
          <a:prstGeom prst="rect">
            <a:avLst/>
          </a:prstGeom>
          <a:ln>
            <a:noFill/>
          </a:ln>
          <a:effectLst>
            <a:softEdge rad="112500"/>
          </a:effectLst>
        </p:spPr>
      </p:pic>
      <p:pic>
        <p:nvPicPr>
          <p:cNvPr id="8" name="Picture 7" descr="C:\Users\Marutza\Desktop\PORTOFOLIU BRASOV\foto portofoliu\DSCN0663.JPG"/>
          <p:cNvPicPr/>
          <p:nvPr/>
        </p:nvPicPr>
        <p:blipFill>
          <a:blip r:embed="rId5" cstate="print"/>
          <a:srcRect/>
          <a:stretch>
            <a:fillRect/>
          </a:stretch>
        </p:blipFill>
        <p:spPr bwMode="auto">
          <a:xfrm>
            <a:off x="6660232" y="3573016"/>
            <a:ext cx="2069783" cy="2759710"/>
          </a:xfrm>
          <a:prstGeom prst="rect">
            <a:avLst/>
          </a:prstGeom>
          <a:ln>
            <a:noFill/>
          </a:ln>
          <a:effectLst>
            <a:softEdge rad="112500"/>
          </a:effectLst>
        </p:spPr>
      </p:pic>
      <p:pic>
        <p:nvPicPr>
          <p:cNvPr id="10" name="Picture 9" descr="C:\Users\Marutza\Desktop\PORTOFOLIU BRASOV\foto portofoliu\DSCN0696.JPG"/>
          <p:cNvPicPr/>
          <p:nvPr/>
        </p:nvPicPr>
        <p:blipFill>
          <a:blip r:embed="rId6" cstate="print"/>
          <a:srcRect/>
          <a:stretch>
            <a:fillRect/>
          </a:stretch>
        </p:blipFill>
        <p:spPr bwMode="auto">
          <a:xfrm>
            <a:off x="395536" y="3573016"/>
            <a:ext cx="2085975" cy="2781300"/>
          </a:xfrm>
          <a:prstGeom prst="rect">
            <a:avLst/>
          </a:prstGeom>
          <a:ln>
            <a:noFill/>
          </a:ln>
          <a:effectLst>
            <a:softEdge rad="112500"/>
          </a:effectLst>
        </p:spPr>
      </p:pic>
      <p:sp>
        <p:nvSpPr>
          <p:cNvPr id="29698" name="WordArt 2"/>
          <p:cNvSpPr>
            <a:spLocks noChangeArrowheads="1" noChangeShapeType="1" noTextEdit="1"/>
          </p:cNvSpPr>
          <p:nvPr/>
        </p:nvSpPr>
        <p:spPr bwMode="auto">
          <a:xfrm>
            <a:off x="3347864" y="1124744"/>
            <a:ext cx="2304256" cy="426368"/>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OFERTA NOASTRĂ:</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5834"/>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utza\Desktop\PORTOFOLIU BRASOV\foto portofoliu\DSCN0686.JPG"/>
          <p:cNvPicPr/>
          <p:nvPr/>
        </p:nvPicPr>
        <p:blipFill>
          <a:blip r:embed="rId2" cstate="print"/>
          <a:srcRect/>
          <a:stretch>
            <a:fillRect/>
          </a:stretch>
        </p:blipFill>
        <p:spPr bwMode="auto">
          <a:xfrm>
            <a:off x="539552" y="3861048"/>
            <a:ext cx="3168352" cy="2460873"/>
          </a:xfrm>
          <a:prstGeom prst="rect">
            <a:avLst/>
          </a:prstGeom>
          <a:ln>
            <a:noFill/>
          </a:ln>
          <a:effectLst>
            <a:softEdge rad="112500"/>
          </a:effectLst>
        </p:spPr>
      </p:pic>
      <p:pic>
        <p:nvPicPr>
          <p:cNvPr id="3" name="Picture 2" descr="C:\Users\Marutza\Desktop\PORTOFOLIU BRASOV\foto portofoliu\DSCN0690.JPG"/>
          <p:cNvPicPr/>
          <p:nvPr/>
        </p:nvPicPr>
        <p:blipFill>
          <a:blip r:embed="rId3" cstate="print"/>
          <a:srcRect/>
          <a:stretch>
            <a:fillRect/>
          </a:stretch>
        </p:blipFill>
        <p:spPr bwMode="auto">
          <a:xfrm>
            <a:off x="539552" y="404664"/>
            <a:ext cx="3168352" cy="2520280"/>
          </a:xfrm>
          <a:prstGeom prst="rect">
            <a:avLst/>
          </a:prstGeom>
          <a:ln>
            <a:noFill/>
          </a:ln>
          <a:effectLst>
            <a:softEdge rad="112500"/>
          </a:effectLst>
        </p:spPr>
      </p:pic>
      <p:pic>
        <p:nvPicPr>
          <p:cNvPr id="4" name="Picture 3" descr="C:\Users\Marutza\Desktop\PORTOFOLIU BRASOV\foto portofoliu\DSCN0688.JPG"/>
          <p:cNvPicPr/>
          <p:nvPr/>
        </p:nvPicPr>
        <p:blipFill>
          <a:blip r:embed="rId4" cstate="print"/>
          <a:srcRect/>
          <a:stretch>
            <a:fillRect/>
          </a:stretch>
        </p:blipFill>
        <p:spPr bwMode="auto">
          <a:xfrm>
            <a:off x="5292080" y="404664"/>
            <a:ext cx="3382764" cy="2448272"/>
          </a:xfrm>
          <a:prstGeom prst="rect">
            <a:avLst/>
          </a:prstGeom>
          <a:ln>
            <a:noFill/>
          </a:ln>
          <a:effectLst>
            <a:softEdge rad="112500"/>
          </a:effectLst>
        </p:spPr>
      </p:pic>
      <p:pic>
        <p:nvPicPr>
          <p:cNvPr id="5" name="Picture 4" descr="C:\Users\Marutza\Desktop\PORTOFOLIU BRASOV\foto portofoliu\DSCN0719.JPG"/>
          <p:cNvPicPr/>
          <p:nvPr/>
        </p:nvPicPr>
        <p:blipFill>
          <a:blip r:embed="rId5" cstate="print"/>
          <a:srcRect/>
          <a:stretch>
            <a:fillRect/>
          </a:stretch>
        </p:blipFill>
        <p:spPr bwMode="auto">
          <a:xfrm>
            <a:off x="5292080" y="3861048"/>
            <a:ext cx="3352031" cy="2496022"/>
          </a:xfrm>
          <a:prstGeom prst="rect">
            <a:avLst/>
          </a:prstGeom>
          <a:ln>
            <a:noFill/>
          </a:ln>
          <a:effectLst>
            <a:softEdge rad="112500"/>
          </a:effectLst>
        </p:spPr>
      </p:pic>
      <p:sp>
        <p:nvSpPr>
          <p:cNvPr id="28674" name="WordArt 2"/>
          <p:cNvSpPr>
            <a:spLocks noChangeArrowheads="1" noChangeShapeType="1" noTextEdit="1"/>
          </p:cNvSpPr>
          <p:nvPr/>
        </p:nvSpPr>
        <p:spPr bwMode="auto">
          <a:xfrm>
            <a:off x="1475656" y="2996952"/>
            <a:ext cx="5638800" cy="64770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A MÂNCA NU E RUŞINE </a:t>
            </a:r>
          </a:p>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CÂND MĂNÂNCI CE SE CUVINE!</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Tree>
  </p:cSld>
  <p:clrMapOvr>
    <a:masterClrMapping/>
  </p:clrMapOvr>
  <p:transition advTm="638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WordArt 2"/>
          <p:cNvSpPr>
            <a:spLocks noChangeArrowheads="1" noChangeShapeType="1" noTextEdit="1"/>
          </p:cNvSpPr>
          <p:nvPr/>
        </p:nvSpPr>
        <p:spPr bwMode="auto">
          <a:xfrm>
            <a:off x="2555776" y="3140968"/>
            <a:ext cx="3672408" cy="432048"/>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ÎN LUMEA VISELOR...</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3" name="Picture 2" descr="C:\Users\Marutza\Desktop\PORTOFOLIU BRASOV\foto portofoliu\DSCN0657.JPG"/>
          <p:cNvPicPr/>
          <p:nvPr/>
        </p:nvPicPr>
        <p:blipFill>
          <a:blip r:embed="rId2" cstate="print"/>
          <a:srcRect/>
          <a:stretch>
            <a:fillRect/>
          </a:stretch>
        </p:blipFill>
        <p:spPr bwMode="auto">
          <a:xfrm>
            <a:off x="755576" y="548680"/>
            <a:ext cx="3240360" cy="2520280"/>
          </a:xfrm>
          <a:prstGeom prst="rect">
            <a:avLst/>
          </a:prstGeom>
          <a:ln>
            <a:noFill/>
          </a:ln>
          <a:effectLst>
            <a:softEdge rad="112500"/>
          </a:effectLst>
        </p:spPr>
      </p:pic>
      <p:pic>
        <p:nvPicPr>
          <p:cNvPr id="4" name="Picture 3" descr="C:\Users\Marutza\Desktop\PORTOFOLIU BRASOV\foto portofoliu\DSCN0655.JPG"/>
          <p:cNvPicPr/>
          <p:nvPr/>
        </p:nvPicPr>
        <p:blipFill>
          <a:blip r:embed="rId3" cstate="print"/>
          <a:srcRect/>
          <a:stretch>
            <a:fillRect/>
          </a:stretch>
        </p:blipFill>
        <p:spPr bwMode="auto">
          <a:xfrm>
            <a:off x="755576" y="3717032"/>
            <a:ext cx="3168352" cy="2432298"/>
          </a:xfrm>
          <a:prstGeom prst="rect">
            <a:avLst/>
          </a:prstGeom>
          <a:ln>
            <a:noFill/>
          </a:ln>
          <a:effectLst>
            <a:softEdge rad="112500"/>
          </a:effectLst>
        </p:spPr>
      </p:pic>
      <p:pic>
        <p:nvPicPr>
          <p:cNvPr id="5" name="Picture 4" descr="C:\Users\Marutza\Desktop\PORTOFOLIU BRASOV\foto portofoliu\DSCN0652.JPG"/>
          <p:cNvPicPr/>
          <p:nvPr/>
        </p:nvPicPr>
        <p:blipFill>
          <a:blip r:embed="rId4" cstate="print"/>
          <a:srcRect/>
          <a:stretch>
            <a:fillRect/>
          </a:stretch>
        </p:blipFill>
        <p:spPr bwMode="auto">
          <a:xfrm>
            <a:off x="4932040" y="548680"/>
            <a:ext cx="3327772" cy="2592288"/>
          </a:xfrm>
          <a:prstGeom prst="rect">
            <a:avLst/>
          </a:prstGeom>
          <a:ln>
            <a:noFill/>
          </a:ln>
          <a:effectLst>
            <a:softEdge rad="112500"/>
          </a:effectLst>
        </p:spPr>
      </p:pic>
      <p:pic>
        <p:nvPicPr>
          <p:cNvPr id="6" name="Picture 5" descr="C:\Users\Marutza\Desktop\PORTOFOLIU BRASOV\foto portofoliu\DSCN0738.JPG"/>
          <p:cNvPicPr/>
          <p:nvPr/>
        </p:nvPicPr>
        <p:blipFill>
          <a:blip r:embed="rId5" cstate="print"/>
          <a:srcRect/>
          <a:stretch>
            <a:fillRect/>
          </a:stretch>
        </p:blipFill>
        <p:spPr bwMode="auto">
          <a:xfrm>
            <a:off x="4860032" y="3861048"/>
            <a:ext cx="3415655" cy="2304256"/>
          </a:xfrm>
          <a:prstGeom prst="rect">
            <a:avLst/>
          </a:prstGeom>
          <a:ln>
            <a:noFill/>
          </a:ln>
          <a:effectLst>
            <a:softEdge rad="112500"/>
          </a:effectLst>
        </p:spPr>
      </p:pic>
    </p:spTree>
  </p:cSld>
  <p:clrMapOvr>
    <a:masterClrMapping/>
  </p:clrMapOvr>
  <p:transition advTm="979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2"/>
          <p:cNvSpPr>
            <a:spLocks noChangeArrowheads="1" noChangeShapeType="1" noTextEdit="1"/>
          </p:cNvSpPr>
          <p:nvPr/>
        </p:nvSpPr>
        <p:spPr bwMode="auto">
          <a:xfrm>
            <a:off x="395536" y="260648"/>
            <a:ext cx="2952328" cy="360040"/>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ÎNVĂŢĂM...</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3" name="Picture 2" descr="C:\Users\Marutza\Desktop\PORTOFOLIU BRASOV\foto portofoliu\DSCN0683.JPG"/>
          <p:cNvPicPr/>
          <p:nvPr/>
        </p:nvPicPr>
        <p:blipFill>
          <a:blip r:embed="rId2" cstate="print"/>
          <a:srcRect/>
          <a:stretch>
            <a:fillRect/>
          </a:stretch>
        </p:blipFill>
        <p:spPr bwMode="auto">
          <a:xfrm>
            <a:off x="2987824" y="764704"/>
            <a:ext cx="3240360" cy="2664296"/>
          </a:xfrm>
          <a:prstGeom prst="rect">
            <a:avLst/>
          </a:prstGeom>
          <a:ln>
            <a:noFill/>
          </a:ln>
          <a:effectLst>
            <a:softEdge rad="112500"/>
          </a:effectLst>
        </p:spPr>
      </p:pic>
      <p:pic>
        <p:nvPicPr>
          <p:cNvPr id="5" name="Picture 4" descr="C:\Users\Marutza\Desktop\PORTOFOLIU BRASOV\foto portofoliu\DSCN0673.JPG"/>
          <p:cNvPicPr/>
          <p:nvPr/>
        </p:nvPicPr>
        <p:blipFill>
          <a:blip r:embed="rId3" cstate="print"/>
          <a:srcRect/>
          <a:stretch>
            <a:fillRect/>
          </a:stretch>
        </p:blipFill>
        <p:spPr bwMode="auto">
          <a:xfrm>
            <a:off x="6876256" y="836712"/>
            <a:ext cx="1628775" cy="2171700"/>
          </a:xfrm>
          <a:prstGeom prst="rect">
            <a:avLst/>
          </a:prstGeom>
          <a:ln>
            <a:noFill/>
          </a:ln>
          <a:effectLst>
            <a:softEdge rad="112500"/>
          </a:effectLst>
        </p:spPr>
      </p:pic>
      <p:pic>
        <p:nvPicPr>
          <p:cNvPr id="6" name="Picture 5" descr="C:\Users\Marutza\Desktop\PORTOFOLIU BRASOV\foto portofoliu\DSCN0674.JPG"/>
          <p:cNvPicPr/>
          <p:nvPr/>
        </p:nvPicPr>
        <p:blipFill>
          <a:blip r:embed="rId4" cstate="print"/>
          <a:srcRect/>
          <a:stretch>
            <a:fillRect/>
          </a:stretch>
        </p:blipFill>
        <p:spPr bwMode="auto">
          <a:xfrm>
            <a:off x="755576" y="836712"/>
            <a:ext cx="1671638" cy="2228850"/>
          </a:xfrm>
          <a:prstGeom prst="rect">
            <a:avLst/>
          </a:prstGeom>
          <a:ln>
            <a:noFill/>
          </a:ln>
          <a:effectLst>
            <a:softEdge rad="112500"/>
          </a:effectLst>
        </p:spPr>
      </p:pic>
      <p:sp>
        <p:nvSpPr>
          <p:cNvPr id="31747" name="WordArt 3"/>
          <p:cNvSpPr>
            <a:spLocks noChangeArrowheads="1" noChangeShapeType="1" noTextEdit="1"/>
          </p:cNvSpPr>
          <p:nvPr/>
        </p:nvSpPr>
        <p:spPr bwMode="auto">
          <a:xfrm>
            <a:off x="5940152" y="5805264"/>
            <a:ext cx="2974504" cy="576064"/>
          </a:xfrm>
          <a:prstGeom prst="rect">
            <a:avLst/>
          </a:prstGeom>
        </p:spPr>
        <p:txBody>
          <a:bodyPr wrap="none" fromWordArt="1">
            <a:prstTxWarp prst="textPlain">
              <a:avLst>
                <a:gd name="adj" fmla="val 50000"/>
              </a:avLst>
            </a:prstTxWarp>
          </a:bodyPr>
          <a:lstStyle/>
          <a:p>
            <a:pPr algn="ctr" rtl="0"/>
            <a:r>
              <a:rPr lang="en-US" sz="3600" kern="10" spc="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ŞI NE DISTRĂM!</a:t>
            </a:r>
            <a:endParaRPr lang="en-US" sz="3600" kern="10" spc="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8" name="Picture 7" descr="F:\portofoliu\P1020208.JPG"/>
          <p:cNvPicPr/>
          <p:nvPr/>
        </p:nvPicPr>
        <p:blipFill>
          <a:blip r:embed="rId5" cstate="print"/>
          <a:srcRect/>
          <a:stretch>
            <a:fillRect/>
          </a:stretch>
        </p:blipFill>
        <p:spPr bwMode="auto">
          <a:xfrm>
            <a:off x="467544" y="3573016"/>
            <a:ext cx="2376264" cy="1728192"/>
          </a:xfrm>
          <a:prstGeom prst="rect">
            <a:avLst/>
          </a:prstGeom>
          <a:ln>
            <a:noFill/>
          </a:ln>
          <a:effectLst>
            <a:softEdge rad="112500"/>
          </a:effectLst>
        </p:spPr>
      </p:pic>
      <p:pic>
        <p:nvPicPr>
          <p:cNvPr id="9" name="Picture 8" descr="F:\portofoliu\P1000477.JPG"/>
          <p:cNvPicPr/>
          <p:nvPr/>
        </p:nvPicPr>
        <p:blipFill>
          <a:blip r:embed="rId6" cstate="print"/>
          <a:srcRect/>
          <a:stretch>
            <a:fillRect/>
          </a:stretch>
        </p:blipFill>
        <p:spPr bwMode="auto">
          <a:xfrm>
            <a:off x="6300192" y="3501008"/>
            <a:ext cx="2448272" cy="1728192"/>
          </a:xfrm>
          <a:prstGeom prst="rect">
            <a:avLst/>
          </a:prstGeom>
          <a:ln>
            <a:noFill/>
          </a:ln>
          <a:effectLst>
            <a:softEdge rad="112500"/>
          </a:effectLst>
        </p:spPr>
      </p:pic>
      <p:pic>
        <p:nvPicPr>
          <p:cNvPr id="11" name="Picture 4" descr="C:\Users\Marutza\Desktop\foto portofoliu\DSCN0714.JPG"/>
          <p:cNvPicPr>
            <a:picLocks noChangeAspect="1" noChangeArrowheads="1"/>
          </p:cNvPicPr>
          <p:nvPr/>
        </p:nvPicPr>
        <p:blipFill>
          <a:blip r:embed="rId7" cstate="print"/>
          <a:srcRect/>
          <a:stretch>
            <a:fillRect/>
          </a:stretch>
        </p:blipFill>
        <p:spPr bwMode="auto">
          <a:xfrm>
            <a:off x="3131840" y="4149080"/>
            <a:ext cx="2843808" cy="2132856"/>
          </a:xfrm>
          <a:prstGeom prst="rect">
            <a:avLst/>
          </a:prstGeom>
          <a:ln>
            <a:noFill/>
          </a:ln>
          <a:effectLst>
            <a:softEdge rad="112500"/>
          </a:effectLst>
        </p:spPr>
      </p:pic>
    </p:spTree>
  </p:cSld>
  <p:clrMapOvr>
    <a:masterClrMapping/>
  </p:clrMapOvr>
  <p:transition advTm="9157"/>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TotalTime>
  <Words>606</Words>
  <Application>Microsoft Office PowerPoint</Application>
  <PresentationFormat>On-screen Show (4:3)</PresentationFormat>
  <Paragraphs>67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Paper</vt:lpstr>
      <vt:lpstr>Slide 1</vt:lpstr>
      <vt:lpstr>Slide 2</vt:lpstr>
      <vt:lpstr>Slide 3</vt:lpstr>
      <vt:lpstr>          SATISFACŢIA COPIILOR, FAMILIILOR, EDUCATORILOR ŞI MANAGEMENTULUI </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Marutza</dc:creator>
  <cp:lastModifiedBy>Marutza</cp:lastModifiedBy>
  <cp:revision>75</cp:revision>
  <dcterms:created xsi:type="dcterms:W3CDTF">2014-03-12T21:04:12Z</dcterms:created>
  <dcterms:modified xsi:type="dcterms:W3CDTF">2014-03-21T19:34:27Z</dcterms:modified>
</cp:coreProperties>
</file>