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8"/>
  </p:notesMasterIdLst>
  <p:handoutMasterIdLst>
    <p:handoutMasterId r:id="rId29"/>
  </p:handoutMasterIdLst>
  <p:sldIdLst>
    <p:sldId id="256" r:id="rId3"/>
    <p:sldId id="289" r:id="rId4"/>
    <p:sldId id="257" r:id="rId5"/>
    <p:sldId id="271" r:id="rId6"/>
    <p:sldId id="273" r:id="rId7"/>
    <p:sldId id="269" r:id="rId8"/>
    <p:sldId id="272" r:id="rId9"/>
    <p:sldId id="276" r:id="rId10"/>
    <p:sldId id="278" r:id="rId11"/>
    <p:sldId id="279" r:id="rId12"/>
    <p:sldId id="259" r:id="rId13"/>
    <p:sldId id="288" r:id="rId14"/>
    <p:sldId id="283" r:id="rId15"/>
    <p:sldId id="285" r:id="rId16"/>
    <p:sldId id="281" r:id="rId17"/>
    <p:sldId id="282" r:id="rId18"/>
    <p:sldId id="270" r:id="rId19"/>
    <p:sldId id="287" r:id="rId20"/>
    <p:sldId id="261" r:id="rId21"/>
    <p:sldId id="275" r:id="rId22"/>
    <p:sldId id="260" r:id="rId23"/>
    <p:sldId id="274" r:id="rId24"/>
    <p:sldId id="263" r:id="rId25"/>
    <p:sldId id="284" r:id="rId26"/>
    <p:sldId id="26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6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en-US"/>
              <a:pPr/>
              <a:t>3/20/2014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  <a:pPr/>
              <a:t>3/20/2014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/>
              <a:pPr/>
              <a:t>3/20/2014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/>
              <a:pPr/>
              <a:t>3/20/2014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/>
              <a:pPr/>
              <a:t>3/20/2014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  <a:pPr/>
              <a:t>3/20/2014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/>
              <a:pPr/>
              <a:t>3/20/2014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  <a:pPr/>
              <a:t>3/20/2014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/>
              <a:pPr/>
              <a:t>3/20/2014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/>
              <a:pPr/>
              <a:t>3/20/2014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/>
              <a:pPr/>
              <a:t>3/20/2014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/>
              <a:pPr/>
              <a:t>3/20/2014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  <a:pPr/>
              <a:t>3/20/2014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9D3B9702-7FBF-4720-8670-571C5E7EEDDE}" type="datetime1">
              <a:rPr lang="en-US"/>
              <a:pPr/>
              <a:t>3/20/2014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accent2"/>
                </a:solidFill>
              </a:defRPr>
            </a:lvl1pPr>
          </a:lstStyle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http://officeimg.vo.msecnd.net/en-us/images/MB900423674.jpg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_271\Desktop\hands-book-logo-illustration-art-isolated-background-319004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3543" y="0"/>
            <a:ext cx="718588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8761" y="304800"/>
            <a:ext cx="9108375" cy="1132114"/>
          </a:xfrm>
        </p:spPr>
        <p:txBody>
          <a:bodyPr>
            <a:normAutofit/>
          </a:bodyPr>
          <a:lstStyle/>
          <a:p>
            <a:pPr algn="ctr"/>
            <a:r>
              <a:rPr lang="en-US" sz="3600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ntique Olive CompactPS" pitchFamily="34" charset="0"/>
              </a:rPr>
              <a:t>CALITATE IN SISTEMUL DE INVATAMANT PRESCOLAR</a:t>
            </a:r>
            <a:endParaRPr lang="en-US" sz="36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037230" y="1191381"/>
            <a:ext cx="7798564" cy="455432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4000" dirty="0" smtClean="0"/>
              <a:t> </a:t>
            </a:r>
          </a:p>
          <a:p>
            <a:pPr algn="ctr"/>
            <a:r>
              <a:rPr lang="en-US" sz="4800" b="1" dirty="0" smtClean="0"/>
              <a:t>  </a:t>
            </a:r>
            <a:r>
              <a:rPr lang="en-US" sz="2600" b="1" u="sng" dirty="0" smtClean="0">
                <a:solidFill>
                  <a:schemeClr val="tx2"/>
                </a:solidFill>
              </a:rPr>
              <a:t>CALITATEA MANAGEMENTULUI IN ORGANIZATIE SI IN GESTIUNE</a:t>
            </a:r>
          </a:p>
          <a:p>
            <a:pPr algn="ctr"/>
            <a:endParaRPr lang="en-US" sz="2600" b="1" dirty="0" smtClean="0">
              <a:solidFill>
                <a:schemeClr val="tx2"/>
              </a:solidFill>
            </a:endParaRPr>
          </a:p>
          <a:p>
            <a:pPr algn="ctr"/>
            <a:r>
              <a:rPr lang="en-US" sz="4800" dirty="0" smtClean="0"/>
              <a:t>-</a:t>
            </a:r>
            <a:r>
              <a:rPr lang="en-US" sz="3600" b="1" dirty="0" smtClean="0">
                <a:latin typeface="Calibri" pitchFamily="34" charset="0"/>
              </a:rPr>
              <a:t>GRUPA 2 BUCURESTI-</a:t>
            </a:r>
          </a:p>
          <a:p>
            <a:pPr algn="ctr"/>
            <a:r>
              <a:rPr lang="en-US" sz="3600" dirty="0" smtClean="0"/>
              <a:t>         </a:t>
            </a:r>
          </a:p>
          <a:p>
            <a:pPr algn="ctr"/>
            <a:r>
              <a:rPr lang="en-US" sz="1600" dirty="0" smtClean="0"/>
              <a:t>SUBGRUPA 5 :  </a:t>
            </a:r>
            <a:r>
              <a:rPr lang="en-US" sz="1800" b="1" dirty="0" smtClean="0"/>
              <a:t>- PANA FLOAREA</a:t>
            </a:r>
          </a:p>
          <a:p>
            <a:pPr algn="ctr"/>
            <a:r>
              <a:rPr lang="en-US" sz="1800" b="1" dirty="0" smtClean="0"/>
              <a:t>             - TUGUI LENUTA</a:t>
            </a:r>
          </a:p>
          <a:p>
            <a:pPr algn="ctr"/>
            <a:r>
              <a:rPr lang="en-US" sz="1800" b="1" dirty="0" smtClean="0"/>
              <a:t>                       - CONSTANTINESCU ILONA</a:t>
            </a:r>
          </a:p>
          <a:p>
            <a:pPr algn="ctr"/>
            <a:r>
              <a:rPr lang="en-US" sz="1800" b="1" dirty="0" smtClean="0"/>
              <a:t>                 - MIULESCU TATIANA</a:t>
            </a:r>
          </a:p>
          <a:p>
            <a:pPr algn="ctr"/>
            <a:r>
              <a:rPr lang="en-US" sz="1600" dirty="0" smtClean="0"/>
              <a:t>                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			  </a:t>
            </a:r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676" y="209798"/>
            <a:ext cx="9372600" cy="1200416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PROGRAM ZILNIC DE LUCRU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212" y="1600203"/>
            <a:ext cx="9714613" cy="4669971"/>
          </a:xfrm>
        </p:spPr>
        <p:txBody>
          <a:bodyPr>
            <a:normAutofit fontScale="32500" lnSpcReduction="20000"/>
          </a:bodyPr>
          <a:lstStyle/>
          <a:p>
            <a:r>
              <a:rPr lang="en-US" sz="4400" dirty="0" smtClean="0">
                <a:latin typeface="Segoe Print" pitchFamily="2" charset="0"/>
              </a:rPr>
              <a:t>7,30 – 8,30 </a:t>
            </a:r>
            <a:r>
              <a:rPr lang="ro-RO" sz="4400" dirty="0" smtClean="0">
                <a:latin typeface="Segoe Print" pitchFamily="2" charset="0"/>
              </a:rPr>
              <a:t>  </a:t>
            </a:r>
            <a:r>
              <a:rPr lang="en-US" sz="4400" dirty="0" smtClean="0">
                <a:latin typeface="Segoe Print" pitchFamily="2" charset="0"/>
              </a:rPr>
              <a:t>–</a:t>
            </a:r>
            <a:r>
              <a:rPr lang="ro-RO" sz="4400" dirty="0" smtClean="0">
                <a:latin typeface="Segoe Print" pitchFamily="2" charset="0"/>
              </a:rPr>
              <a:t> </a:t>
            </a:r>
            <a:r>
              <a:rPr lang="en-US" sz="4400" dirty="0" smtClean="0">
                <a:latin typeface="Segoe Print" pitchFamily="2" charset="0"/>
              </a:rPr>
              <a:t>PRIMIREA COPIILOR</a:t>
            </a:r>
            <a:r>
              <a:rPr lang="ro-RO" sz="4400" dirty="0" smtClean="0">
                <a:latin typeface="Segoe Print" pitchFamily="2" charset="0"/>
              </a:rPr>
              <a:t>, </a:t>
            </a:r>
          </a:p>
          <a:p>
            <a:r>
              <a:rPr lang="ro-RO" sz="4400" dirty="0" smtClean="0">
                <a:latin typeface="Segoe Print" pitchFamily="2" charset="0"/>
              </a:rPr>
              <a:t>                    - JOCURI SI ACTIVITATI ALESE</a:t>
            </a:r>
          </a:p>
          <a:p>
            <a:r>
              <a:rPr lang="ro-RO" sz="4400" dirty="0" smtClean="0">
                <a:latin typeface="Segoe Print" pitchFamily="2" charset="0"/>
              </a:rPr>
              <a:t>8,30-9,00      - MICUL DEJUN</a:t>
            </a:r>
          </a:p>
          <a:p>
            <a:r>
              <a:rPr lang="ro-RO" sz="4400" dirty="0" smtClean="0">
                <a:latin typeface="Segoe Print" pitchFamily="2" charset="0"/>
              </a:rPr>
              <a:t>9,00 – 9,30   - INTALNIREA DE DIMINEATA</a:t>
            </a:r>
          </a:p>
          <a:p>
            <a:r>
              <a:rPr lang="ro-RO" sz="4400" dirty="0" smtClean="0">
                <a:latin typeface="Segoe Print" pitchFamily="2" charset="0"/>
              </a:rPr>
              <a:t>                    - JOCURI SI AVTIVITATI ALESE</a:t>
            </a:r>
          </a:p>
          <a:p>
            <a:r>
              <a:rPr lang="en-US" sz="4400" dirty="0" smtClean="0">
                <a:latin typeface="Segoe Print" pitchFamily="2" charset="0"/>
              </a:rPr>
              <a:t>9,00 – 1</a:t>
            </a:r>
            <a:r>
              <a:rPr lang="ro-RO" sz="4400" dirty="0" smtClean="0">
                <a:latin typeface="Segoe Print" pitchFamily="2" charset="0"/>
              </a:rPr>
              <a:t>1</a:t>
            </a:r>
            <a:r>
              <a:rPr lang="en-US" sz="4400" dirty="0" smtClean="0">
                <a:latin typeface="Segoe Print" pitchFamily="2" charset="0"/>
              </a:rPr>
              <a:t>,00 – ACTIVITATI INSTRUCTIV EDUCATIVE</a:t>
            </a:r>
            <a:r>
              <a:rPr lang="ro-RO" sz="4400" dirty="0" smtClean="0">
                <a:latin typeface="Segoe Print" pitchFamily="2" charset="0"/>
              </a:rPr>
              <a:t> PE DOMENII EXPERIENTIALE</a:t>
            </a:r>
          </a:p>
          <a:p>
            <a:r>
              <a:rPr lang="en-US" sz="4400" dirty="0" smtClean="0">
                <a:latin typeface="Segoe Print" pitchFamily="2" charset="0"/>
              </a:rPr>
              <a:t>1</a:t>
            </a:r>
            <a:r>
              <a:rPr lang="ro-RO" sz="4400" dirty="0" smtClean="0">
                <a:latin typeface="Segoe Print" pitchFamily="2" charset="0"/>
              </a:rPr>
              <a:t>1</a:t>
            </a:r>
            <a:r>
              <a:rPr lang="en-US" sz="4400" dirty="0" smtClean="0">
                <a:latin typeface="Segoe Print" pitchFamily="2" charset="0"/>
              </a:rPr>
              <a:t>,00 –1</a:t>
            </a:r>
            <a:r>
              <a:rPr lang="ro-RO" sz="4400" dirty="0" smtClean="0">
                <a:latin typeface="Segoe Print" pitchFamily="2" charset="0"/>
              </a:rPr>
              <a:t>2</a:t>
            </a:r>
            <a:r>
              <a:rPr lang="en-US" sz="4400" dirty="0" smtClean="0">
                <a:latin typeface="Segoe Print" pitchFamily="2" charset="0"/>
              </a:rPr>
              <a:t>,</a:t>
            </a:r>
            <a:r>
              <a:rPr lang="ro-RO" sz="4400" dirty="0" smtClean="0">
                <a:latin typeface="Segoe Print" pitchFamily="2" charset="0"/>
              </a:rPr>
              <a:t>0</a:t>
            </a:r>
            <a:r>
              <a:rPr lang="en-US" sz="4400" dirty="0" smtClean="0">
                <a:latin typeface="Segoe Print" pitchFamily="2" charset="0"/>
              </a:rPr>
              <a:t>0 -  </a:t>
            </a:r>
            <a:r>
              <a:rPr lang="ro-RO" sz="4400" dirty="0" smtClean="0">
                <a:latin typeface="Segoe Print" pitchFamily="2" charset="0"/>
              </a:rPr>
              <a:t>JOCURI SI ACTIVITATI RECREATIVE</a:t>
            </a:r>
          </a:p>
          <a:p>
            <a:r>
              <a:rPr lang="en-US" sz="4400" dirty="0" smtClean="0">
                <a:latin typeface="Segoe Print" pitchFamily="2" charset="0"/>
              </a:rPr>
              <a:t>1</a:t>
            </a:r>
            <a:r>
              <a:rPr lang="ro-RO" sz="4400" dirty="0" smtClean="0">
                <a:latin typeface="Segoe Print" pitchFamily="2" charset="0"/>
              </a:rPr>
              <a:t>2</a:t>
            </a:r>
            <a:r>
              <a:rPr lang="en-US" sz="4400" dirty="0" smtClean="0">
                <a:latin typeface="Segoe Print" pitchFamily="2" charset="0"/>
              </a:rPr>
              <a:t>,00 – 1</a:t>
            </a:r>
            <a:r>
              <a:rPr lang="ro-RO" sz="4400" dirty="0" smtClean="0">
                <a:latin typeface="Segoe Print" pitchFamily="2" charset="0"/>
              </a:rPr>
              <a:t>3,00</a:t>
            </a:r>
            <a:r>
              <a:rPr lang="en-US" sz="4400" dirty="0" smtClean="0">
                <a:latin typeface="Segoe Print" pitchFamily="2" charset="0"/>
              </a:rPr>
              <a:t> –</a:t>
            </a:r>
            <a:r>
              <a:rPr lang="ro-RO" sz="4400" dirty="0" smtClean="0">
                <a:latin typeface="Segoe Print" pitchFamily="2" charset="0"/>
              </a:rPr>
              <a:t> MASA DE PRANZ</a:t>
            </a:r>
          </a:p>
          <a:p>
            <a:r>
              <a:rPr lang="en-US" sz="4400" dirty="0" smtClean="0">
                <a:latin typeface="Segoe Print" pitchFamily="2" charset="0"/>
              </a:rPr>
              <a:t>1</a:t>
            </a:r>
            <a:r>
              <a:rPr lang="ro-RO" sz="4400" dirty="0" smtClean="0">
                <a:latin typeface="Segoe Print" pitchFamily="2" charset="0"/>
              </a:rPr>
              <a:t>3</a:t>
            </a:r>
            <a:r>
              <a:rPr lang="en-US" sz="4400" dirty="0" smtClean="0">
                <a:latin typeface="Segoe Print" pitchFamily="2" charset="0"/>
              </a:rPr>
              <a:t>,</a:t>
            </a:r>
            <a:r>
              <a:rPr lang="ro-RO" sz="4400" dirty="0" smtClean="0">
                <a:latin typeface="Segoe Print" pitchFamily="2" charset="0"/>
              </a:rPr>
              <a:t>0</a:t>
            </a:r>
            <a:r>
              <a:rPr lang="en-US" sz="4400" dirty="0" smtClean="0">
                <a:latin typeface="Segoe Print" pitchFamily="2" charset="0"/>
              </a:rPr>
              <a:t>0 – 1</a:t>
            </a:r>
            <a:r>
              <a:rPr lang="ro-RO" sz="4400" dirty="0" smtClean="0">
                <a:latin typeface="Segoe Print" pitchFamily="2" charset="0"/>
              </a:rPr>
              <a:t>5</a:t>
            </a:r>
            <a:r>
              <a:rPr lang="en-US" sz="4400" dirty="0" smtClean="0">
                <a:latin typeface="Segoe Print" pitchFamily="2" charset="0"/>
              </a:rPr>
              <a:t>,</a:t>
            </a:r>
            <a:r>
              <a:rPr lang="ro-RO" sz="4400" dirty="0" smtClean="0">
                <a:latin typeface="Segoe Print" pitchFamily="2" charset="0"/>
              </a:rPr>
              <a:t>3</a:t>
            </a:r>
            <a:r>
              <a:rPr lang="en-US" sz="4400" dirty="0" smtClean="0">
                <a:latin typeface="Segoe Print" pitchFamily="2" charset="0"/>
              </a:rPr>
              <a:t>0</a:t>
            </a:r>
            <a:r>
              <a:rPr lang="ro-RO" sz="4400" dirty="0" smtClean="0">
                <a:latin typeface="Segoe Print" pitchFamily="2" charset="0"/>
              </a:rPr>
              <a:t> </a:t>
            </a:r>
            <a:r>
              <a:rPr lang="en-US" sz="4400" dirty="0" smtClean="0">
                <a:latin typeface="Segoe Print" pitchFamily="2" charset="0"/>
              </a:rPr>
              <a:t>–</a:t>
            </a:r>
            <a:r>
              <a:rPr lang="ro-RO" sz="4400" dirty="0" smtClean="0">
                <a:latin typeface="Segoe Print" pitchFamily="2" charset="0"/>
              </a:rPr>
              <a:t> ACTIVITATI DE RELAXARE </a:t>
            </a:r>
          </a:p>
          <a:p>
            <a:r>
              <a:rPr lang="ro-RO" sz="4400" dirty="0" smtClean="0">
                <a:latin typeface="Segoe Print" pitchFamily="2" charset="0"/>
              </a:rPr>
              <a:t>15,30-16,00   - GUSTAREA</a:t>
            </a:r>
          </a:p>
          <a:p>
            <a:r>
              <a:rPr lang="en-US" sz="4400" dirty="0" smtClean="0">
                <a:latin typeface="Segoe Print" pitchFamily="2" charset="0"/>
              </a:rPr>
              <a:t>1</a:t>
            </a:r>
            <a:r>
              <a:rPr lang="ro-RO" sz="4400" dirty="0" smtClean="0">
                <a:latin typeface="Segoe Print" pitchFamily="2" charset="0"/>
              </a:rPr>
              <a:t>6</a:t>
            </a:r>
            <a:r>
              <a:rPr lang="en-US" sz="4400" dirty="0" smtClean="0">
                <a:latin typeface="Segoe Print" pitchFamily="2" charset="0"/>
              </a:rPr>
              <a:t>,00 – 17,30 – </a:t>
            </a:r>
            <a:r>
              <a:rPr lang="ro-RO" sz="4400" dirty="0" smtClean="0">
                <a:latin typeface="Segoe Print" pitchFamily="2" charset="0"/>
              </a:rPr>
              <a:t>JOCURI DE DEZVOLTARE A APTITUDINILOR INDIVIDUALE</a:t>
            </a:r>
          </a:p>
          <a:p>
            <a:pPr lvl="5">
              <a:buNone/>
            </a:pPr>
            <a:r>
              <a:rPr lang="ro-RO" sz="4400" dirty="0" smtClean="0">
                <a:latin typeface="Segoe Print" pitchFamily="2" charset="0"/>
              </a:rPr>
              <a:t>  - ACTIVITATI RECUPERATORII PE DOMENII EXPERIENTIALE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5634" y="1045030"/>
            <a:ext cx="2660073" cy="5023261"/>
          </a:xfrm>
        </p:spPr>
        <p:txBody>
          <a:bodyPr>
            <a:normAutofit lnSpcReduction="10000"/>
          </a:bodyPr>
          <a:lstStyle/>
          <a:p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“ Un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copil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este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ca o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samanta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de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floare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. Cat de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frumos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va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creste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, cat de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frumos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va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rodi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depinde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de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gradinarul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care o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va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ingriji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, de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ce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pamant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si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de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cata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lumina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si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apa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are, de cat de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ferita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de frig, de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furtuna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si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de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soare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prea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tare. E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atat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de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plapanda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…cum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ai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putea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s-o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rupi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ori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s-o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calci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in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picioare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cand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e tot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ce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va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mai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ramane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in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urma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ta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? “</a:t>
            </a:r>
            <a:endParaRPr lang="ro-RO" sz="2000" i="1" dirty="0" smtClean="0">
              <a:solidFill>
                <a:schemeClr val="tx1">
                  <a:lumMod val="50000"/>
                </a:schemeClr>
              </a:solidFill>
            </a:endParaRPr>
          </a:p>
          <a:p>
            <a:endParaRPr lang="ro-RO" sz="2000" i="1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ro-RO" sz="2000" i="1" dirty="0" smtClean="0">
                <a:solidFill>
                  <a:schemeClr val="tx1">
                    <a:lumMod val="50000"/>
                  </a:schemeClr>
                </a:solidFill>
              </a:rPr>
              <a:t>      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(Irina 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Petrea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)</a:t>
            </a:r>
            <a:endParaRPr lang="en-US" sz="2000" 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2690" y="-237506"/>
            <a:ext cx="7781905" cy="950026"/>
          </a:xfrm>
        </p:spPr>
        <p:txBody>
          <a:bodyPr>
            <a:noAutofit/>
          </a:bodyPr>
          <a:lstStyle/>
          <a:p>
            <a:r>
              <a:rPr lang="en-US" sz="2000" b="1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  <a:ea typeface="Segoe UI Symbol" pitchFamily="34" charset="0"/>
              </a:rPr>
              <a:t>Comunicarea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  <a:ea typeface="Segoe UI Symbol" pitchFamily="34" charset="0"/>
              </a:rPr>
              <a:t> cu </a:t>
            </a:r>
            <a:r>
              <a:rPr lang="en-US" sz="2000" b="1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  <a:ea typeface="Segoe UI Symbol" pitchFamily="34" charset="0"/>
              </a:rPr>
              <a:t>familiile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  <a:ea typeface="Segoe UI Symbol" pitchFamily="34" charset="0"/>
              </a:rPr>
              <a:t> a </a:t>
            </a:r>
            <a:r>
              <a:rPr lang="en-US" sz="2000" b="1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  <a:ea typeface="Segoe UI Symbol" pitchFamily="34" charset="0"/>
              </a:rPr>
              <a:t>Proiectului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  <a:ea typeface="Segoe UI Symbol" pitchFamily="34" charset="0"/>
              </a:rPr>
              <a:t> Educational </a:t>
            </a:r>
            <a:b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  <a:ea typeface="Segoe UI Symbol" pitchFamily="34" charset="0"/>
              </a:rPr>
            </a:b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  <a:ea typeface="Segoe UI Symbol" pitchFamily="34" charset="0"/>
              </a:rPr>
              <a:t>(art. 5.2.3. din Norma CEIF)</a:t>
            </a:r>
            <a:endParaRPr lang="en-US" sz="2000" dirty="0">
              <a:solidFill>
                <a:schemeClr val="accent4">
                  <a:lumMod val="75000"/>
                </a:schemeClr>
              </a:solidFill>
              <a:latin typeface="Segoe Print" pitchFamily="2" charset="0"/>
              <a:ea typeface="Segoe UI Symbol" pitchFamily="34" charset="0"/>
            </a:endParaRPr>
          </a:p>
        </p:txBody>
      </p:sp>
      <p:pic>
        <p:nvPicPr>
          <p:cNvPr id="5" name="Picture 4" descr="New folder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8427" y="914400"/>
            <a:ext cx="9383575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31205_162845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65716" y="1151907"/>
            <a:ext cx="4781797" cy="3586348"/>
          </a:xfrm>
          <a:prstGeom prst="rect">
            <a:avLst/>
          </a:prstGeom>
        </p:spPr>
      </p:pic>
      <p:pic>
        <p:nvPicPr>
          <p:cNvPr id="4" name="Picture 3" descr="IMG-20130515-WA0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492" y="0"/>
            <a:ext cx="4523509" cy="3392632"/>
          </a:xfrm>
          <a:prstGeom prst="rect">
            <a:avLst/>
          </a:prstGeom>
        </p:spPr>
      </p:pic>
      <p:pic>
        <p:nvPicPr>
          <p:cNvPr id="5" name="Picture 4" descr="20140211_1529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7085" y="3494314"/>
            <a:ext cx="4484915" cy="3363686"/>
          </a:xfrm>
          <a:prstGeom prst="rect">
            <a:avLst/>
          </a:prstGeom>
        </p:spPr>
      </p:pic>
      <p:pic>
        <p:nvPicPr>
          <p:cNvPr id="6" name="Picture 5" descr="20131024_1136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" y="3725882"/>
            <a:ext cx="4176159" cy="3132118"/>
          </a:xfrm>
          <a:prstGeom prst="rect">
            <a:avLst/>
          </a:prstGeom>
        </p:spPr>
      </p:pic>
      <p:pic>
        <p:nvPicPr>
          <p:cNvPr id="7" name="Picture 6" descr="20131024_1725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" y="0"/>
            <a:ext cx="3724895" cy="2793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537" y="344384"/>
            <a:ext cx="9372600" cy="120041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/>
            </a:r>
            <a:b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</a:br>
            <a:r>
              <a:rPr lang="ro-RO" b="1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Alte actiuni ale copiilor unde au fost implicati  si parintii: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20130607_1145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403355">
            <a:off x="262633" y="4821724"/>
            <a:ext cx="3157771" cy="1947607"/>
          </a:xfrm>
        </p:spPr>
      </p:pic>
      <p:pic>
        <p:nvPicPr>
          <p:cNvPr id="4" name="Picture 3" descr="20130607_1106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26726">
            <a:off x="8229604" y="1187533"/>
            <a:ext cx="3586347" cy="2689760"/>
          </a:xfrm>
          <a:prstGeom prst="rect">
            <a:avLst/>
          </a:prstGeom>
        </p:spPr>
      </p:pic>
      <p:pic>
        <p:nvPicPr>
          <p:cNvPr id="6" name="Picture 5" descr="20130607_1149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75778" y="3817330"/>
            <a:ext cx="3804063" cy="2853047"/>
          </a:xfrm>
          <a:prstGeom prst="rect">
            <a:avLst/>
          </a:prstGeom>
        </p:spPr>
      </p:pic>
      <p:pic>
        <p:nvPicPr>
          <p:cNvPr id="7" name="Picture 6" descr="DSC056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507" y="1874472"/>
            <a:ext cx="4512623" cy="31914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24447" y="724396"/>
            <a:ext cx="3538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-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Serbari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scolare</a:t>
            </a:r>
            <a:endParaRPr lang="en-US" sz="2400" b="1" dirty="0" smtClean="0">
              <a:solidFill>
                <a:schemeClr val="accent4">
                  <a:lumMod val="75000"/>
                </a:schemeClr>
              </a:solidFill>
              <a:latin typeface="Segoe Print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-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Excursii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Segoe Print" pitchFamily="2" charset="0"/>
            </a:endParaRPr>
          </a:p>
        </p:txBody>
      </p:sp>
      <p:pic>
        <p:nvPicPr>
          <p:cNvPr id="11" name="Picture 10" descr="20130607_0926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48450" y="3930732"/>
            <a:ext cx="3903023" cy="2927268"/>
          </a:xfrm>
          <a:prstGeom prst="rect">
            <a:avLst/>
          </a:prstGeom>
        </p:spPr>
      </p:pic>
      <p:pic>
        <p:nvPicPr>
          <p:cNvPr id="12" name="Picture 11" descr="FNC_132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19536" y="795651"/>
            <a:ext cx="2591309" cy="3716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NC_13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253" y="4"/>
            <a:ext cx="4438059" cy="2947665"/>
          </a:xfrm>
          <a:prstGeom prst="rect">
            <a:avLst/>
          </a:prstGeom>
        </p:spPr>
      </p:pic>
      <p:pic>
        <p:nvPicPr>
          <p:cNvPr id="3" name="Picture 2" descr="DSC_01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30322" y="3"/>
            <a:ext cx="5161681" cy="3431969"/>
          </a:xfrm>
          <a:prstGeom prst="rect">
            <a:avLst/>
          </a:prstGeom>
        </p:spPr>
      </p:pic>
      <p:pic>
        <p:nvPicPr>
          <p:cNvPr id="4" name="Picture 3" descr="FNC_13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8149" y="3930735"/>
            <a:ext cx="4183851" cy="2778826"/>
          </a:xfrm>
          <a:prstGeom prst="rect">
            <a:avLst/>
          </a:prstGeom>
        </p:spPr>
      </p:pic>
      <p:pic>
        <p:nvPicPr>
          <p:cNvPr id="8" name="Picture 7" descr="DSC056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853544"/>
            <a:ext cx="5336864" cy="3004456"/>
          </a:xfrm>
          <a:prstGeom prst="rect">
            <a:avLst/>
          </a:prstGeom>
        </p:spPr>
      </p:pic>
      <p:pic>
        <p:nvPicPr>
          <p:cNvPr id="9" name="Picture 8" descr="FNC_15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98054" y="1840679"/>
            <a:ext cx="4344767" cy="28857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641" y="304800"/>
            <a:ext cx="11070175" cy="1200416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C</a:t>
            </a:r>
            <a:r>
              <a:rPr lang="ro-RO" sz="2800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olaborarea intre Institutii Educationale si Continuitatea formarii</a:t>
            </a:r>
            <a:endParaRPr lang="en-US" sz="2800" dirty="0">
              <a:solidFill>
                <a:schemeClr val="accent4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161" y="1540823"/>
            <a:ext cx="9372600" cy="4114800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ro-RO" dirty="0" smtClean="0">
                <a:latin typeface="Segoe Print" pitchFamily="2" charset="0"/>
              </a:rPr>
              <a:t>Institutia Educationala trebuie sa realizeze o continuitate cu alte servicii educationale prezente in teritoriu (</a:t>
            </a:r>
            <a:r>
              <a:rPr lang="ro-RO" b="1" u="sng" dirty="0" smtClean="0">
                <a:latin typeface="Segoe Print" pitchFamily="2" charset="0"/>
              </a:rPr>
              <a:t>art.5.3.2 din Norma CEIF</a:t>
            </a:r>
            <a:r>
              <a:rPr lang="ro-RO" dirty="0" smtClean="0">
                <a:latin typeface="Segoe Print" pitchFamily="2" charset="0"/>
              </a:rPr>
              <a:t>) prin incheierea de Parteneriate Educationale de Colaborare</a:t>
            </a:r>
            <a:r>
              <a:rPr lang="en-US" dirty="0" smtClean="0">
                <a:latin typeface="Segoe Print" pitchFamily="2" charset="0"/>
              </a:rPr>
              <a:t>:</a:t>
            </a:r>
          </a:p>
          <a:p>
            <a:pPr>
              <a:buFontTx/>
              <a:buChar char="-"/>
            </a:pPr>
            <a:r>
              <a:rPr lang="en-US" dirty="0" err="1" smtClean="0">
                <a:latin typeface="Segoe Print" pitchFamily="2" charset="0"/>
              </a:rPr>
              <a:t>Biserica</a:t>
            </a:r>
            <a:r>
              <a:rPr lang="en-US" dirty="0" smtClean="0">
                <a:latin typeface="Segoe Print" pitchFamily="2" charset="0"/>
              </a:rPr>
              <a:t>	   - </a:t>
            </a:r>
            <a:r>
              <a:rPr lang="en-US" dirty="0" err="1" smtClean="0">
                <a:latin typeface="Segoe Print" pitchFamily="2" charset="0"/>
              </a:rPr>
              <a:t>Scoala</a:t>
            </a:r>
            <a:r>
              <a:rPr lang="en-US" dirty="0" smtClean="0">
                <a:latin typeface="Segoe Print" pitchFamily="2" charset="0"/>
              </a:rPr>
              <a:t> </a:t>
            </a:r>
          </a:p>
          <a:p>
            <a:pPr>
              <a:buFontTx/>
              <a:buChar char="-"/>
            </a:pPr>
            <a:r>
              <a:rPr lang="en-US" dirty="0" err="1" smtClean="0">
                <a:latin typeface="Segoe Print" pitchFamily="2" charset="0"/>
              </a:rPr>
              <a:t>Politie</a:t>
            </a:r>
            <a:r>
              <a:rPr lang="en-US" dirty="0" smtClean="0">
                <a:latin typeface="Segoe Print" pitchFamily="2" charset="0"/>
              </a:rPr>
              <a:t>	   - </a:t>
            </a:r>
            <a:r>
              <a:rPr lang="en-US" dirty="0" err="1" smtClean="0">
                <a:latin typeface="Segoe Print" pitchFamily="2" charset="0"/>
              </a:rPr>
              <a:t>Reviste</a:t>
            </a:r>
            <a:endParaRPr lang="en-US" dirty="0" smtClean="0">
              <a:latin typeface="Segoe Print" pitchFamily="2" charset="0"/>
            </a:endParaRPr>
          </a:p>
          <a:p>
            <a:pPr>
              <a:buFontTx/>
              <a:buChar char="-"/>
            </a:pPr>
            <a:r>
              <a:rPr lang="en-US" dirty="0" err="1" smtClean="0">
                <a:latin typeface="Segoe Print" pitchFamily="2" charset="0"/>
              </a:rPr>
              <a:t>Muzeu</a:t>
            </a:r>
            <a:r>
              <a:rPr lang="en-US" dirty="0" smtClean="0">
                <a:latin typeface="Segoe Print" pitchFamily="2" charset="0"/>
              </a:rPr>
              <a:t>	   - </a:t>
            </a:r>
            <a:r>
              <a:rPr lang="en-US" dirty="0" err="1" smtClean="0">
                <a:latin typeface="Segoe Print" pitchFamily="2" charset="0"/>
              </a:rPr>
              <a:t>Teatru</a:t>
            </a:r>
            <a:endParaRPr lang="en-US" dirty="0" smtClean="0">
              <a:latin typeface="Segoe Print" pitchFamily="2" charset="0"/>
            </a:endParaRPr>
          </a:p>
          <a:p>
            <a:pPr>
              <a:buFontTx/>
              <a:buChar char="-"/>
            </a:pPr>
            <a:r>
              <a:rPr lang="en-US" dirty="0" err="1" smtClean="0">
                <a:latin typeface="Segoe Print" pitchFamily="2" charset="0"/>
              </a:rPr>
              <a:t>Biblioteca</a:t>
            </a:r>
            <a:endParaRPr lang="en-US" dirty="0" smtClean="0">
              <a:latin typeface="Segoe Print" pitchFamily="2" charset="0"/>
            </a:endParaRPr>
          </a:p>
        </p:txBody>
      </p:sp>
      <p:pic>
        <p:nvPicPr>
          <p:cNvPr id="5" name="Picture 4" descr="BISERI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61843" y="4003304"/>
            <a:ext cx="4030159" cy="2854696"/>
          </a:xfrm>
          <a:prstGeom prst="rect">
            <a:avLst/>
          </a:prstGeom>
        </p:spPr>
      </p:pic>
      <p:pic>
        <p:nvPicPr>
          <p:cNvPr id="6" name="Picture 5" descr="1969180_10200497059668832_133210658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5949" y="2434441"/>
            <a:ext cx="4180115" cy="3135086"/>
          </a:xfrm>
          <a:prstGeom prst="rect">
            <a:avLst/>
          </a:prstGeom>
        </p:spPr>
      </p:pic>
      <p:pic>
        <p:nvPicPr>
          <p:cNvPr id="7" name="Picture 6" descr="1969180_10200497059668832_133210658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5949" y="2434441"/>
            <a:ext cx="4342411" cy="3256808"/>
          </a:xfrm>
          <a:prstGeom prst="rect">
            <a:avLst/>
          </a:prstGeom>
        </p:spPr>
      </p:pic>
      <p:pic>
        <p:nvPicPr>
          <p:cNvPr id="9" name="Picture 8" descr="BISERI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61843" y="4003304"/>
            <a:ext cx="4030159" cy="2854696"/>
          </a:xfrm>
          <a:prstGeom prst="rect">
            <a:avLst/>
          </a:prstGeom>
        </p:spPr>
      </p:pic>
      <p:pic>
        <p:nvPicPr>
          <p:cNvPr id="10" name="Picture 9" descr="POLIT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512627"/>
            <a:ext cx="3503016" cy="2345377"/>
          </a:xfrm>
          <a:prstGeom prst="rect">
            <a:avLst/>
          </a:prstGeom>
        </p:spPr>
      </p:pic>
      <p:pic>
        <p:nvPicPr>
          <p:cNvPr id="11" name="Picture 10" descr="426762_4070201573219_67053757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20895" y="1076367"/>
            <a:ext cx="2181101" cy="2908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381" y="0"/>
            <a:ext cx="9372600" cy="1200416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ACTIVITATI  OPTIONALE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55" y="1576450"/>
            <a:ext cx="3230687" cy="357744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- DANS</a:t>
            </a:r>
          </a:p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- ENGLEZA</a:t>
            </a:r>
          </a:p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- MIND LAB 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Segoe Print" pitchFamily="2" charset="0"/>
            </a:endParaRPr>
          </a:p>
        </p:txBody>
      </p:sp>
      <p:pic>
        <p:nvPicPr>
          <p:cNvPr id="4" name="Picture 3" descr="20131204_0935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25197" y="0"/>
            <a:ext cx="5066807" cy="3800104"/>
          </a:xfrm>
          <a:prstGeom prst="rect">
            <a:avLst/>
          </a:prstGeom>
        </p:spPr>
      </p:pic>
      <p:pic>
        <p:nvPicPr>
          <p:cNvPr id="5" name="Picture 4" descr="FNC_12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5806" y="1187536"/>
            <a:ext cx="4380527" cy="2909455"/>
          </a:xfrm>
          <a:prstGeom prst="rect">
            <a:avLst/>
          </a:prstGeom>
        </p:spPr>
      </p:pic>
      <p:pic>
        <p:nvPicPr>
          <p:cNvPr id="6" name="Picture 5" descr="FNC_64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50556" y="3699167"/>
            <a:ext cx="4541445" cy="3158837"/>
          </a:xfrm>
          <a:prstGeom prst="rect">
            <a:avLst/>
          </a:prstGeom>
        </p:spPr>
      </p:pic>
      <p:pic>
        <p:nvPicPr>
          <p:cNvPr id="7" name="Picture 6" descr="mindla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" y="3534049"/>
            <a:ext cx="4684815" cy="3323955"/>
          </a:xfrm>
          <a:prstGeom prst="rect">
            <a:avLst/>
          </a:prstGeom>
        </p:spPr>
      </p:pic>
      <p:pic>
        <p:nvPicPr>
          <p:cNvPr id="8" name="Picture 7" descr="camelot-jr-jocuri-mind-lab-smart-games-belgi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42905" y="3843152"/>
            <a:ext cx="3335483" cy="3335482"/>
          </a:xfrm>
          <a:prstGeom prst="rect">
            <a:avLst/>
          </a:prstGeom>
        </p:spPr>
      </p:pic>
      <p:pic>
        <p:nvPicPr>
          <p:cNvPr id="9" name="Picture 8" descr="FNC_12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18201" y="1351811"/>
            <a:ext cx="4380527" cy="2909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283" y="2"/>
            <a:ext cx="9372600" cy="867907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GESTIONAREA SPATIILOR SI DOTARILOR</a:t>
            </a:r>
            <a:endParaRPr lang="en-US" b="1" u="sng" dirty="0">
              <a:solidFill>
                <a:schemeClr val="accent4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53936"/>
            <a:ext cx="4524499" cy="41148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>
                <a:latin typeface="Segoe Print" pitchFamily="2" charset="0"/>
              </a:rPr>
              <a:t>	</a:t>
            </a:r>
            <a:r>
              <a:rPr lang="en-US" dirty="0" err="1" smtClean="0">
                <a:latin typeface="Segoe Print" pitchFamily="2" charset="0"/>
              </a:rPr>
              <a:t>Unitatea</a:t>
            </a:r>
            <a:r>
              <a:rPr lang="en-US" dirty="0" smtClean="0">
                <a:latin typeface="Segoe Print" pitchFamily="2" charset="0"/>
              </a:rPr>
              <a:t> </a:t>
            </a:r>
            <a:r>
              <a:rPr lang="en-US" dirty="0" err="1" smtClean="0">
                <a:latin typeface="Segoe Print" pitchFamily="2" charset="0"/>
              </a:rPr>
              <a:t>beneficiaza</a:t>
            </a:r>
            <a:r>
              <a:rPr lang="en-US" dirty="0" smtClean="0">
                <a:latin typeface="Segoe Print" pitchFamily="2" charset="0"/>
              </a:rPr>
              <a:t> de </a:t>
            </a:r>
            <a:r>
              <a:rPr lang="en-US" dirty="0" err="1" smtClean="0">
                <a:latin typeface="Segoe Print" pitchFamily="2" charset="0"/>
              </a:rPr>
              <a:t>spatii</a:t>
            </a:r>
            <a:r>
              <a:rPr lang="en-US" dirty="0" smtClean="0">
                <a:latin typeface="Segoe Print" pitchFamily="2" charset="0"/>
              </a:rPr>
              <a:t> care </a:t>
            </a:r>
            <a:r>
              <a:rPr lang="en-US" dirty="0" err="1" smtClean="0">
                <a:latin typeface="Segoe Print" pitchFamily="2" charset="0"/>
              </a:rPr>
              <a:t>asigura</a:t>
            </a:r>
            <a:r>
              <a:rPr lang="en-US" dirty="0" smtClean="0">
                <a:latin typeface="Segoe Print" pitchFamily="2" charset="0"/>
              </a:rPr>
              <a:t> </a:t>
            </a:r>
            <a:r>
              <a:rPr lang="en-US" dirty="0" err="1" smtClean="0">
                <a:latin typeface="Segoe Print" pitchFamily="2" charset="0"/>
              </a:rPr>
              <a:t>posibilitatea</a:t>
            </a:r>
            <a:r>
              <a:rPr lang="en-US" dirty="0" smtClean="0">
                <a:latin typeface="Segoe Print" pitchFamily="2" charset="0"/>
              </a:rPr>
              <a:t> de </a:t>
            </a:r>
            <a:r>
              <a:rPr lang="en-US" dirty="0" err="1" smtClean="0">
                <a:latin typeface="Segoe Print" pitchFamily="2" charset="0"/>
              </a:rPr>
              <a:t>miscare</a:t>
            </a:r>
            <a:r>
              <a:rPr lang="en-US" dirty="0" smtClean="0">
                <a:latin typeface="Segoe Print" pitchFamily="2" charset="0"/>
              </a:rPr>
              <a:t> </a:t>
            </a:r>
            <a:r>
              <a:rPr lang="en-US" dirty="0" err="1" smtClean="0">
                <a:latin typeface="Segoe Print" pitchFamily="2" charset="0"/>
              </a:rPr>
              <a:t>si</a:t>
            </a:r>
            <a:r>
              <a:rPr lang="en-US" dirty="0" smtClean="0">
                <a:latin typeface="Segoe Print" pitchFamily="2" charset="0"/>
              </a:rPr>
              <a:t> </a:t>
            </a:r>
            <a:r>
              <a:rPr lang="en-US" dirty="0" err="1" smtClean="0">
                <a:latin typeface="Segoe Print" pitchFamily="2" charset="0"/>
              </a:rPr>
              <a:t>explorare</a:t>
            </a:r>
            <a:r>
              <a:rPr lang="en-US" dirty="0" smtClean="0">
                <a:latin typeface="Segoe Print" pitchFamily="2" charset="0"/>
              </a:rPr>
              <a:t> </a:t>
            </a:r>
            <a:r>
              <a:rPr lang="en-US" dirty="0" err="1" smtClean="0">
                <a:latin typeface="Segoe Print" pitchFamily="2" charset="0"/>
              </a:rPr>
              <a:t>pentru</a:t>
            </a:r>
            <a:r>
              <a:rPr lang="en-US" dirty="0" smtClean="0">
                <a:latin typeface="Segoe Print" pitchFamily="2" charset="0"/>
              </a:rPr>
              <a:t> </a:t>
            </a:r>
            <a:r>
              <a:rPr lang="en-US" dirty="0" err="1" smtClean="0">
                <a:latin typeface="Segoe Print" pitchFamily="2" charset="0"/>
              </a:rPr>
              <a:t>copii</a:t>
            </a:r>
            <a:endParaRPr lang="en-US" dirty="0" smtClean="0">
              <a:latin typeface="Segoe Print" pitchFamily="2" charset="0"/>
            </a:endParaRPr>
          </a:p>
          <a:p>
            <a:pPr>
              <a:buNone/>
            </a:pPr>
            <a:r>
              <a:rPr lang="en-US" dirty="0" smtClean="0">
                <a:latin typeface="Segoe Print" pitchFamily="2" charset="0"/>
              </a:rPr>
              <a:t>  </a:t>
            </a:r>
            <a:r>
              <a:rPr lang="en-US" dirty="0" err="1" smtClean="0">
                <a:latin typeface="Segoe Print" pitchFamily="2" charset="0"/>
              </a:rPr>
              <a:t>Unitatea</a:t>
            </a:r>
            <a:r>
              <a:rPr lang="en-US" dirty="0" smtClean="0">
                <a:latin typeface="Segoe Print" pitchFamily="2" charset="0"/>
              </a:rPr>
              <a:t> a </a:t>
            </a:r>
            <a:r>
              <a:rPr lang="en-US" dirty="0" err="1" smtClean="0">
                <a:latin typeface="Segoe Print" pitchFamily="2" charset="0"/>
              </a:rPr>
              <a:t>fost</a:t>
            </a:r>
            <a:r>
              <a:rPr lang="en-US" dirty="0" smtClean="0">
                <a:latin typeface="Segoe Print" pitchFamily="2" charset="0"/>
              </a:rPr>
              <a:t> </a:t>
            </a:r>
            <a:r>
              <a:rPr lang="en-US" dirty="0" err="1" smtClean="0">
                <a:latin typeface="Segoe Print" pitchFamily="2" charset="0"/>
              </a:rPr>
              <a:t>proiectata</a:t>
            </a:r>
            <a:r>
              <a:rPr lang="en-US" dirty="0" smtClean="0">
                <a:latin typeface="Segoe Print" pitchFamily="2" charset="0"/>
              </a:rPr>
              <a:t> </a:t>
            </a:r>
            <a:r>
              <a:rPr lang="en-US" dirty="0" err="1" smtClean="0">
                <a:latin typeface="Segoe Print" pitchFamily="2" charset="0"/>
              </a:rPr>
              <a:t>si</a:t>
            </a:r>
            <a:r>
              <a:rPr lang="en-US" dirty="0" smtClean="0">
                <a:latin typeface="Segoe Print" pitchFamily="2" charset="0"/>
              </a:rPr>
              <a:t> </a:t>
            </a:r>
            <a:r>
              <a:rPr lang="en-US" dirty="0" err="1" smtClean="0">
                <a:latin typeface="Segoe Print" pitchFamily="2" charset="0"/>
              </a:rPr>
              <a:t>construita</a:t>
            </a:r>
            <a:r>
              <a:rPr lang="en-US" dirty="0" smtClean="0">
                <a:latin typeface="Segoe Print" pitchFamily="2" charset="0"/>
              </a:rPr>
              <a:t> conform </a:t>
            </a:r>
            <a:r>
              <a:rPr lang="en-US" dirty="0" err="1" smtClean="0">
                <a:latin typeface="Segoe Print" pitchFamily="2" charset="0"/>
              </a:rPr>
              <a:t>normelor</a:t>
            </a:r>
            <a:r>
              <a:rPr lang="en-US" dirty="0" smtClean="0">
                <a:latin typeface="Segoe Print" pitchFamily="2" charset="0"/>
              </a:rPr>
              <a:t> </a:t>
            </a:r>
            <a:r>
              <a:rPr lang="en-US" dirty="0" err="1" smtClean="0">
                <a:latin typeface="Segoe Print" pitchFamily="2" charset="0"/>
              </a:rPr>
              <a:t>legale</a:t>
            </a:r>
            <a:r>
              <a:rPr lang="en-US" dirty="0" smtClean="0">
                <a:latin typeface="Segoe Print" pitchFamily="2" charset="0"/>
              </a:rPr>
              <a:t> in </a:t>
            </a:r>
            <a:r>
              <a:rPr lang="en-US" dirty="0" err="1" smtClean="0">
                <a:latin typeface="Segoe Print" pitchFamily="2" charset="0"/>
              </a:rPr>
              <a:t>vigoare</a:t>
            </a:r>
            <a:r>
              <a:rPr lang="en-US" dirty="0" smtClean="0">
                <a:latin typeface="Segoe Print" pitchFamily="2" charset="0"/>
              </a:rPr>
              <a:t> </a:t>
            </a:r>
            <a:r>
              <a:rPr lang="en-US" dirty="0" err="1" smtClean="0">
                <a:latin typeface="Segoe Print" pitchFamily="2" charset="0"/>
              </a:rPr>
              <a:t>si</a:t>
            </a:r>
            <a:r>
              <a:rPr lang="en-US" dirty="0" smtClean="0">
                <a:latin typeface="Segoe Print" pitchFamily="2" charset="0"/>
              </a:rPr>
              <a:t> </a:t>
            </a:r>
            <a:r>
              <a:rPr lang="en-US" dirty="0" err="1" smtClean="0">
                <a:latin typeface="Segoe Print" pitchFamily="2" charset="0"/>
              </a:rPr>
              <a:t>este</a:t>
            </a:r>
            <a:r>
              <a:rPr lang="en-US" dirty="0" smtClean="0">
                <a:latin typeface="Segoe Print" pitchFamily="2" charset="0"/>
              </a:rPr>
              <a:t> </a:t>
            </a:r>
            <a:r>
              <a:rPr lang="en-US" dirty="0" err="1" smtClean="0">
                <a:latin typeface="Segoe Print" pitchFamily="2" charset="0"/>
              </a:rPr>
              <a:t>autorizata</a:t>
            </a:r>
            <a:r>
              <a:rPr lang="en-US" dirty="0" smtClean="0">
                <a:latin typeface="Segoe Print" pitchFamily="2" charset="0"/>
              </a:rPr>
              <a:t> de </a:t>
            </a:r>
            <a:r>
              <a:rPr lang="en-US" dirty="0" err="1" smtClean="0">
                <a:latin typeface="Segoe Print" pitchFamily="2" charset="0"/>
              </a:rPr>
              <a:t>institutiile</a:t>
            </a:r>
            <a:r>
              <a:rPr lang="en-US" dirty="0" smtClean="0">
                <a:latin typeface="Segoe Print" pitchFamily="2" charset="0"/>
              </a:rPr>
              <a:t> </a:t>
            </a:r>
            <a:r>
              <a:rPr lang="en-US" dirty="0" err="1" smtClean="0">
                <a:latin typeface="Segoe Print" pitchFamily="2" charset="0"/>
              </a:rPr>
              <a:t>abilitate</a:t>
            </a:r>
            <a:endParaRPr lang="en-US" dirty="0" smtClean="0">
              <a:latin typeface="Segoe Print" pitchFamily="2" charset="0"/>
            </a:endParaRPr>
          </a:p>
          <a:p>
            <a:pPr>
              <a:buNone/>
            </a:pPr>
            <a:r>
              <a:rPr lang="en-US" dirty="0" smtClean="0">
                <a:latin typeface="Segoe Print" pitchFamily="2" charset="0"/>
              </a:rPr>
              <a:t>  </a:t>
            </a:r>
            <a:r>
              <a:rPr lang="ro-RO" dirty="0" smtClean="0">
                <a:latin typeface="Segoe Print" pitchFamily="2" charset="0"/>
              </a:rPr>
              <a:t>În alegerea dotărilor respectăm criteriile de funcţionalitate, de siguranţă</a:t>
            </a:r>
            <a:r>
              <a:rPr lang="en-US" dirty="0" smtClean="0">
                <a:latin typeface="Segoe Print" pitchFamily="2" charset="0"/>
              </a:rPr>
              <a:t>.</a:t>
            </a:r>
          </a:p>
          <a:p>
            <a:pPr>
              <a:buNone/>
            </a:pPr>
            <a:r>
              <a:rPr lang="en-US" dirty="0" smtClean="0">
                <a:latin typeface="Segoe Print" pitchFamily="2" charset="0"/>
              </a:rPr>
              <a:t>   </a:t>
            </a:r>
            <a:endParaRPr lang="en-US" dirty="0">
              <a:latin typeface="Segoe Print" pitchFamily="2" charset="0"/>
            </a:endParaRPr>
          </a:p>
        </p:txBody>
      </p:sp>
      <p:pic>
        <p:nvPicPr>
          <p:cNvPr id="4" name="Picture 3" descr="20140317_1016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68920">
            <a:off x="8787625" y="4248101"/>
            <a:ext cx="3312371" cy="2484277"/>
          </a:xfrm>
          <a:prstGeom prst="rect">
            <a:avLst/>
          </a:prstGeom>
        </p:spPr>
      </p:pic>
      <p:pic>
        <p:nvPicPr>
          <p:cNvPr id="6" name="Picture 5" descr="20140318_0943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0339" y="795649"/>
            <a:ext cx="2992583" cy="2244437"/>
          </a:xfrm>
          <a:prstGeom prst="rect">
            <a:avLst/>
          </a:prstGeom>
        </p:spPr>
      </p:pic>
      <p:pic>
        <p:nvPicPr>
          <p:cNvPr id="7" name="Picture 6" descr="20140318_0942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35244" y="0"/>
            <a:ext cx="3356757" cy="2517568"/>
          </a:xfrm>
          <a:prstGeom prst="rect">
            <a:avLst/>
          </a:prstGeom>
        </p:spPr>
      </p:pic>
      <p:pic>
        <p:nvPicPr>
          <p:cNvPr id="8" name="Picture 7" descr="20140318_0943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41423" y="2553194"/>
            <a:ext cx="3872736" cy="2250374"/>
          </a:xfrm>
          <a:prstGeom prst="rect">
            <a:avLst/>
          </a:prstGeom>
        </p:spPr>
      </p:pic>
      <p:pic>
        <p:nvPicPr>
          <p:cNvPr id="9" name="Picture 8" descr="20140318_0944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39296" y="4298868"/>
            <a:ext cx="3412176" cy="2559132"/>
          </a:xfrm>
          <a:prstGeom prst="rect">
            <a:avLst/>
          </a:prstGeom>
        </p:spPr>
      </p:pic>
      <p:pic>
        <p:nvPicPr>
          <p:cNvPr id="10" name="Picture 9" descr="20140318_09564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" y="4512623"/>
            <a:ext cx="3146961" cy="2360220"/>
          </a:xfrm>
          <a:prstGeom prst="rect">
            <a:avLst/>
          </a:prstGeom>
        </p:spPr>
      </p:pic>
      <p:pic>
        <p:nvPicPr>
          <p:cNvPr id="11" name="Picture 10" descr="20140318_0943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63193" y="2563091"/>
            <a:ext cx="3872736" cy="2250374"/>
          </a:xfrm>
          <a:prstGeom prst="rect">
            <a:avLst/>
          </a:prstGeom>
        </p:spPr>
      </p:pic>
      <p:pic>
        <p:nvPicPr>
          <p:cNvPr id="12" name="Picture 11" descr="20140317_1016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68920">
            <a:off x="8787628" y="4248102"/>
            <a:ext cx="3312371" cy="2484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31022_1034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49394" y="0"/>
            <a:ext cx="3942609" cy="295695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0501" y="213759"/>
            <a:ext cx="6992195" cy="546265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Activitatile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noastre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zilnice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Segoe Print" pitchFamily="2" charset="0"/>
            </a:endParaRPr>
          </a:p>
        </p:txBody>
      </p:sp>
      <p:pic>
        <p:nvPicPr>
          <p:cNvPr id="6" name="Picture 5" descr="20131024_0932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2525"/>
            <a:ext cx="4579917" cy="3434938"/>
          </a:xfrm>
          <a:prstGeom prst="rect">
            <a:avLst/>
          </a:prstGeom>
        </p:spPr>
      </p:pic>
      <p:pic>
        <p:nvPicPr>
          <p:cNvPr id="7" name="Picture 6" descr="20130619_0931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07534" y="4319653"/>
            <a:ext cx="3384468" cy="2538351"/>
          </a:xfrm>
          <a:prstGeom prst="rect">
            <a:avLst/>
          </a:prstGeom>
        </p:spPr>
      </p:pic>
      <p:pic>
        <p:nvPicPr>
          <p:cNvPr id="8" name="Picture 7" descr="20140108_1125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59087" y="795651"/>
            <a:ext cx="3499263" cy="2624447"/>
          </a:xfrm>
          <a:prstGeom prst="rect">
            <a:avLst/>
          </a:prstGeom>
        </p:spPr>
      </p:pic>
      <p:pic>
        <p:nvPicPr>
          <p:cNvPr id="9" name="Picture 8" descr="20140306_0946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67004" y="3604163"/>
            <a:ext cx="4037611" cy="3028209"/>
          </a:xfrm>
          <a:prstGeom prst="rect">
            <a:avLst/>
          </a:prstGeom>
        </p:spPr>
      </p:pic>
      <p:pic>
        <p:nvPicPr>
          <p:cNvPr id="10" name="Picture 9" descr="20130530_11123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" y="4316685"/>
            <a:ext cx="3621975" cy="2541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255" y="0"/>
            <a:ext cx="6885316" cy="522514"/>
          </a:xfrm>
        </p:spPr>
        <p:txBody>
          <a:bodyPr>
            <a:noAutofit/>
          </a:bodyPr>
          <a:lstStyle/>
          <a:p>
            <a:pPr marL="274320" indent="-274320"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ORGANIZAREA  SI DOTAREA SPATIILOR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379911" y="664328"/>
            <a:ext cx="6339052" cy="46795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>12 sali de </a:t>
            </a:r>
            <a:r>
              <a:rPr lang="fr-FR" sz="2000" b="1" dirty="0" err="1" smtClean="0">
                <a:latin typeface="Segoe Print" pitchFamily="2" charset="0"/>
                <a:cs typeface="Arial" pitchFamily="34" charset="0"/>
              </a:rPr>
              <a:t>clasa</a:t>
            </a: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> </a:t>
            </a:r>
            <a:r>
              <a:rPr lang="fr-FR" sz="2000" b="1" dirty="0" err="1" smtClean="0">
                <a:latin typeface="Segoe Print" pitchFamily="2" charset="0"/>
                <a:cs typeface="Arial" pitchFamily="34" charset="0"/>
              </a:rPr>
              <a:t>dotate</a:t>
            </a: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> </a:t>
            </a:r>
            <a:r>
              <a:rPr lang="fr-FR" sz="2000" b="1" dirty="0" err="1" smtClean="0">
                <a:latin typeface="Segoe Print" pitchFamily="2" charset="0"/>
                <a:cs typeface="Arial" pitchFamily="34" charset="0"/>
              </a:rPr>
              <a:t>conform</a:t>
            </a: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> </a:t>
            </a:r>
            <a:r>
              <a:rPr lang="fr-FR" sz="2000" b="1" dirty="0" err="1" smtClean="0">
                <a:latin typeface="Segoe Print" pitchFamily="2" charset="0"/>
                <a:cs typeface="Arial" pitchFamily="34" charset="0"/>
              </a:rPr>
              <a:t>normelor</a:t>
            </a: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>, </a:t>
            </a:r>
            <a:r>
              <a:rPr lang="fr-FR" sz="2000" b="1" dirty="0" err="1" smtClean="0">
                <a:latin typeface="Segoe Print" pitchFamily="2" charset="0"/>
                <a:cs typeface="Arial" pitchFamily="34" charset="0"/>
              </a:rPr>
              <a:t>organizate</a:t>
            </a: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> in </a:t>
            </a:r>
            <a:r>
              <a:rPr lang="fr-FR" sz="2000" b="1" dirty="0" err="1" smtClean="0">
                <a:latin typeface="Segoe Print" pitchFamily="2" charset="0"/>
                <a:cs typeface="Arial" pitchFamily="34" charset="0"/>
              </a:rPr>
              <a:t>trei</a:t>
            </a: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> </a:t>
            </a:r>
            <a:r>
              <a:rPr lang="fr-FR" sz="2000" b="1" dirty="0" err="1" smtClean="0">
                <a:latin typeface="Segoe Print" pitchFamily="2" charset="0"/>
                <a:cs typeface="Arial" pitchFamily="34" charset="0"/>
              </a:rPr>
              <a:t>corpuri</a:t>
            </a: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> de </a:t>
            </a:r>
            <a:r>
              <a:rPr lang="fr-FR" sz="2000" b="1" dirty="0" err="1" smtClean="0">
                <a:latin typeface="Segoe Print" pitchFamily="2" charset="0"/>
                <a:cs typeface="Arial" pitchFamily="34" charset="0"/>
              </a:rPr>
              <a:t>cladiri</a:t>
            </a: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/>
            </a:r>
            <a:br>
              <a:rPr lang="fr-FR" sz="2000" b="1" dirty="0" smtClean="0">
                <a:latin typeface="Segoe Print" pitchFamily="2" charset="0"/>
                <a:cs typeface="Arial" pitchFamily="34" charset="0"/>
              </a:rPr>
            </a:b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> sala de sport </a:t>
            </a:r>
            <a:r>
              <a:rPr lang="ro-RO" sz="2000" b="1" dirty="0" smtClean="0">
                <a:latin typeface="Segoe Print" pitchFamily="2" charset="0"/>
                <a:cs typeface="Arial" pitchFamily="34" charset="0"/>
              </a:rPr>
              <a:t/>
            </a:r>
            <a:br>
              <a:rPr lang="ro-RO" sz="2000" b="1" dirty="0" smtClean="0">
                <a:latin typeface="Segoe Print" pitchFamily="2" charset="0"/>
                <a:cs typeface="Arial" pitchFamily="34" charset="0"/>
              </a:rPr>
            </a:b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> cabinet </a:t>
            </a:r>
            <a:r>
              <a:rPr lang="fr-FR" sz="2000" b="1" dirty="0" err="1" smtClean="0">
                <a:latin typeface="Segoe Print" pitchFamily="2" charset="0"/>
                <a:cs typeface="Arial" pitchFamily="34" charset="0"/>
              </a:rPr>
              <a:t>director</a:t>
            </a:r>
            <a:r>
              <a:rPr lang="ro-RO" sz="2000" b="1" dirty="0" smtClean="0">
                <a:latin typeface="Segoe Print" pitchFamily="2" charset="0"/>
                <a:cs typeface="Arial" pitchFamily="34" charset="0"/>
              </a:rPr>
              <a:t/>
            </a:r>
            <a:br>
              <a:rPr lang="ro-RO" sz="2000" b="1" dirty="0" smtClean="0">
                <a:latin typeface="Segoe Print" pitchFamily="2" charset="0"/>
                <a:cs typeface="Arial" pitchFamily="34" charset="0"/>
              </a:rPr>
            </a:b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> cabinet </a:t>
            </a:r>
            <a:r>
              <a:rPr lang="fr-FR" sz="2000" b="1" dirty="0" err="1" smtClean="0">
                <a:latin typeface="Segoe Print" pitchFamily="2" charset="0"/>
                <a:cs typeface="Arial" pitchFamily="34" charset="0"/>
              </a:rPr>
              <a:t>contabilitate</a:t>
            </a:r>
            <a:r>
              <a:rPr lang="ro-RO" sz="2000" b="1" dirty="0" smtClean="0">
                <a:latin typeface="Segoe Print" pitchFamily="2" charset="0"/>
                <a:cs typeface="Arial" pitchFamily="34" charset="0"/>
              </a:rPr>
              <a:t/>
            </a:r>
            <a:br>
              <a:rPr lang="ro-RO" sz="2000" b="1" dirty="0" smtClean="0">
                <a:latin typeface="Segoe Print" pitchFamily="2" charset="0"/>
                <a:cs typeface="Arial" pitchFamily="34" charset="0"/>
              </a:rPr>
            </a:b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>cabinet </a:t>
            </a:r>
            <a:r>
              <a:rPr lang="fr-FR" sz="2000" b="1" dirty="0" err="1" smtClean="0">
                <a:latin typeface="Segoe Print" pitchFamily="2" charset="0"/>
                <a:cs typeface="Arial" pitchFamily="34" charset="0"/>
              </a:rPr>
              <a:t>administrativ</a:t>
            </a: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/>
            </a:r>
            <a:br>
              <a:rPr lang="fr-FR" sz="2000" b="1" dirty="0" smtClean="0">
                <a:latin typeface="Segoe Print" pitchFamily="2" charset="0"/>
                <a:cs typeface="Arial" pitchFamily="34" charset="0"/>
              </a:rPr>
            </a:b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> cabinet </a:t>
            </a:r>
            <a:r>
              <a:rPr lang="fr-FR" sz="2000" b="1" dirty="0" err="1" smtClean="0">
                <a:latin typeface="Segoe Print" pitchFamily="2" charset="0"/>
                <a:cs typeface="Arial" pitchFamily="34" charset="0"/>
              </a:rPr>
              <a:t>medical</a:t>
            </a: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> si  </a:t>
            </a:r>
            <a:r>
              <a:rPr lang="fr-FR" sz="2000" b="1" dirty="0" err="1" smtClean="0">
                <a:latin typeface="Segoe Print" pitchFamily="2" charset="0"/>
                <a:cs typeface="Arial" pitchFamily="34" charset="0"/>
              </a:rPr>
              <a:t>izolator</a:t>
            </a:r>
            <a:r>
              <a:rPr lang="ro-RO" sz="2000" b="1" dirty="0" smtClean="0">
                <a:latin typeface="Segoe Print" pitchFamily="2" charset="0"/>
                <a:cs typeface="Arial" pitchFamily="34" charset="0"/>
              </a:rPr>
              <a:t/>
            </a:r>
            <a:br>
              <a:rPr lang="ro-RO" sz="2000" b="1" dirty="0" smtClean="0">
                <a:latin typeface="Segoe Print" pitchFamily="2" charset="0"/>
                <a:cs typeface="Arial" pitchFamily="34" charset="0"/>
              </a:rPr>
            </a:b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>1 sala de </a:t>
            </a:r>
            <a:r>
              <a:rPr lang="fr-FR" sz="2000" b="1" dirty="0" err="1" smtClean="0">
                <a:latin typeface="Segoe Print" pitchFamily="2" charset="0"/>
                <a:cs typeface="Arial" pitchFamily="34" charset="0"/>
              </a:rPr>
              <a:t>mese</a:t>
            </a:r>
            <a:r>
              <a:rPr lang="ro-RO" sz="2000" b="1" dirty="0" smtClean="0">
                <a:latin typeface="Segoe Print" pitchFamily="2" charset="0"/>
                <a:cs typeface="Arial" pitchFamily="34" charset="0"/>
              </a:rPr>
              <a:t/>
            </a:r>
            <a:br>
              <a:rPr lang="ro-RO" sz="2000" b="1" dirty="0" smtClean="0">
                <a:latin typeface="Segoe Print" pitchFamily="2" charset="0"/>
                <a:cs typeface="Arial" pitchFamily="34" charset="0"/>
              </a:rPr>
            </a:b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>1 </a:t>
            </a:r>
            <a:r>
              <a:rPr lang="fr-FR" sz="2000" b="1" dirty="0" err="1" smtClean="0">
                <a:latin typeface="Segoe Print" pitchFamily="2" charset="0"/>
                <a:cs typeface="Arial" pitchFamily="34" charset="0"/>
              </a:rPr>
              <a:t>bucătărie</a:t>
            </a: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>  </a:t>
            </a:r>
            <a:r>
              <a:rPr lang="fr-FR" sz="2000" b="1" dirty="0" err="1" smtClean="0">
                <a:latin typeface="Segoe Print" pitchFamily="2" charset="0"/>
                <a:cs typeface="Arial" pitchFamily="34" charset="0"/>
              </a:rPr>
              <a:t>utilata</a:t>
            </a: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> modern</a:t>
            </a:r>
            <a:r>
              <a:rPr lang="ro-RO" sz="2000" b="1" dirty="0" smtClean="0">
                <a:latin typeface="Segoe Print" pitchFamily="2" charset="0"/>
                <a:cs typeface="Arial" pitchFamily="34" charset="0"/>
              </a:rPr>
              <a:t/>
            </a:r>
            <a:br>
              <a:rPr lang="ro-RO" sz="2000" b="1" dirty="0" smtClean="0">
                <a:latin typeface="Segoe Print" pitchFamily="2" charset="0"/>
                <a:cs typeface="Arial" pitchFamily="34" charset="0"/>
              </a:rPr>
            </a:b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>1 bloc </a:t>
            </a:r>
            <a:r>
              <a:rPr lang="fr-FR" sz="2000" b="1" dirty="0" err="1" smtClean="0">
                <a:latin typeface="Segoe Print" pitchFamily="2" charset="0"/>
                <a:cs typeface="Arial" pitchFamily="34" charset="0"/>
              </a:rPr>
              <a:t>alimentar</a:t>
            </a: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> - </a:t>
            </a:r>
            <a:r>
              <a:rPr lang="fr-FR" sz="2000" b="1" dirty="0" err="1" smtClean="0">
                <a:latin typeface="Segoe Print" pitchFamily="2" charset="0"/>
                <a:cs typeface="Arial" pitchFamily="34" charset="0"/>
              </a:rPr>
              <a:t>corespunzator</a:t>
            </a:r>
            <a:r>
              <a:rPr lang="ro-RO" sz="2000" b="1" dirty="0" smtClean="0">
                <a:latin typeface="Segoe Print" pitchFamily="2" charset="0"/>
                <a:cs typeface="Arial" pitchFamily="34" charset="0"/>
              </a:rPr>
              <a:t/>
            </a:r>
            <a:br>
              <a:rPr lang="ro-RO" sz="2000" b="1" dirty="0" smtClean="0">
                <a:latin typeface="Segoe Print" pitchFamily="2" charset="0"/>
                <a:cs typeface="Arial" pitchFamily="34" charset="0"/>
              </a:rPr>
            </a:b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>1 </a:t>
            </a:r>
            <a:r>
              <a:rPr lang="fr-FR" sz="2000" b="1" dirty="0" err="1" smtClean="0">
                <a:latin typeface="Segoe Print" pitchFamily="2" charset="0"/>
                <a:cs typeface="Arial" pitchFamily="34" charset="0"/>
              </a:rPr>
              <a:t>spălătorie</a:t>
            </a: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> - </a:t>
            </a:r>
            <a:r>
              <a:rPr lang="fr-FR" sz="2000" b="1" dirty="0" err="1" smtClean="0">
                <a:latin typeface="Segoe Print" pitchFamily="2" charset="0"/>
                <a:cs typeface="Arial" pitchFamily="34" charset="0"/>
              </a:rPr>
              <a:t>utilata</a:t>
            </a:r>
            <a:r>
              <a:rPr lang="ro-RO" sz="2000" b="1" dirty="0" smtClean="0">
                <a:latin typeface="Segoe Print" pitchFamily="2" charset="0"/>
                <a:cs typeface="Arial" pitchFamily="34" charset="0"/>
              </a:rPr>
              <a:t/>
            </a:r>
            <a:br>
              <a:rPr lang="ro-RO" sz="2000" b="1" dirty="0" smtClean="0">
                <a:latin typeface="Segoe Print" pitchFamily="2" charset="0"/>
                <a:cs typeface="Arial" pitchFamily="34" charset="0"/>
              </a:rPr>
            </a:br>
            <a:r>
              <a:rPr lang="fr-FR" sz="2000" b="1" dirty="0" err="1" smtClean="0">
                <a:latin typeface="Segoe Print" pitchFamily="2" charset="0"/>
                <a:cs typeface="Arial" pitchFamily="34" charset="0"/>
              </a:rPr>
              <a:t>vestiare</a:t>
            </a: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>, </a:t>
            </a:r>
            <a:r>
              <a:rPr lang="fr-FR" sz="2000" b="1" dirty="0" err="1" smtClean="0">
                <a:latin typeface="Segoe Print" pitchFamily="2" charset="0"/>
                <a:cs typeface="Arial" pitchFamily="34" charset="0"/>
              </a:rPr>
              <a:t>grupuri</a:t>
            </a: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> </a:t>
            </a:r>
            <a:r>
              <a:rPr lang="fr-FR" sz="2000" b="1" dirty="0" err="1" smtClean="0">
                <a:latin typeface="Segoe Print" pitchFamily="2" charset="0"/>
                <a:cs typeface="Arial" pitchFamily="34" charset="0"/>
              </a:rPr>
              <a:t>sanitare</a:t>
            </a:r>
            <a:r>
              <a:rPr lang="ro-RO" sz="2000" b="1" dirty="0" smtClean="0">
                <a:latin typeface="Segoe Print" pitchFamily="2" charset="0"/>
                <a:cs typeface="Arial" pitchFamily="34" charset="0"/>
              </a:rPr>
              <a:t/>
            </a:r>
            <a:br>
              <a:rPr lang="ro-RO" sz="2000" b="1" dirty="0" smtClean="0">
                <a:latin typeface="Segoe Print" pitchFamily="2" charset="0"/>
                <a:cs typeface="Arial" pitchFamily="34" charset="0"/>
              </a:rPr>
            </a:b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>1 </a:t>
            </a:r>
            <a:r>
              <a:rPr lang="fr-FR" sz="2000" b="1" dirty="0" err="1" smtClean="0">
                <a:latin typeface="Segoe Print" pitchFamily="2" charset="0"/>
                <a:cs typeface="Arial" pitchFamily="34" charset="0"/>
              </a:rPr>
              <a:t>centrală</a:t>
            </a: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> </a:t>
            </a:r>
            <a:r>
              <a:rPr lang="fr-FR" sz="2000" b="1" dirty="0" err="1" smtClean="0">
                <a:latin typeface="Segoe Print" pitchFamily="2" charset="0"/>
                <a:cs typeface="Arial" pitchFamily="34" charset="0"/>
              </a:rPr>
              <a:t>termică</a:t>
            </a: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> </a:t>
            </a:r>
            <a:r>
              <a:rPr lang="fr-FR" sz="2000" b="1" dirty="0" err="1" smtClean="0">
                <a:latin typeface="Segoe Print" pitchFamily="2" charset="0"/>
                <a:cs typeface="Arial" pitchFamily="34" charset="0"/>
              </a:rPr>
              <a:t>proprie</a:t>
            </a:r>
            <a:r>
              <a:rPr lang="ro-RO" sz="2000" b="1" dirty="0" smtClean="0">
                <a:latin typeface="Segoe Print" pitchFamily="2" charset="0"/>
                <a:cs typeface="Arial" pitchFamily="34" charset="0"/>
              </a:rPr>
              <a:t/>
            </a:r>
            <a:br>
              <a:rPr lang="ro-RO" sz="2000" b="1" dirty="0" smtClean="0">
                <a:latin typeface="Segoe Print" pitchFamily="2" charset="0"/>
                <a:cs typeface="Arial" pitchFamily="34" charset="0"/>
              </a:rPr>
            </a:br>
            <a:r>
              <a:rPr lang="fr-FR" sz="2000" b="1" dirty="0" err="1" smtClean="0">
                <a:latin typeface="Segoe Print" pitchFamily="2" charset="0"/>
                <a:cs typeface="Arial" pitchFamily="34" charset="0"/>
              </a:rPr>
              <a:t>spaţiu</a:t>
            </a: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> de </a:t>
            </a:r>
            <a:r>
              <a:rPr lang="fr-FR" sz="2000" b="1" dirty="0" err="1" smtClean="0">
                <a:latin typeface="Segoe Print" pitchFamily="2" charset="0"/>
                <a:cs typeface="Arial" pitchFamily="34" charset="0"/>
              </a:rPr>
              <a:t>joacă</a:t>
            </a:r>
            <a:r>
              <a:rPr lang="fr-FR" sz="2000" b="1" dirty="0" smtClean="0">
                <a:latin typeface="Segoe Print" pitchFamily="2" charset="0"/>
                <a:cs typeface="Arial" pitchFamily="34" charset="0"/>
              </a:rPr>
              <a:t> </a:t>
            </a:r>
            <a:r>
              <a:rPr lang="fr-FR" sz="2000" b="1" dirty="0" err="1" smtClean="0">
                <a:latin typeface="Segoe Print" pitchFamily="2" charset="0"/>
                <a:cs typeface="Arial" pitchFamily="34" charset="0"/>
              </a:rPr>
              <a:t>amenajat</a:t>
            </a:r>
            <a:endParaRPr lang="en-US" sz="2000" dirty="0" smtClean="0">
              <a:latin typeface="Segoe Print" pitchFamily="2" charset="0"/>
              <a:cs typeface="Arial" pitchFamily="34" charset="0"/>
            </a:endParaRPr>
          </a:p>
        </p:txBody>
      </p:sp>
      <p:pic>
        <p:nvPicPr>
          <p:cNvPr id="8" name="Picture Placeholder 7" descr="20140318_10094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4023" b="4023"/>
          <a:stretch>
            <a:fillRect/>
          </a:stretch>
        </p:blipFill>
        <p:spPr>
          <a:xfrm>
            <a:off x="8705827" y="-147947"/>
            <a:ext cx="3486175" cy="2404258"/>
          </a:xfrm>
        </p:spPr>
      </p:pic>
      <p:pic>
        <p:nvPicPr>
          <p:cNvPr id="9" name="Picture 8" descr="20140318_1009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34599" y="2446314"/>
            <a:ext cx="4057404" cy="3043053"/>
          </a:xfrm>
          <a:prstGeom prst="rect">
            <a:avLst/>
          </a:prstGeom>
        </p:spPr>
      </p:pic>
      <p:pic>
        <p:nvPicPr>
          <p:cNvPr id="10" name="Picture 9" descr="20140318_1359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6614" y="1353790"/>
            <a:ext cx="2755076" cy="2066307"/>
          </a:xfrm>
          <a:prstGeom prst="rect">
            <a:avLst/>
          </a:prstGeom>
        </p:spPr>
      </p:pic>
      <p:pic>
        <p:nvPicPr>
          <p:cNvPr id="11" name="Picture 10" descr="20140318_1359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0765" y="4168240"/>
            <a:ext cx="3586347" cy="268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4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6643" y="755176"/>
            <a:ext cx="9372600" cy="1200416"/>
          </a:xfrm>
        </p:spPr>
        <p:txBody>
          <a:bodyPr>
            <a:normAutofit fontScale="90000"/>
          </a:bodyPr>
          <a:lstStyle/>
          <a:p>
            <a:pPr algn="ctr"/>
            <a:r>
              <a:rPr lang="ro-RO" sz="2000" b="1" dirty="0" smtClean="0"/>
              <a:t> 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o-RO" sz="2000" b="1" dirty="0" smtClean="0"/>
              <a:t>&lt;&lt;Intreaga dezvoltare ,,trece" prin educatie: valorile stiintei si ale tehnicii, spiritul inventiv si aplicativ, noile atitudini si mentalitati, ca si modul de a fi si de a deveni, cerute de societatea moderna, se invata in interiorul sistemelor educative si al autoeducatiei continue&gt;&gt;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o-RO" sz="2000" dirty="0" smtClean="0"/>
              <a:t>                                                                                                                 George Vaideanu</a:t>
            </a:r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1400" dirty="0"/>
          </a:p>
        </p:txBody>
      </p:sp>
      <p:pic>
        <p:nvPicPr>
          <p:cNvPr id="6" name="Content Placeholder 5" descr="fotolia_38547366_book-and-butterfliesxl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27139" y="1777621"/>
            <a:ext cx="7349124" cy="466412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"/>
            <a:ext cx="12192000" cy="1080655"/>
          </a:xfrm>
        </p:spPr>
        <p:txBody>
          <a:bodyPr/>
          <a:lstStyle/>
          <a:p>
            <a:r>
              <a:rPr lang="ro-RO" sz="3200" dirty="0" smtClean="0">
                <a:solidFill>
                  <a:srgbClr val="0070C0"/>
                </a:solidFill>
                <a:latin typeface="Segoe Print" pitchFamily="2" charset="0"/>
              </a:rPr>
              <a:t>Alimentaţia în serviciile pentru copii şi familii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84568"/>
            <a:ext cx="4398579" cy="3986525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20000"/>
              </a:lnSpc>
              <a:buNone/>
            </a:pPr>
            <a:r>
              <a:rPr lang="en-US" sz="2900" dirty="0" smtClean="0">
                <a:latin typeface="Segoe Print" pitchFamily="2" charset="0"/>
                <a:cs typeface="Arial" pitchFamily="34" charset="0"/>
              </a:rPr>
              <a:t>	</a:t>
            </a:r>
            <a:r>
              <a:rPr lang="ro-RO" sz="2900" dirty="0" smtClean="0">
                <a:latin typeface="Segoe Print" pitchFamily="2" charset="0"/>
                <a:cs typeface="Arial" pitchFamily="34" charset="0"/>
              </a:rPr>
              <a:t>În ceea ce priveşte spaţiile, dotările şi echipamentele bucătăriei,</a:t>
            </a:r>
            <a:r>
              <a:rPr lang="en-US" sz="2900" dirty="0" smtClean="0">
                <a:latin typeface="Segoe Print" pitchFamily="2" charset="0"/>
                <a:cs typeface="Arial" pitchFamily="34" charset="0"/>
              </a:rPr>
              <a:t> </a:t>
            </a:r>
            <a:r>
              <a:rPr lang="ro-RO" sz="2900" dirty="0" smtClean="0">
                <a:latin typeface="Segoe Print" pitchFamily="2" charset="0"/>
                <a:cs typeface="Arial" pitchFamily="34" charset="0"/>
              </a:rPr>
              <a:t>unitatea dispune  de cele necesare</a:t>
            </a:r>
            <a:r>
              <a:rPr lang="en-US" sz="2900" dirty="0" smtClean="0">
                <a:latin typeface="Segoe Print" pitchFamily="2" charset="0"/>
                <a:cs typeface="Arial" pitchFamily="34" charset="0"/>
              </a:rPr>
              <a:t> </a:t>
            </a:r>
            <a:r>
              <a:rPr lang="ro-RO" sz="2900" dirty="0" smtClean="0">
                <a:latin typeface="Segoe Print" pitchFamily="2" charset="0"/>
                <a:cs typeface="Arial" pitchFamily="34" charset="0"/>
              </a:rPr>
              <a:t>preparării şi servirii mesei copiilor</a:t>
            </a:r>
            <a:r>
              <a:rPr lang="en-US" sz="2900" dirty="0" smtClean="0">
                <a:latin typeface="Segoe Print" pitchFamily="2" charset="0"/>
                <a:cs typeface="Arial" pitchFamily="34" charset="0"/>
              </a:rPr>
              <a:t> </a:t>
            </a:r>
            <a:r>
              <a:rPr lang="ro-RO" sz="2900" dirty="0" smtClean="0">
                <a:latin typeface="Segoe Print" pitchFamily="2" charset="0"/>
                <a:cs typeface="Arial" pitchFamily="34" charset="0"/>
              </a:rPr>
              <a:t>în condiţii cât mai adecvate din punc de vedere nutriţional,</a:t>
            </a:r>
            <a:r>
              <a:rPr lang="en-US" sz="2900" dirty="0" smtClean="0">
                <a:latin typeface="Segoe Print" pitchFamily="2" charset="0"/>
                <a:cs typeface="Arial" pitchFamily="34" charset="0"/>
              </a:rPr>
              <a:t> </a:t>
            </a:r>
            <a:r>
              <a:rPr lang="ro-RO" sz="2900" dirty="0" smtClean="0">
                <a:latin typeface="Segoe Print" pitchFamily="2" charset="0"/>
                <a:cs typeface="Arial" pitchFamily="34" charset="0"/>
              </a:rPr>
              <a:t>igienico-sanitar, a condiţiilor de păstrare a alimentelor, etc. </a:t>
            </a:r>
            <a:endParaRPr lang="en-US" sz="2900" dirty="0" smtClean="0">
              <a:latin typeface="Segoe Print" pitchFamily="2" charset="0"/>
              <a:cs typeface="Arial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None/>
            </a:pPr>
            <a:endParaRPr lang="en-US" sz="2900" dirty="0" smtClean="0">
              <a:latin typeface="Segoe Print" pitchFamily="2" charset="0"/>
              <a:cs typeface="Arial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None/>
            </a:pPr>
            <a:r>
              <a:rPr lang="en-US" sz="2900" dirty="0" smtClean="0">
                <a:latin typeface="Segoe Print" pitchFamily="2" charset="0"/>
                <a:cs typeface="Arial" pitchFamily="34" charset="0"/>
              </a:rPr>
              <a:t>	Se </a:t>
            </a:r>
            <a:r>
              <a:rPr lang="en-US" sz="2900" dirty="0" err="1" smtClean="0">
                <a:latin typeface="Segoe Print" pitchFamily="2" charset="0"/>
                <a:cs typeface="Arial" pitchFamily="34" charset="0"/>
              </a:rPr>
              <a:t>realizeaza</a:t>
            </a:r>
            <a:r>
              <a:rPr lang="en-US" sz="2900" dirty="0" smtClean="0">
                <a:latin typeface="Segoe Print" pitchFamily="2" charset="0"/>
                <a:cs typeface="Arial" pitchFamily="34" charset="0"/>
              </a:rPr>
              <a:t> cu </a:t>
            </a:r>
            <a:r>
              <a:rPr lang="en-US" sz="2900" dirty="0" err="1" smtClean="0">
                <a:latin typeface="Segoe Print" pitchFamily="2" charset="0"/>
                <a:cs typeface="Arial" pitchFamily="34" charset="0"/>
              </a:rPr>
              <a:t>respectarea</a:t>
            </a:r>
            <a:r>
              <a:rPr lang="en-US" sz="2900" dirty="0" smtClean="0">
                <a:latin typeface="Segoe Print" pitchFamily="2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Segoe Print" pitchFamily="2" charset="0"/>
                <a:cs typeface="Arial" pitchFamily="34" charset="0"/>
              </a:rPr>
              <a:t>Ordinului</a:t>
            </a:r>
            <a:r>
              <a:rPr lang="en-US" sz="2900" dirty="0" smtClean="0">
                <a:latin typeface="Segoe Print" pitchFamily="2" charset="0"/>
                <a:cs typeface="Arial" pitchFamily="34" charset="0"/>
              </a:rPr>
              <a:t> nr 1563 din 12/09/2008 al </a:t>
            </a:r>
            <a:r>
              <a:rPr lang="en-US" sz="2900" dirty="0" err="1" smtClean="0">
                <a:latin typeface="Segoe Print" pitchFamily="2" charset="0"/>
                <a:cs typeface="Arial" pitchFamily="34" charset="0"/>
              </a:rPr>
              <a:t>Ministerului</a:t>
            </a:r>
            <a:r>
              <a:rPr lang="en-US" sz="2900" dirty="0" smtClean="0">
                <a:latin typeface="Segoe Print" pitchFamily="2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Segoe Print" pitchFamily="2" charset="0"/>
                <a:cs typeface="Arial" pitchFamily="34" charset="0"/>
              </a:rPr>
              <a:t>Sanatatii</a:t>
            </a:r>
            <a:r>
              <a:rPr lang="en-US" sz="2900" dirty="0" smtClean="0">
                <a:latin typeface="Segoe Print" pitchFamily="2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Segoe Print" pitchFamily="2" charset="0"/>
                <a:cs typeface="Arial" pitchFamily="34" charset="0"/>
              </a:rPr>
              <a:t>prin</a:t>
            </a:r>
            <a:r>
              <a:rPr lang="en-US" sz="2900" dirty="0" smtClean="0">
                <a:latin typeface="Segoe Print" pitchFamily="2" charset="0"/>
                <a:cs typeface="Arial" pitchFamily="34" charset="0"/>
              </a:rPr>
              <a:t> :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900" dirty="0" smtClean="0">
                <a:latin typeface="Segoe Print" pitchFamily="2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Segoe Print" pitchFamily="2" charset="0"/>
                <a:cs typeface="Arial" pitchFamily="34" charset="0"/>
              </a:rPr>
              <a:t>aplicarea</a:t>
            </a:r>
            <a:r>
              <a:rPr lang="en-US" sz="2900" dirty="0" smtClean="0">
                <a:latin typeface="Segoe Print" pitchFamily="2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Segoe Print" pitchFamily="2" charset="0"/>
                <a:cs typeface="Arial" pitchFamily="34" charset="0"/>
              </a:rPr>
              <a:t>procedurii</a:t>
            </a:r>
            <a:r>
              <a:rPr lang="en-US" sz="2900" dirty="0" smtClean="0">
                <a:latin typeface="Segoe Print" pitchFamily="2" charset="0"/>
                <a:cs typeface="Arial" pitchFamily="34" charset="0"/>
              </a:rPr>
              <a:t> de </a:t>
            </a:r>
            <a:r>
              <a:rPr lang="en-US" sz="2900" dirty="0" err="1" smtClean="0">
                <a:latin typeface="Segoe Print" pitchFamily="2" charset="0"/>
                <a:cs typeface="Arial" pitchFamily="34" charset="0"/>
              </a:rPr>
              <a:t>aprovizionare</a:t>
            </a:r>
            <a:r>
              <a:rPr lang="en-US" sz="2900" dirty="0" smtClean="0">
                <a:latin typeface="Segoe Print" pitchFamily="2" charset="0"/>
                <a:cs typeface="Arial" pitchFamily="34" charset="0"/>
              </a:rPr>
              <a:t> cu </a:t>
            </a:r>
            <a:r>
              <a:rPr lang="en-US" sz="2900" dirty="0" err="1" smtClean="0">
                <a:latin typeface="Segoe Print" pitchFamily="2" charset="0"/>
                <a:cs typeface="Arial" pitchFamily="34" charset="0"/>
              </a:rPr>
              <a:t>alimente</a:t>
            </a:r>
            <a:r>
              <a:rPr lang="en-US" sz="2900" dirty="0" smtClean="0">
                <a:latin typeface="Segoe Print" pitchFamily="2" charset="0"/>
                <a:cs typeface="Arial" pitchFamily="34" charset="0"/>
              </a:rPr>
              <a:t>;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900" dirty="0" smtClean="0">
                <a:latin typeface="Segoe Print" pitchFamily="2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Segoe Print" pitchFamily="2" charset="0"/>
                <a:cs typeface="Arial" pitchFamily="34" charset="0"/>
              </a:rPr>
              <a:t>aplicarea</a:t>
            </a:r>
            <a:r>
              <a:rPr lang="en-US" sz="2900" dirty="0" smtClean="0">
                <a:latin typeface="Segoe Print" pitchFamily="2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Segoe Print" pitchFamily="2" charset="0"/>
                <a:cs typeface="Arial" pitchFamily="34" charset="0"/>
              </a:rPr>
              <a:t>procedurii</a:t>
            </a:r>
            <a:r>
              <a:rPr lang="en-US" sz="2900" dirty="0" smtClean="0">
                <a:latin typeface="Segoe Print" pitchFamily="2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Segoe Print" pitchFamily="2" charset="0"/>
                <a:cs typeface="Arial" pitchFamily="34" charset="0"/>
              </a:rPr>
              <a:t>privind</a:t>
            </a:r>
            <a:r>
              <a:rPr lang="en-US" sz="2900" dirty="0" smtClean="0">
                <a:latin typeface="Segoe Print" pitchFamily="2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Segoe Print" pitchFamily="2" charset="0"/>
                <a:cs typeface="Arial" pitchFamily="34" charset="0"/>
              </a:rPr>
              <a:t>intocmirea</a:t>
            </a:r>
            <a:r>
              <a:rPr lang="en-US" sz="2900" dirty="0" smtClean="0">
                <a:latin typeface="Segoe Print" pitchFamily="2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Segoe Print" pitchFamily="2" charset="0"/>
                <a:cs typeface="Arial" pitchFamily="34" charset="0"/>
              </a:rPr>
              <a:t>meniului</a:t>
            </a:r>
            <a:r>
              <a:rPr lang="en-US" sz="2900" dirty="0" smtClean="0">
                <a:latin typeface="Segoe Print" pitchFamily="2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Segoe Print" pitchFamily="2" charset="0"/>
                <a:cs typeface="Arial" pitchFamily="34" charset="0"/>
              </a:rPr>
              <a:t>zilnic</a:t>
            </a:r>
            <a:r>
              <a:rPr lang="en-US" sz="2900" dirty="0" smtClean="0">
                <a:latin typeface="Segoe Print" pitchFamily="2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Segoe Print" pitchFamily="2" charset="0"/>
                <a:cs typeface="Arial" pitchFamily="34" charset="0"/>
              </a:rPr>
              <a:t>si</a:t>
            </a:r>
            <a:r>
              <a:rPr lang="en-US" sz="2900" dirty="0" smtClean="0">
                <a:latin typeface="Segoe Print" pitchFamily="2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Segoe Print" pitchFamily="2" charset="0"/>
                <a:cs typeface="Arial" pitchFamily="34" charset="0"/>
              </a:rPr>
              <a:t>saptamanal</a:t>
            </a:r>
            <a:r>
              <a:rPr lang="en-US" sz="2900" dirty="0" smtClean="0">
                <a:latin typeface="Segoe Print" pitchFamily="2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Segoe Print" pitchFamily="2" charset="0"/>
                <a:cs typeface="Arial" pitchFamily="34" charset="0"/>
              </a:rPr>
              <a:t>respectand</a:t>
            </a:r>
            <a:r>
              <a:rPr lang="en-US" sz="2900" dirty="0" smtClean="0">
                <a:latin typeface="Segoe Print" pitchFamily="2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Segoe Print" pitchFamily="2" charset="0"/>
                <a:cs typeface="Arial" pitchFamily="34" charset="0"/>
              </a:rPr>
              <a:t>nivelul</a:t>
            </a:r>
            <a:r>
              <a:rPr lang="en-US" sz="2900" dirty="0" smtClean="0">
                <a:latin typeface="Segoe Print" pitchFamily="2" charset="0"/>
                <a:cs typeface="Arial" pitchFamily="34" charset="0"/>
              </a:rPr>
              <a:t> nutritional al </a:t>
            </a:r>
            <a:r>
              <a:rPr lang="en-US" sz="2900" dirty="0" err="1" smtClean="0">
                <a:latin typeface="Segoe Print" pitchFamily="2" charset="0"/>
                <a:cs typeface="Arial" pitchFamily="34" charset="0"/>
              </a:rPr>
              <a:t>copiilor</a:t>
            </a:r>
            <a:r>
              <a:rPr lang="en-US" sz="2900" dirty="0" smtClean="0">
                <a:latin typeface="Segoe Print" pitchFamily="2" charset="0"/>
                <a:cs typeface="Arial" pitchFamily="34" charset="0"/>
              </a:rPr>
              <a:t>.</a:t>
            </a:r>
          </a:p>
          <a:p>
            <a:pPr algn="just">
              <a:buNone/>
            </a:pPr>
            <a:endParaRPr lang="ro-RO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 descr="20140317_1011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9127262" y="437821"/>
            <a:ext cx="3502561" cy="2626921"/>
          </a:xfrm>
          <a:prstGeom prst="rect">
            <a:avLst/>
          </a:prstGeom>
        </p:spPr>
      </p:pic>
      <p:pic>
        <p:nvPicPr>
          <p:cNvPr id="6" name="Picture 5" descr="20140318_0942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7720" y="3734790"/>
            <a:ext cx="4164280" cy="3123210"/>
          </a:xfrm>
          <a:prstGeom prst="rect">
            <a:avLst/>
          </a:prstGeom>
        </p:spPr>
      </p:pic>
      <p:pic>
        <p:nvPicPr>
          <p:cNvPr id="7" name="Picture Placeholder 4" descr="20140317_101031.jpg"/>
          <p:cNvPicPr>
            <a:picLocks noChangeAspect="1"/>
          </p:cNvPicPr>
          <p:nvPr/>
        </p:nvPicPr>
        <p:blipFill>
          <a:blip r:embed="rId4" cstate="print"/>
          <a:srcRect t="4023" b="4023"/>
          <a:stretch>
            <a:fillRect/>
          </a:stretch>
        </p:blipFill>
        <p:spPr>
          <a:xfrm>
            <a:off x="5196115" y="1171519"/>
            <a:ext cx="4058247" cy="2798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400" y="270168"/>
            <a:ext cx="9248507" cy="1154875"/>
          </a:xfrm>
        </p:spPr>
        <p:txBody>
          <a:bodyPr>
            <a:noAutofit/>
          </a:bodyPr>
          <a:lstStyle/>
          <a:p>
            <a:r>
              <a:rPr lang="ro-RO" sz="3200" dirty="0" smtClean="0">
                <a:solidFill>
                  <a:srgbClr val="0070C0"/>
                </a:solidFill>
                <a:latin typeface="Segoe Print" pitchFamily="2" charset="0"/>
              </a:rPr>
              <a:t>Normele igienico – sanitare</a:t>
            </a:r>
            <a:r>
              <a:rPr lang="en-US" sz="3200" dirty="0" smtClean="0">
                <a:solidFill>
                  <a:srgbClr val="0070C0"/>
                </a:solidFill>
                <a:latin typeface="Segoe Print" pitchFamily="2" charset="0"/>
              </a:rPr>
              <a:t> in </a:t>
            </a:r>
            <a:r>
              <a:rPr lang="en-US" sz="3200" dirty="0" err="1" smtClean="0">
                <a:solidFill>
                  <a:srgbClr val="0070C0"/>
                </a:solidFill>
                <a:latin typeface="Segoe Print" pitchFamily="2" charset="0"/>
              </a:rPr>
              <a:t>serviciile</a:t>
            </a:r>
            <a:r>
              <a:rPr lang="en-US" sz="3200" dirty="0" smtClean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Segoe Print" pitchFamily="2" charset="0"/>
              </a:rPr>
              <a:t>pentru</a:t>
            </a:r>
            <a:r>
              <a:rPr lang="en-US" sz="3200" dirty="0" smtClean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Segoe Print" pitchFamily="2" charset="0"/>
              </a:rPr>
              <a:t>copii</a:t>
            </a:r>
            <a:r>
              <a:rPr lang="en-US" sz="3200" dirty="0" smtClean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Segoe Print" pitchFamily="2" charset="0"/>
              </a:rPr>
              <a:t>si</a:t>
            </a:r>
            <a:r>
              <a:rPr lang="en-US" sz="3200" dirty="0" smtClean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Segoe Print" pitchFamily="2" charset="0"/>
              </a:rPr>
              <a:t>familii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213" y="1391362"/>
            <a:ext cx="11094921" cy="5466637"/>
          </a:xfrm>
        </p:spPr>
        <p:txBody>
          <a:bodyPr>
            <a:normAutofit lnSpcReduction="10000"/>
          </a:bodyPr>
          <a:lstStyle/>
          <a:p>
            <a:endParaRPr lang="en-US" sz="1100" dirty="0" smtClean="0">
              <a:latin typeface="Segoe Print" pitchFamily="2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1500" dirty="0" err="1" smtClean="0">
                <a:solidFill>
                  <a:schemeClr val="tx2"/>
                </a:solidFill>
                <a:latin typeface="Segoe Print" pitchFamily="2" charset="0"/>
              </a:rPr>
              <a:t>Sunt</a:t>
            </a: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</a:t>
            </a:r>
            <a:r>
              <a:rPr lang="en-US" sz="1500" dirty="0" err="1" smtClean="0">
                <a:solidFill>
                  <a:schemeClr val="tx2"/>
                </a:solidFill>
                <a:latin typeface="Segoe Print" pitchFamily="2" charset="0"/>
              </a:rPr>
              <a:t>stabilite</a:t>
            </a: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</a:t>
            </a:r>
            <a:r>
              <a:rPr lang="en-US" sz="1500" dirty="0" err="1" smtClean="0">
                <a:solidFill>
                  <a:schemeClr val="tx2"/>
                </a:solidFill>
                <a:latin typeface="Segoe Print" pitchFamily="2" charset="0"/>
              </a:rPr>
              <a:t>si</a:t>
            </a: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</a:t>
            </a:r>
            <a:r>
              <a:rPr lang="en-US" sz="1500" dirty="0" err="1" smtClean="0">
                <a:solidFill>
                  <a:schemeClr val="tx2"/>
                </a:solidFill>
                <a:latin typeface="Segoe Print" pitchFamily="2" charset="0"/>
              </a:rPr>
              <a:t>respectate</a:t>
            </a: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</a:t>
            </a:r>
            <a:r>
              <a:rPr lang="en-US" sz="1500" dirty="0" err="1" smtClean="0">
                <a:solidFill>
                  <a:schemeClr val="tx2"/>
                </a:solidFill>
                <a:latin typeface="Segoe Print" pitchFamily="2" charset="0"/>
              </a:rPr>
              <a:t>prin</a:t>
            </a: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</a:t>
            </a:r>
            <a:r>
              <a:rPr lang="en-US" sz="1500" dirty="0" err="1" smtClean="0">
                <a:solidFill>
                  <a:schemeClr val="tx2"/>
                </a:solidFill>
                <a:latin typeface="Segoe Print" pitchFamily="2" charset="0"/>
              </a:rPr>
              <a:t>aplicarea</a:t>
            </a: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</a:t>
            </a:r>
            <a:r>
              <a:rPr lang="en-US" sz="1500" dirty="0" err="1" smtClean="0">
                <a:solidFill>
                  <a:schemeClr val="tx2"/>
                </a:solidFill>
                <a:latin typeface="Segoe Print" pitchFamily="2" charset="0"/>
              </a:rPr>
              <a:t>urmatoarelor</a:t>
            </a: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</a:t>
            </a:r>
            <a:r>
              <a:rPr lang="en-US" sz="1500" dirty="0" err="1" smtClean="0">
                <a:solidFill>
                  <a:schemeClr val="tx2"/>
                </a:solidFill>
                <a:latin typeface="Segoe Print" pitchFamily="2" charset="0"/>
              </a:rPr>
              <a:t>proceduri</a:t>
            </a: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: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   </a:t>
            </a:r>
            <a:r>
              <a:rPr lang="en-US" sz="1500" dirty="0" err="1" smtClean="0">
                <a:solidFill>
                  <a:schemeClr val="tx2"/>
                </a:solidFill>
                <a:latin typeface="Segoe Print" pitchFamily="2" charset="0"/>
              </a:rPr>
              <a:t>primirea</a:t>
            </a: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</a:t>
            </a:r>
            <a:r>
              <a:rPr lang="en-US" sz="1500" dirty="0" err="1" smtClean="0">
                <a:solidFill>
                  <a:schemeClr val="tx2"/>
                </a:solidFill>
                <a:latin typeface="Segoe Print" pitchFamily="2" charset="0"/>
              </a:rPr>
              <a:t>copiilor</a:t>
            </a: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in </a:t>
            </a:r>
            <a:r>
              <a:rPr lang="en-US" sz="1500" dirty="0" err="1" smtClean="0">
                <a:solidFill>
                  <a:schemeClr val="tx2"/>
                </a:solidFill>
                <a:latin typeface="Segoe Print" pitchFamily="2" charset="0"/>
              </a:rPr>
              <a:t>colectivitate</a:t>
            </a: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in stare de </a:t>
            </a:r>
            <a:r>
              <a:rPr lang="en-US" sz="1500" dirty="0" err="1" smtClean="0">
                <a:solidFill>
                  <a:schemeClr val="tx2"/>
                </a:solidFill>
                <a:latin typeface="Segoe Print" pitchFamily="2" charset="0"/>
              </a:rPr>
              <a:t>sanatate</a:t>
            </a: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   </a:t>
            </a:r>
            <a:r>
              <a:rPr lang="en-US" sz="1500" dirty="0" err="1" smtClean="0">
                <a:solidFill>
                  <a:schemeClr val="tx2"/>
                </a:solidFill>
                <a:latin typeface="Segoe Print" pitchFamily="2" charset="0"/>
              </a:rPr>
              <a:t>efectuarea</a:t>
            </a: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</a:t>
            </a:r>
            <a:r>
              <a:rPr lang="en-US" sz="1500" dirty="0" err="1" smtClean="0">
                <a:solidFill>
                  <a:schemeClr val="tx2"/>
                </a:solidFill>
                <a:latin typeface="Segoe Print" pitchFamily="2" charset="0"/>
              </a:rPr>
              <a:t>triajului</a:t>
            </a: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epidemiologic </a:t>
            </a:r>
            <a:r>
              <a:rPr lang="en-US" sz="1500" dirty="0" err="1" smtClean="0">
                <a:solidFill>
                  <a:schemeClr val="tx2"/>
                </a:solidFill>
                <a:latin typeface="Segoe Print" pitchFamily="2" charset="0"/>
              </a:rPr>
              <a:t>zilnic</a:t>
            </a: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de </a:t>
            </a:r>
            <a:r>
              <a:rPr lang="en-US" sz="1500" dirty="0" err="1" smtClean="0">
                <a:solidFill>
                  <a:schemeClr val="tx2"/>
                </a:solidFill>
                <a:latin typeface="Segoe Print" pitchFamily="2" charset="0"/>
              </a:rPr>
              <a:t>cadrele</a:t>
            </a: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</a:t>
            </a:r>
            <a:r>
              <a:rPr lang="en-US" sz="1500" dirty="0" err="1" smtClean="0">
                <a:solidFill>
                  <a:schemeClr val="tx2"/>
                </a:solidFill>
                <a:latin typeface="Segoe Print" pitchFamily="2" charset="0"/>
              </a:rPr>
              <a:t>medicale</a:t>
            </a: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   </a:t>
            </a:r>
            <a:r>
              <a:rPr lang="en-US" sz="1500" dirty="0" err="1" smtClean="0">
                <a:solidFill>
                  <a:schemeClr val="tx2"/>
                </a:solidFill>
                <a:latin typeface="Segoe Print" pitchFamily="2" charset="0"/>
              </a:rPr>
              <a:t>efectuarea</a:t>
            </a: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</a:t>
            </a:r>
            <a:r>
              <a:rPr lang="en-US" sz="1500" dirty="0" err="1" smtClean="0">
                <a:solidFill>
                  <a:schemeClr val="tx2"/>
                </a:solidFill>
                <a:latin typeface="Segoe Print" pitchFamily="2" charset="0"/>
              </a:rPr>
              <a:t>analizelor</a:t>
            </a: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</a:t>
            </a:r>
            <a:r>
              <a:rPr lang="en-US" sz="1500" dirty="0" err="1" smtClean="0">
                <a:solidFill>
                  <a:schemeClr val="tx2"/>
                </a:solidFill>
                <a:latin typeface="Segoe Print" pitchFamily="2" charset="0"/>
              </a:rPr>
              <a:t>medicale</a:t>
            </a: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</a:t>
            </a:r>
            <a:r>
              <a:rPr lang="en-US" sz="1500" dirty="0" err="1" smtClean="0">
                <a:solidFill>
                  <a:schemeClr val="tx2"/>
                </a:solidFill>
                <a:latin typeface="Segoe Print" pitchFamily="2" charset="0"/>
              </a:rPr>
              <a:t>periodice</a:t>
            </a: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</a:t>
            </a:r>
            <a:r>
              <a:rPr lang="ro-RO" sz="1500" dirty="0" smtClean="0">
                <a:solidFill>
                  <a:schemeClr val="tx2"/>
                </a:solidFill>
                <a:latin typeface="Segoe Print" pitchFamily="2" charset="0"/>
              </a:rPr>
              <a:t>personalului implicat in asigurarea serviciilor specifice</a:t>
            </a:r>
            <a:endParaRPr lang="en-US" sz="1500" dirty="0" smtClean="0">
              <a:solidFill>
                <a:schemeClr val="tx2"/>
              </a:solidFill>
              <a:latin typeface="Segoe Print" pitchFamily="2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   </a:t>
            </a:r>
            <a:r>
              <a:rPr lang="en-US" sz="1500" dirty="0" err="1" smtClean="0">
                <a:solidFill>
                  <a:schemeClr val="tx2"/>
                </a:solidFill>
                <a:latin typeface="Segoe Print" pitchFamily="2" charset="0"/>
              </a:rPr>
              <a:t>efectuarea</a:t>
            </a: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</a:t>
            </a:r>
            <a:r>
              <a:rPr lang="en-US" sz="1500" dirty="0" err="1" smtClean="0">
                <a:solidFill>
                  <a:schemeClr val="tx2"/>
                </a:solidFill>
                <a:latin typeface="Segoe Print" pitchFamily="2" charset="0"/>
              </a:rPr>
              <a:t>fisei</a:t>
            </a: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de </a:t>
            </a:r>
            <a:r>
              <a:rPr lang="en-US" sz="1500" dirty="0" err="1" smtClean="0">
                <a:solidFill>
                  <a:schemeClr val="tx2"/>
                </a:solidFill>
                <a:latin typeface="Segoe Print" pitchFamily="2" charset="0"/>
              </a:rPr>
              <a:t>aptitudini</a:t>
            </a: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a </a:t>
            </a:r>
            <a:r>
              <a:rPr lang="en-US" sz="1500" dirty="0" err="1" smtClean="0">
                <a:solidFill>
                  <a:schemeClr val="tx2"/>
                </a:solidFill>
                <a:latin typeface="Segoe Print" pitchFamily="2" charset="0"/>
              </a:rPr>
              <a:t>personalului</a:t>
            </a: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   </a:t>
            </a:r>
            <a:r>
              <a:rPr lang="en-US" sz="1500" dirty="0" err="1" smtClean="0">
                <a:solidFill>
                  <a:schemeClr val="tx2"/>
                </a:solidFill>
                <a:latin typeface="Segoe Print" pitchFamily="2" charset="0"/>
              </a:rPr>
              <a:t>efectuarea</a:t>
            </a: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</a:t>
            </a:r>
            <a:r>
              <a:rPr lang="en-US" sz="1500" dirty="0" err="1" smtClean="0">
                <a:solidFill>
                  <a:schemeClr val="tx2"/>
                </a:solidFill>
                <a:latin typeface="Segoe Print" pitchFamily="2" charset="0"/>
              </a:rPr>
              <a:t>curateniei</a:t>
            </a: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</a:t>
            </a:r>
            <a:r>
              <a:rPr lang="en-US" sz="1500" dirty="0" err="1" smtClean="0">
                <a:solidFill>
                  <a:schemeClr val="tx2"/>
                </a:solidFill>
                <a:latin typeface="Segoe Print" pitchFamily="2" charset="0"/>
              </a:rPr>
              <a:t>si</a:t>
            </a: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</a:t>
            </a:r>
            <a:r>
              <a:rPr lang="en-US" sz="1500" dirty="0" err="1" smtClean="0">
                <a:solidFill>
                  <a:schemeClr val="tx2"/>
                </a:solidFill>
                <a:latin typeface="Segoe Print" pitchFamily="2" charset="0"/>
              </a:rPr>
              <a:t>igienizarii</a:t>
            </a:r>
            <a:r>
              <a:rPr lang="en-US" sz="1500" dirty="0" smtClean="0">
                <a:solidFill>
                  <a:schemeClr val="tx2"/>
                </a:solidFill>
                <a:latin typeface="Segoe Print" pitchFamily="2" charset="0"/>
              </a:rPr>
              <a:t> </a:t>
            </a:r>
            <a:r>
              <a:rPr lang="en-US" sz="1500" dirty="0" err="1" smtClean="0">
                <a:solidFill>
                  <a:schemeClr val="tx2"/>
                </a:solidFill>
                <a:latin typeface="Segoe Print" pitchFamily="2" charset="0"/>
              </a:rPr>
              <a:t>spatiilor</a:t>
            </a:r>
            <a:endParaRPr lang="en-US" sz="1500" dirty="0" smtClean="0">
              <a:solidFill>
                <a:schemeClr val="tx2"/>
              </a:solidFill>
              <a:latin typeface="Segoe Print" pitchFamily="2" charset="0"/>
              <a:cs typeface="Times New Roman" pitchFamily="18" charset="0"/>
            </a:endParaRPr>
          </a:p>
          <a:p>
            <a:pPr algn="just"/>
            <a:r>
              <a:rPr lang="en-US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				</a:t>
            </a:r>
            <a:r>
              <a:rPr lang="ro-RO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Î</a:t>
            </a:r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n interiorul gr</a:t>
            </a:r>
            <a:r>
              <a:rPr lang="ro-RO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ă</a:t>
            </a:r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dini</a:t>
            </a:r>
            <a:r>
              <a:rPr lang="ro-RO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ţ</a:t>
            </a:r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ei, circula</a:t>
            </a:r>
            <a:r>
              <a:rPr lang="ro-RO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ţ</a:t>
            </a:r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ia copiilor este separat</a:t>
            </a:r>
            <a:r>
              <a:rPr lang="ro-RO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ă</a:t>
            </a:r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 de cea</a:t>
            </a:r>
            <a:r>
              <a:rPr lang="ro-RO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 </a:t>
            </a:r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pentru   					activitatile  administrativ-gospod</a:t>
            </a:r>
            <a:r>
              <a:rPr lang="ro-RO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ă</a:t>
            </a:r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resti</a:t>
            </a:r>
            <a:r>
              <a:rPr lang="ro-RO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.</a:t>
            </a:r>
            <a:endParaRPr lang="en-US" sz="1200" dirty="0" smtClean="0">
              <a:solidFill>
                <a:schemeClr val="tx2"/>
              </a:solidFill>
              <a:latin typeface="Segoe Print" pitchFamily="2" charset="0"/>
              <a:cs typeface="Times New Roman" pitchFamily="18" charset="0"/>
            </a:endParaRPr>
          </a:p>
          <a:p>
            <a:pPr algn="just"/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				Gr</a:t>
            </a:r>
            <a:r>
              <a:rPr lang="ro-RO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ă</a:t>
            </a:r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dini</a:t>
            </a:r>
            <a:r>
              <a:rPr lang="ro-RO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ţ</a:t>
            </a:r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ele sunt dotate </a:t>
            </a:r>
            <a:r>
              <a:rPr lang="ro-RO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ş</a:t>
            </a:r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i aprovizionate permanent cu</a:t>
            </a:r>
            <a:r>
              <a:rPr lang="ro-RO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 </a:t>
            </a:r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ustensile, materiale </a:t>
            </a:r>
            <a:r>
              <a:rPr lang="ro-RO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ş</a:t>
            </a:r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i substante 				biocide necesare pentru</a:t>
            </a:r>
            <a:r>
              <a:rPr lang="ro-RO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 î</a:t>
            </a:r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ntre</a:t>
            </a:r>
            <a:r>
              <a:rPr lang="ro-RO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ţ</a:t>
            </a:r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inerea cur</a:t>
            </a:r>
            <a:r>
              <a:rPr lang="ro-RO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ăţ</a:t>
            </a:r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eniei </a:t>
            </a:r>
            <a:r>
              <a:rPr lang="ro-RO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ş</a:t>
            </a:r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i efectuarea</a:t>
            </a:r>
            <a:r>
              <a:rPr lang="en-US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 </a:t>
            </a:r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opera</a:t>
            </a:r>
            <a:r>
              <a:rPr lang="ro-RO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ţ</a:t>
            </a:r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iunilor de dezinfec</a:t>
            </a:r>
            <a:r>
              <a:rPr lang="ro-RO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ţ</a:t>
            </a:r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ie</a:t>
            </a:r>
            <a:r>
              <a:rPr lang="ro-RO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.</a:t>
            </a:r>
          </a:p>
          <a:p>
            <a:pPr algn="just"/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				Se asigur</a:t>
            </a:r>
            <a:r>
              <a:rPr lang="ro-RO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ă</a:t>
            </a:r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 materiale necesare de igien</a:t>
            </a:r>
            <a:r>
              <a:rPr lang="ro-RO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ă</a:t>
            </a:r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 personale la grupurile sanitare din</a:t>
            </a:r>
            <a:r>
              <a:rPr lang="en-US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 </a:t>
            </a:r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unitate, 				corespunzatoare num</a:t>
            </a:r>
            <a:r>
              <a:rPr lang="ro-RO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ă</a:t>
            </a:r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rului de copii </a:t>
            </a:r>
            <a:r>
              <a:rPr lang="ro-RO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ş</a:t>
            </a:r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i la</a:t>
            </a:r>
            <a:r>
              <a:rPr lang="ro-RO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 î</a:t>
            </a:r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ndemana acestora</a:t>
            </a:r>
            <a:r>
              <a:rPr lang="ro-RO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.</a:t>
            </a:r>
            <a:endParaRPr lang="en-US" sz="1200" dirty="0" smtClean="0">
              <a:solidFill>
                <a:schemeClr val="tx2"/>
              </a:solidFill>
              <a:latin typeface="Segoe Print" pitchFamily="2" charset="0"/>
              <a:cs typeface="Times New Roman" pitchFamily="18" charset="0"/>
            </a:endParaRPr>
          </a:p>
          <a:p>
            <a:pPr algn="just"/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				Grupurile sanitare pentru copii sunt separate de cele pentru</a:t>
            </a:r>
            <a:r>
              <a:rPr lang="ro-RO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 </a:t>
            </a:r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personal </a:t>
            </a:r>
            <a:r>
              <a:rPr lang="ro-RO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ş</a:t>
            </a:r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i sunt</a:t>
            </a:r>
            <a:r>
              <a:rPr lang="en-US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 </a:t>
            </a:r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repartizate 				propor</a:t>
            </a:r>
            <a:r>
              <a:rPr lang="ro-RO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ţ</a:t>
            </a:r>
            <a:r>
              <a:rPr lang="it-IT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ional la fiecare palier</a:t>
            </a:r>
            <a:r>
              <a:rPr lang="ro-RO" sz="1200" dirty="0" smtClean="0">
                <a:solidFill>
                  <a:schemeClr val="tx2"/>
                </a:solidFill>
                <a:latin typeface="Segoe Print" pitchFamily="2" charset="0"/>
                <a:cs typeface="Times New Roman" pitchFamily="18" charset="0"/>
              </a:rPr>
              <a:t>.</a:t>
            </a:r>
            <a:endParaRPr lang="en-US" sz="1200" dirty="0" smtClean="0">
              <a:solidFill>
                <a:schemeClr val="tx2"/>
              </a:solidFill>
              <a:latin typeface="Segoe Print" pitchFamily="2" charset="0"/>
              <a:cs typeface="Times New Roman" pitchFamily="18" charset="0"/>
            </a:endParaRPr>
          </a:p>
          <a:p>
            <a:pPr algn="just"/>
            <a:r>
              <a:rPr lang="en-US" sz="1200" b="1" dirty="0" smtClean="0">
                <a:solidFill>
                  <a:schemeClr val="tx2"/>
                </a:solidFill>
                <a:latin typeface="Segoe Print" pitchFamily="2" charset="0"/>
              </a:rPr>
              <a:t>				</a:t>
            </a:r>
            <a:r>
              <a:rPr lang="en-US" sz="1200" b="1" dirty="0" err="1" smtClean="0">
                <a:solidFill>
                  <a:schemeClr val="tx2"/>
                </a:solidFill>
                <a:latin typeface="Segoe Print" pitchFamily="2" charset="0"/>
              </a:rPr>
              <a:t>Monitorizarea</a:t>
            </a:r>
            <a:r>
              <a:rPr lang="en-US" sz="1200" b="1" dirty="0" smtClean="0">
                <a:solidFill>
                  <a:schemeClr val="tx2"/>
                </a:solidFill>
                <a:latin typeface="Segoe Print" pitchFamily="2" charset="0"/>
              </a:rPr>
              <a:t> </a:t>
            </a:r>
            <a:r>
              <a:rPr lang="en-US" sz="1200" b="1" dirty="0" err="1" smtClean="0">
                <a:solidFill>
                  <a:schemeClr val="tx2"/>
                </a:solidFill>
                <a:latin typeface="Segoe Print" pitchFamily="2" charset="0"/>
              </a:rPr>
              <a:t>aplicarii</a:t>
            </a:r>
            <a:r>
              <a:rPr lang="en-US" sz="1200" b="1" dirty="0" smtClean="0">
                <a:solidFill>
                  <a:schemeClr val="tx2"/>
                </a:solidFill>
                <a:latin typeface="Segoe Print" pitchFamily="2" charset="0"/>
              </a:rPr>
              <a:t> </a:t>
            </a:r>
            <a:r>
              <a:rPr lang="en-US" sz="1200" b="1" dirty="0" err="1" smtClean="0">
                <a:solidFill>
                  <a:schemeClr val="tx2"/>
                </a:solidFill>
                <a:latin typeface="Segoe Print" pitchFamily="2" charset="0"/>
              </a:rPr>
              <a:t>procedurilor</a:t>
            </a:r>
            <a:r>
              <a:rPr lang="en-US" sz="1200" b="1" dirty="0" smtClean="0">
                <a:solidFill>
                  <a:schemeClr val="tx2"/>
                </a:solidFill>
                <a:latin typeface="Segoe Print" pitchFamily="2" charset="0"/>
              </a:rPr>
              <a:t> in </a:t>
            </a:r>
            <a:r>
              <a:rPr lang="en-US" sz="1200" b="1" dirty="0" err="1" smtClean="0">
                <a:solidFill>
                  <a:schemeClr val="tx2"/>
                </a:solidFill>
                <a:latin typeface="Segoe Print" pitchFamily="2" charset="0"/>
              </a:rPr>
              <a:t>graficul</a:t>
            </a:r>
            <a:r>
              <a:rPr lang="en-US" sz="1200" b="1" dirty="0" smtClean="0">
                <a:solidFill>
                  <a:schemeClr val="tx2"/>
                </a:solidFill>
                <a:latin typeface="Segoe Print" pitchFamily="2" charset="0"/>
              </a:rPr>
              <a:t> </a:t>
            </a:r>
            <a:r>
              <a:rPr lang="en-US" sz="1200" b="1" dirty="0" err="1" smtClean="0">
                <a:solidFill>
                  <a:schemeClr val="tx2"/>
                </a:solidFill>
                <a:latin typeface="Segoe Print" pitchFamily="2" charset="0"/>
              </a:rPr>
              <a:t>unic</a:t>
            </a:r>
            <a:r>
              <a:rPr lang="en-US" sz="1200" b="1" dirty="0" smtClean="0">
                <a:solidFill>
                  <a:schemeClr val="tx2"/>
                </a:solidFill>
                <a:latin typeface="Segoe Print" pitchFamily="2" charset="0"/>
              </a:rPr>
              <a:t> de control al </a:t>
            </a:r>
            <a:r>
              <a:rPr lang="en-US" sz="1200" b="1" dirty="0" err="1" smtClean="0">
                <a:solidFill>
                  <a:schemeClr val="tx2"/>
                </a:solidFill>
                <a:latin typeface="Segoe Print" pitchFamily="2" charset="0"/>
              </a:rPr>
              <a:t>unitatii</a:t>
            </a:r>
            <a:r>
              <a:rPr lang="en-US" sz="1200" b="1" dirty="0" smtClean="0">
                <a:solidFill>
                  <a:schemeClr val="tx2"/>
                </a:solidFill>
                <a:latin typeface="Segoe Print" pitchFamily="2" charset="0"/>
              </a:rPr>
              <a:t>.</a:t>
            </a:r>
            <a:endParaRPr lang="ro-RO" sz="1200" dirty="0" smtClean="0">
              <a:solidFill>
                <a:schemeClr val="tx2"/>
              </a:solidFill>
              <a:latin typeface="Segoe Print" pitchFamily="2" charset="0"/>
              <a:cs typeface="Times New Roman" pitchFamily="18" charset="0"/>
            </a:endParaRPr>
          </a:p>
          <a:p>
            <a:endParaRPr lang="en-US" sz="1100" dirty="0">
              <a:latin typeface="Segoe Print" pitchFamily="2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9992" y="0"/>
            <a:ext cx="2952008" cy="321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456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318_143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57600" cy="2743200"/>
          </a:xfrm>
          <a:prstGeom prst="rect">
            <a:avLst/>
          </a:prstGeom>
        </p:spPr>
      </p:pic>
      <p:pic>
        <p:nvPicPr>
          <p:cNvPr id="4" name="Picture 3" descr="20140318_1430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684816"/>
            <a:ext cx="3621973" cy="2173184"/>
          </a:xfrm>
          <a:prstGeom prst="rect">
            <a:avLst/>
          </a:prstGeom>
        </p:spPr>
      </p:pic>
      <p:pic>
        <p:nvPicPr>
          <p:cNvPr id="5" name="Picture 4" descr="20140318_093918-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9060" y="1318161"/>
            <a:ext cx="4512624" cy="3384468"/>
          </a:xfrm>
          <a:prstGeom prst="rect">
            <a:avLst/>
          </a:prstGeom>
        </p:spPr>
      </p:pic>
      <p:pic>
        <p:nvPicPr>
          <p:cNvPr id="6" name="Picture 5" descr="20140318_0940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14807" y="3800107"/>
            <a:ext cx="4077192" cy="3057895"/>
          </a:xfrm>
          <a:prstGeom prst="rect">
            <a:avLst/>
          </a:prstGeom>
        </p:spPr>
      </p:pic>
      <p:pic>
        <p:nvPicPr>
          <p:cNvPr id="7" name="Picture 6" descr="20140318_0959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63347" y="0"/>
            <a:ext cx="4128655" cy="3384468"/>
          </a:xfrm>
          <a:prstGeom prst="rect">
            <a:avLst/>
          </a:prstGeom>
        </p:spPr>
      </p:pic>
      <p:pic>
        <p:nvPicPr>
          <p:cNvPr id="8" name="Picture 7" descr="20140318_093918-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85691" y="1304307"/>
            <a:ext cx="4610264" cy="3457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Surse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de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finantare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endParaRPr lang="en-US" dirty="0" smtClean="0">
              <a:latin typeface="Segoe Print" pitchFamily="2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dirty="0" err="1" smtClean="0">
                <a:latin typeface="Segoe Print" pitchFamily="2" charset="0"/>
              </a:rPr>
              <a:t>Bugetul</a:t>
            </a:r>
            <a:r>
              <a:rPr lang="en-US" dirty="0" smtClean="0">
                <a:latin typeface="Segoe Print" pitchFamily="2" charset="0"/>
              </a:rPr>
              <a:t> local</a:t>
            </a:r>
          </a:p>
          <a:p>
            <a:pPr>
              <a:buFont typeface="Wingdings" pitchFamily="2" charset="2"/>
              <a:buChar char="ü"/>
            </a:pPr>
            <a:r>
              <a:rPr lang="en-US" dirty="0" err="1" smtClean="0">
                <a:latin typeface="Segoe Print" pitchFamily="2" charset="0"/>
              </a:rPr>
              <a:t>Bugetul</a:t>
            </a:r>
            <a:r>
              <a:rPr lang="en-US" dirty="0" smtClean="0">
                <a:latin typeface="Segoe Print" pitchFamily="2" charset="0"/>
              </a:rPr>
              <a:t> de stat</a:t>
            </a:r>
          </a:p>
          <a:p>
            <a:pPr>
              <a:buFont typeface="Wingdings" pitchFamily="2" charset="2"/>
              <a:buChar char="ü"/>
            </a:pPr>
            <a:r>
              <a:rPr lang="en-US" dirty="0" err="1" smtClean="0">
                <a:latin typeface="Segoe Print" pitchFamily="2" charset="0"/>
              </a:rPr>
              <a:t>Resurse</a:t>
            </a:r>
            <a:r>
              <a:rPr lang="en-US" dirty="0" smtClean="0">
                <a:latin typeface="Segoe Print" pitchFamily="2" charset="0"/>
              </a:rPr>
              <a:t> </a:t>
            </a:r>
            <a:r>
              <a:rPr lang="en-US" dirty="0" err="1" smtClean="0">
                <a:latin typeface="Segoe Print" pitchFamily="2" charset="0"/>
              </a:rPr>
              <a:t>extrabugetare</a:t>
            </a:r>
            <a:endParaRPr lang="en-US" dirty="0" smtClean="0">
              <a:latin typeface="Segoe Print" pitchFamily="2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dirty="0" err="1" smtClean="0">
                <a:latin typeface="Segoe Print" pitchFamily="2" charset="0"/>
              </a:rPr>
              <a:t>Sponsorizari</a:t>
            </a:r>
            <a:r>
              <a:rPr lang="en-US" dirty="0" smtClean="0">
                <a:latin typeface="Segoe Print" pitchFamily="2" charset="0"/>
              </a:rPr>
              <a:t> </a:t>
            </a:r>
            <a:r>
              <a:rPr lang="en-US" dirty="0" err="1" smtClean="0">
                <a:latin typeface="Segoe Print" pitchFamily="2" charset="0"/>
              </a:rPr>
              <a:t>si</a:t>
            </a:r>
            <a:r>
              <a:rPr lang="en-US" dirty="0" smtClean="0">
                <a:latin typeface="Segoe Print" pitchFamily="2" charset="0"/>
              </a:rPr>
              <a:t> </a:t>
            </a:r>
            <a:r>
              <a:rPr lang="en-US" dirty="0" err="1" smtClean="0">
                <a:latin typeface="Segoe Print" pitchFamily="2" charset="0"/>
              </a:rPr>
              <a:t>donatii</a:t>
            </a:r>
            <a:endParaRPr lang="en-US" dirty="0" smtClean="0">
              <a:latin typeface="Segoe Print" pitchFamily="2" charset="0"/>
            </a:endParaRPr>
          </a:p>
          <a:p>
            <a:endParaRPr lang="en-US" dirty="0"/>
          </a:p>
        </p:txBody>
      </p:sp>
      <p:pic>
        <p:nvPicPr>
          <p:cNvPr id="5" name="imgHvThumb" descr="afficher les détails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385950" y="290946"/>
            <a:ext cx="1511300" cy="13382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020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3200" y="285009"/>
            <a:ext cx="7672059" cy="630579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“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Daca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traiesc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in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critica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si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cicaleala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,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copiii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invata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sa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condamne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;</a:t>
            </a:r>
            <a:b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</a:b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Daca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traiesc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in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ostilitate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,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copiii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invata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sa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fie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agresivi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;</a:t>
            </a:r>
            <a:b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</a:b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Daca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traiesc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in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teama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,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copiii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invata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sa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fie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anxiosi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;</a:t>
            </a:r>
            <a:b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</a:b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Daca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traiesc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inconjurati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de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mila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,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copiii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invata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autocompatimirea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;</a:t>
            </a:r>
            <a:b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</a:b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Daca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traiesc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inconjurati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de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ridicol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,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copiii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invata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sa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fie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timizi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;</a:t>
            </a:r>
            <a:b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</a:b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Daca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traiesc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in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gelozie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,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copiii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invatasa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simta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invidia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;</a:t>
            </a:r>
            <a:b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</a:b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Daca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traiesc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in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rusine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,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copiii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invata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sa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se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simta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vinovati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;</a:t>
            </a:r>
            <a:b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</a:b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Daca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traiesc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in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incurajare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,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copiii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invata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sa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fie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increzatori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;</a:t>
            </a:r>
            <a:b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</a:b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Daca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traiesc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in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toleranta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,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copiii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invata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rabdarea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;</a:t>
            </a:r>
            <a:b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</a:b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Daca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traiesc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in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lauda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,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copiii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invata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pretuirea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;</a:t>
            </a:r>
            <a:b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</a:b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Daca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traiesc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in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acceptare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,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copiii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invata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sa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iubeasca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;</a:t>
            </a:r>
            <a:b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</a:b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Daca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traiesc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in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aprobare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,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copiii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invata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sa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se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placa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pe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sine ;</a:t>
            </a:r>
            <a:b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</a:b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Daca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traiesc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inconjurati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de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recunoastere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,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copiii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invata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ca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este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bine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sa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ai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un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tel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;</a:t>
            </a:r>
            <a:b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</a:b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Daca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traiesc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impartind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cu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ceilalti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,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copiii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invata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sa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fie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generosi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; </a:t>
            </a:r>
            <a:b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</a:b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Daca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traiesc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in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onestitate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,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copiii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invata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respectul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pentru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adevar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;</a:t>
            </a:r>
            <a:b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</a:b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Daca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traiesc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in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corectitudine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,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copiii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invatasa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fie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drepti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;</a:t>
            </a:r>
            <a:b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</a:b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Daca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traiesc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in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bunavointa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si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consideratie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,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copiii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invata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respectul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;</a:t>
            </a:r>
            <a:b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</a:b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Daca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traiesc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in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siguranta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,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copiii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invata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sa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aiba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incredere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in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ei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si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in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ceilalti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;</a:t>
            </a:r>
            <a:b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</a:b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Daca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traiesc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in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prietenie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,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copiii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invata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ca e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placut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sa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traiesti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pe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lume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“.</a:t>
            </a:r>
            <a:b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</a:b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(D.L. Nolte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si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R . Harris , 2001)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Segoe Print" pitchFamily="2" charset="0"/>
            </a:endParaRPr>
          </a:p>
        </p:txBody>
      </p:sp>
      <p:pic>
        <p:nvPicPr>
          <p:cNvPr id="4" name="Picture 3" descr="copil_feric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86181" y="4"/>
            <a:ext cx="2805823" cy="2897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563440" y="621086"/>
            <a:ext cx="703891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Segoe Print" pitchFamily="2" charset="0"/>
              </a:rPr>
              <a:t>VA </a:t>
            </a:r>
            <a:r>
              <a:rPr lang="en-US" sz="44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Segoe Print" pitchFamily="2" charset="0"/>
              </a:rPr>
              <a:t>asteptam</a:t>
            </a:r>
            <a:r>
              <a:rPr lang="en-US" sz="4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Segoe Print" pitchFamily="2" charset="0"/>
              </a:rPr>
              <a:t> cu </a:t>
            </a:r>
            <a:r>
              <a:rPr lang="en-US" sz="4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Segoe Print" pitchFamily="2" charset="0"/>
              </a:rPr>
              <a:t>drag</a:t>
            </a:r>
            <a:r>
              <a:rPr lang="ro-RO" sz="4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Segoe Print" pitchFamily="2" charset="0"/>
              </a:rPr>
              <a:t> </a:t>
            </a:r>
            <a:r>
              <a:rPr lang="ro-RO" sz="4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Segoe Print" pitchFamily="2" charset="0"/>
              </a:rPr>
              <a:t>la</a:t>
            </a:r>
            <a:endParaRPr lang="en-US" sz="44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Segoe Print" pitchFamily="2" charset="0"/>
            </a:endParaRPr>
          </a:p>
        </p:txBody>
      </p:sp>
      <p:pic>
        <p:nvPicPr>
          <p:cNvPr id="2050" name="Picture 2" descr="C:\Users\GR_271\Desktop\CartoonKid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946" y="1009933"/>
            <a:ext cx="11203956" cy="581854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32011" y="6400801"/>
            <a:ext cx="11204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dirty="0" smtClean="0">
                <a:solidFill>
                  <a:schemeClr val="bg1"/>
                </a:solidFill>
              </a:rPr>
              <a:t>EDUCATIE   SOCIALIZARE     DESCOPERIRE   AFECTIUNE    JOC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028" y="0"/>
            <a:ext cx="4135272" cy="41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1359" y="523164"/>
            <a:ext cx="9372600" cy="1200416"/>
          </a:xfrm>
        </p:spPr>
        <p:txBody>
          <a:bodyPr>
            <a:normAutofit/>
          </a:bodyPr>
          <a:lstStyle/>
          <a:p>
            <a:r>
              <a:rPr lang="en-US" sz="800" dirty="0" smtClean="0"/>
              <a:t>.</a:t>
            </a:r>
            <a:endParaRPr lang="en-US" sz="800" dirty="0"/>
          </a:p>
        </p:txBody>
      </p:sp>
      <p:pic>
        <p:nvPicPr>
          <p:cNvPr id="7" name="Content Placeholder 6" descr="20140317_101318-0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26850" y="3524490"/>
            <a:ext cx="3663451" cy="2572941"/>
          </a:xfrm>
        </p:spPr>
      </p:pic>
      <p:pic>
        <p:nvPicPr>
          <p:cNvPr id="8" name="Picture 7" descr="20140317_101338-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80025" y="3524494"/>
            <a:ext cx="3299287" cy="25897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201" y="95536"/>
            <a:ext cx="4940490" cy="494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07222" y="1059961"/>
            <a:ext cx="6672756" cy="1396636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>
              <a:latin typeface="Segoe Print" pitchFamily="2" charset="0"/>
            </a:endParaRPr>
          </a:p>
          <a:p>
            <a:r>
              <a:rPr lang="en-US" dirty="0" smtClean="0">
                <a:latin typeface="Segoe Print" pitchFamily="2" charset="0"/>
              </a:rPr>
              <a:t>DATE GENERALE</a:t>
            </a:r>
          </a:p>
          <a:p>
            <a:endParaRPr lang="en-US" dirty="0" smtClean="0">
              <a:latin typeface="Segoe Print" pitchFamily="2" charset="0"/>
            </a:endParaRPr>
          </a:p>
          <a:p>
            <a:pPr>
              <a:buFontTx/>
              <a:buChar char="-"/>
            </a:pP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Mediu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 urban </a:t>
            </a:r>
          </a:p>
          <a:p>
            <a:pPr>
              <a:buFontTx/>
              <a:buChar char="-"/>
            </a:pP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Gradinita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 cu program normal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si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prelungit</a:t>
            </a:r>
            <a:endParaRPr lang="en-US" dirty="0" smtClean="0">
              <a:solidFill>
                <a:schemeClr val="tx1">
                  <a:lumMod val="50000"/>
                </a:schemeClr>
              </a:solidFill>
              <a:latin typeface="Segoe Print" pitchFamily="2" charset="0"/>
            </a:endParaRPr>
          </a:p>
          <a:p>
            <a:pPr>
              <a:buFontTx/>
              <a:buChar char="-"/>
            </a:pP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Populatie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scolara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 cu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frecventa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buna</a:t>
            </a:r>
            <a:endParaRPr lang="en-US" dirty="0" smtClean="0">
              <a:solidFill>
                <a:schemeClr val="tx1">
                  <a:lumMod val="50000"/>
                </a:schemeClr>
              </a:solidFill>
              <a:latin typeface="Segoe Print" pitchFamily="2" charset="0"/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Capacitate de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finantare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buna</a:t>
            </a:r>
            <a:endParaRPr lang="en-US" dirty="0" smtClean="0">
              <a:solidFill>
                <a:schemeClr val="tx1">
                  <a:lumMod val="50000"/>
                </a:schemeClr>
              </a:solidFill>
              <a:latin typeface="Segoe Print" pitchFamily="2" charset="0"/>
            </a:endParaRPr>
          </a:p>
          <a:p>
            <a:pPr>
              <a:buFontTx/>
              <a:buChar char="-"/>
            </a:pP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Interes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ridicat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 din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partea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Comunitatii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 locale</a:t>
            </a:r>
          </a:p>
          <a:p>
            <a:pPr>
              <a:buFontTx/>
              <a:buChar char="-"/>
            </a:pP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Manageri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implicati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,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disponibili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, cu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competente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manageriale</a:t>
            </a:r>
            <a:endParaRPr lang="en-US" dirty="0" smtClean="0">
              <a:solidFill>
                <a:schemeClr val="tx1">
                  <a:lumMod val="50000"/>
                </a:schemeClr>
              </a:solidFill>
              <a:latin typeface="Segoe Print" pitchFamily="2" charset="0"/>
            </a:endParaRPr>
          </a:p>
          <a:p>
            <a:pPr>
              <a:buFontTx/>
              <a:buChar char="-"/>
            </a:pP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Beneficiarii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directi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/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indirecti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,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interesati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 de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calitatea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procesului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instructiv-educativ</a:t>
            </a:r>
            <a:endParaRPr lang="en-US" dirty="0" smtClean="0">
              <a:solidFill>
                <a:schemeClr val="tx1">
                  <a:lumMod val="50000"/>
                </a:schemeClr>
              </a:solidFill>
              <a:latin typeface="Segoe Print" pitchFamily="2" charset="0"/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“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Copii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fericiti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,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parinti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multumiti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,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profesori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fascinanti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”</a:t>
            </a:r>
          </a:p>
          <a:p>
            <a:pPr>
              <a:buFontTx/>
              <a:buChar char="-"/>
            </a:pP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Parteneriate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 cu ONG-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uri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/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institutii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 locale</a:t>
            </a:r>
          </a:p>
          <a:p>
            <a:pPr>
              <a:buFontTx/>
              <a:buChar char="-"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7" name="Content Placeholder 6" descr="20140317_10150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029033" y="80428"/>
            <a:ext cx="2890711" cy="21680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588990" y="154383"/>
            <a:ext cx="5291833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92450" algn="l"/>
              </a:tabLst>
            </a:pP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Arial" pitchFamily="34" charset="0"/>
              </a:rPr>
              <a:t>VIZIUNE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92450" algn="l"/>
              </a:tabLst>
            </a:pPr>
            <a:endParaRPr kumimoji="0" lang="en-US" sz="1600" b="1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Segoe Prin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92450" algn="l"/>
              </a:tabLst>
            </a:pPr>
            <a:r>
              <a:rPr kumimoji="0" lang="ro-RO" sz="16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Arial" pitchFamily="34" charset="0"/>
              </a:rPr>
              <a:t>În zborul printre gânduri și întămplări adevărate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Segoe Print" pitchFamily="2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92450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0833" y="1116280"/>
            <a:ext cx="4048715" cy="464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6472054" y="5779773"/>
            <a:ext cx="57199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65338" algn="l"/>
              </a:tabLst>
            </a:pPr>
            <a:r>
              <a:rPr kumimoji="0" lang="ro-RO" sz="16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Arial" pitchFamily="34" charset="0"/>
              </a:rPr>
              <a:t>Profesori responsabili, părinți implicați și copii educați!”</a:t>
            </a:r>
            <a:endParaRPr kumimoji="0" lang="ro-RO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Segoe Print" pitchFamily="2" charset="0"/>
              <a:cs typeface="Arial" pitchFamily="34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80012" y="201881"/>
            <a:ext cx="5818909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8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Arial" pitchFamily="34" charset="0"/>
              </a:rPr>
              <a:t>MISIUNE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Segoe Print" pitchFamily="2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4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Arial" pitchFamily="34" charset="0"/>
              </a:rPr>
              <a:t>                   </a:t>
            </a:r>
            <a:endParaRPr kumimoji="0" lang="en-US" sz="1400" b="1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Segoe Prin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b="1" i="1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Segoe Print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6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Arial" pitchFamily="34" charset="0"/>
              </a:rPr>
              <a:t>    Gradinița </a:t>
            </a:r>
            <a:r>
              <a:rPr lang="en-US" sz="1600" b="1" i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  <a:ea typeface="Times New Roman" pitchFamily="18" charset="0"/>
                <a:cs typeface="Arial" pitchFamily="34" charset="0"/>
              </a:rPr>
              <a:t>noastra</a:t>
            </a:r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o-RO" sz="16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Arial" pitchFamily="34" charset="0"/>
              </a:rPr>
              <a:t>promovează valorile educatiei europene, într-un parteneriat deschis cu parinții si comunitatea locală, pentru formarea si dezvoltarea comportamentelor educatiei timpurii.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Segoe Print" pitchFamily="2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6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Arial" pitchFamily="34" charset="0"/>
              </a:rPr>
              <a:t>Aici se întregesc ”CEI ȘAPTE ANI DE ACASĂ”, cu implicare, prin calitate si performanță</a:t>
            </a:r>
            <a:r>
              <a:rPr kumimoji="0" lang="ro-RO" sz="1600" b="0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o-RO" sz="16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Segoe Print" pitchFamily="2" charset="0"/>
              <a:cs typeface="Arial" pitchFamily="34" charset="0"/>
            </a:endParaRPr>
          </a:p>
        </p:txBody>
      </p:sp>
      <p:pic>
        <p:nvPicPr>
          <p:cNvPr id="6" name="Picture 5" descr="stampila-CM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82052">
            <a:off x="1769423" y="3555137"/>
            <a:ext cx="3503223" cy="31478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6" y="304804"/>
            <a:ext cx="7091361" cy="704603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MANAGEMENTUL GRADINITEI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319" y="1330041"/>
            <a:ext cx="7722528" cy="4726379"/>
          </a:xfrm>
        </p:spPr>
        <p:txBody>
          <a:bodyPr>
            <a:normAutofit/>
          </a:bodyPr>
          <a:lstStyle/>
          <a:p>
            <a:r>
              <a:rPr lang="es-ES_tradnl" dirty="0" err="1" smtClean="0">
                <a:latin typeface="Segoe Print" pitchFamily="2" charset="0"/>
              </a:rPr>
              <a:t>Consiliul</a:t>
            </a:r>
            <a:r>
              <a:rPr lang="es-ES_tradnl" dirty="0" smtClean="0">
                <a:latin typeface="Segoe Print" pitchFamily="2" charset="0"/>
              </a:rPr>
              <a:t> de </a:t>
            </a:r>
            <a:r>
              <a:rPr lang="es-ES_tradnl" dirty="0" err="1" smtClean="0">
                <a:latin typeface="Segoe Print" pitchFamily="2" charset="0"/>
              </a:rPr>
              <a:t>administraţie</a:t>
            </a:r>
            <a:r>
              <a:rPr lang="es-ES_tradnl" dirty="0" smtClean="0">
                <a:latin typeface="Segoe Print" pitchFamily="2" charset="0"/>
              </a:rPr>
              <a:t> – </a:t>
            </a:r>
            <a:r>
              <a:rPr lang="es-ES_tradnl" dirty="0" err="1" smtClean="0">
                <a:latin typeface="Segoe Print" pitchFamily="2" charset="0"/>
              </a:rPr>
              <a:t>organismul</a:t>
            </a:r>
            <a:r>
              <a:rPr lang="es-ES_tradnl" dirty="0" smtClean="0">
                <a:latin typeface="Segoe Print" pitchFamily="2" charset="0"/>
              </a:rPr>
              <a:t> de </a:t>
            </a:r>
            <a:r>
              <a:rPr lang="es-ES_tradnl" dirty="0" err="1" smtClean="0">
                <a:latin typeface="Segoe Print" pitchFamily="2" charset="0"/>
              </a:rPr>
              <a:t>conducere</a:t>
            </a:r>
            <a:r>
              <a:rPr lang="es-ES_tradnl" dirty="0" smtClean="0">
                <a:latin typeface="Segoe Print" pitchFamily="2" charset="0"/>
              </a:rPr>
              <a:t> </a:t>
            </a:r>
            <a:r>
              <a:rPr lang="es-ES_tradnl" dirty="0" err="1" smtClean="0">
                <a:latin typeface="Segoe Print" pitchFamily="2" charset="0"/>
              </a:rPr>
              <a:t>cu</a:t>
            </a:r>
            <a:r>
              <a:rPr lang="es-ES_tradnl" dirty="0" smtClean="0">
                <a:latin typeface="Segoe Print" pitchFamily="2" charset="0"/>
              </a:rPr>
              <a:t> rol de </a:t>
            </a:r>
            <a:r>
              <a:rPr lang="es-ES_tradnl" dirty="0" err="1" smtClean="0">
                <a:latin typeface="Segoe Print" pitchFamily="2" charset="0"/>
              </a:rPr>
              <a:t>decizie</a:t>
            </a:r>
            <a:r>
              <a:rPr lang="es-ES_tradnl" dirty="0" smtClean="0">
                <a:latin typeface="Segoe Print" pitchFamily="2" charset="0"/>
              </a:rPr>
              <a:t> </a:t>
            </a:r>
            <a:r>
              <a:rPr lang="es-ES_tradnl" dirty="0" err="1" smtClean="0">
                <a:latin typeface="Segoe Print" pitchFamily="2" charset="0"/>
              </a:rPr>
              <a:t>în</a:t>
            </a:r>
            <a:r>
              <a:rPr lang="es-ES_tradnl" dirty="0" smtClean="0">
                <a:latin typeface="Segoe Print" pitchFamily="2" charset="0"/>
              </a:rPr>
              <a:t> </a:t>
            </a:r>
            <a:r>
              <a:rPr lang="es-ES_tradnl" dirty="0" err="1" smtClean="0">
                <a:latin typeface="Segoe Print" pitchFamily="2" charset="0"/>
              </a:rPr>
              <a:t>domeniul</a:t>
            </a:r>
            <a:r>
              <a:rPr lang="es-ES_tradnl" dirty="0" smtClean="0">
                <a:latin typeface="Segoe Print" pitchFamily="2" charset="0"/>
              </a:rPr>
              <a:t> </a:t>
            </a:r>
            <a:r>
              <a:rPr lang="es-ES_tradnl" dirty="0" err="1" smtClean="0">
                <a:latin typeface="Segoe Print" pitchFamily="2" charset="0"/>
              </a:rPr>
              <a:t>organizatoric</a:t>
            </a:r>
            <a:r>
              <a:rPr lang="es-ES_tradnl" dirty="0" smtClean="0">
                <a:latin typeface="Segoe Print" pitchFamily="2" charset="0"/>
              </a:rPr>
              <a:t> </a:t>
            </a:r>
            <a:r>
              <a:rPr lang="es-ES_tradnl" dirty="0" err="1" smtClean="0">
                <a:latin typeface="Segoe Print" pitchFamily="2" charset="0"/>
              </a:rPr>
              <a:t>şi</a:t>
            </a:r>
            <a:r>
              <a:rPr lang="es-ES_tradnl" dirty="0" smtClean="0">
                <a:latin typeface="Segoe Print" pitchFamily="2" charset="0"/>
              </a:rPr>
              <a:t> </a:t>
            </a:r>
            <a:r>
              <a:rPr lang="es-ES_tradnl" dirty="0" err="1" smtClean="0">
                <a:latin typeface="Segoe Print" pitchFamily="2" charset="0"/>
              </a:rPr>
              <a:t>administrativ</a:t>
            </a:r>
            <a:endParaRPr lang="es-ES_tradnl" dirty="0" smtClean="0">
              <a:latin typeface="Segoe Print" pitchFamily="2" charset="0"/>
            </a:endParaRPr>
          </a:p>
          <a:p>
            <a:endParaRPr lang="ro-RO" dirty="0" smtClean="0">
              <a:latin typeface="Segoe Print" pitchFamily="2" charset="0"/>
            </a:endParaRPr>
          </a:p>
          <a:p>
            <a:r>
              <a:rPr lang="ro-RO" dirty="0" smtClean="0">
                <a:latin typeface="Segoe Print" pitchFamily="2" charset="0"/>
              </a:rPr>
              <a:t>Consiliul profesoral</a:t>
            </a:r>
            <a:r>
              <a:rPr lang="en-US" dirty="0" smtClean="0">
                <a:latin typeface="Segoe Print" pitchFamily="2" charset="0"/>
              </a:rPr>
              <a:t>- </a:t>
            </a:r>
            <a:r>
              <a:rPr lang="en-US" dirty="0" err="1" smtClean="0">
                <a:latin typeface="Segoe Print" pitchFamily="2" charset="0"/>
              </a:rPr>
              <a:t>asigura</a:t>
            </a:r>
            <a:r>
              <a:rPr lang="en-US" dirty="0" smtClean="0">
                <a:latin typeface="Segoe Print" pitchFamily="2" charset="0"/>
              </a:rPr>
              <a:t> </a:t>
            </a:r>
            <a:r>
              <a:rPr lang="en-US" dirty="0" err="1" smtClean="0">
                <a:latin typeface="Segoe Print" pitchFamily="2" charset="0"/>
              </a:rPr>
              <a:t>conducerea</a:t>
            </a:r>
            <a:r>
              <a:rPr lang="en-US" dirty="0" smtClean="0">
                <a:latin typeface="Segoe Print" pitchFamily="2" charset="0"/>
              </a:rPr>
              <a:t> </a:t>
            </a:r>
            <a:r>
              <a:rPr lang="en-US" dirty="0" err="1" smtClean="0">
                <a:latin typeface="Segoe Print" pitchFamily="2" charset="0"/>
              </a:rPr>
              <a:t>educativa</a:t>
            </a:r>
            <a:r>
              <a:rPr lang="en-US" dirty="0" smtClean="0">
                <a:latin typeface="Segoe Print" pitchFamily="2" charset="0"/>
              </a:rPr>
              <a:t>  a </a:t>
            </a:r>
            <a:r>
              <a:rPr lang="en-US" dirty="0" err="1" smtClean="0">
                <a:latin typeface="Segoe Print" pitchFamily="2" charset="0"/>
              </a:rPr>
              <a:t>unitatii</a:t>
            </a:r>
            <a:r>
              <a:rPr lang="en-US" dirty="0" smtClean="0">
                <a:latin typeface="Segoe Print" pitchFamily="2" charset="0"/>
              </a:rPr>
              <a:t> </a:t>
            </a:r>
            <a:r>
              <a:rPr lang="en-US" dirty="0" err="1" smtClean="0">
                <a:latin typeface="Segoe Print" pitchFamily="2" charset="0"/>
              </a:rPr>
              <a:t>avand</a:t>
            </a:r>
            <a:r>
              <a:rPr lang="en-US" dirty="0" smtClean="0">
                <a:latin typeface="Segoe Print" pitchFamily="2" charset="0"/>
              </a:rPr>
              <a:t> </a:t>
            </a:r>
            <a:r>
              <a:rPr lang="en-US" dirty="0" err="1" smtClean="0">
                <a:latin typeface="Segoe Print" pitchFamily="2" charset="0"/>
              </a:rPr>
              <a:t>rol</a:t>
            </a:r>
            <a:r>
              <a:rPr lang="en-US" dirty="0" smtClean="0">
                <a:latin typeface="Segoe Print" pitchFamily="2" charset="0"/>
              </a:rPr>
              <a:t> de </a:t>
            </a:r>
            <a:r>
              <a:rPr lang="en-US" dirty="0" err="1" smtClean="0">
                <a:latin typeface="Segoe Print" pitchFamily="2" charset="0"/>
              </a:rPr>
              <a:t>decizie</a:t>
            </a:r>
            <a:endParaRPr lang="en-US" dirty="0" smtClean="0">
              <a:latin typeface="Segoe Print" pitchFamily="2" charset="0"/>
            </a:endParaRPr>
          </a:p>
          <a:p>
            <a:endParaRPr lang="ro-RO" dirty="0" smtClean="0">
              <a:latin typeface="Segoe Print" pitchFamily="2" charset="0"/>
            </a:endParaRPr>
          </a:p>
          <a:p>
            <a:r>
              <a:rPr lang="es-ES_tradnl" dirty="0" err="1" smtClean="0">
                <a:latin typeface="Segoe Print" pitchFamily="2" charset="0"/>
              </a:rPr>
              <a:t>Directorul</a:t>
            </a:r>
            <a:r>
              <a:rPr lang="es-ES_tradnl" dirty="0" smtClean="0">
                <a:latin typeface="Segoe Print" pitchFamily="2" charset="0"/>
              </a:rPr>
              <a:t>- </a:t>
            </a:r>
            <a:r>
              <a:rPr lang="es-ES_tradnl" dirty="0" err="1" smtClean="0">
                <a:latin typeface="Segoe Print" pitchFamily="2" charset="0"/>
              </a:rPr>
              <a:t>exercita</a:t>
            </a:r>
            <a:r>
              <a:rPr lang="es-ES_tradnl" dirty="0" smtClean="0">
                <a:latin typeface="Segoe Print" pitchFamily="2" charset="0"/>
              </a:rPr>
              <a:t> </a:t>
            </a:r>
            <a:r>
              <a:rPr lang="es-ES_tradnl" dirty="0" err="1" smtClean="0">
                <a:latin typeface="Segoe Print" pitchFamily="2" charset="0"/>
              </a:rPr>
              <a:t>conducerea</a:t>
            </a:r>
            <a:r>
              <a:rPr lang="es-ES_tradnl" dirty="0" smtClean="0">
                <a:latin typeface="Segoe Print" pitchFamily="2" charset="0"/>
              </a:rPr>
              <a:t> executiva a </a:t>
            </a:r>
            <a:r>
              <a:rPr lang="es-ES_tradnl" dirty="0" err="1" smtClean="0">
                <a:latin typeface="Segoe Print" pitchFamily="2" charset="0"/>
              </a:rPr>
              <a:t>unitatii</a:t>
            </a:r>
            <a:r>
              <a:rPr lang="es-ES_tradnl" dirty="0" smtClean="0">
                <a:latin typeface="Segoe Print" pitchFamily="2" charset="0"/>
              </a:rPr>
              <a:t> de </a:t>
            </a:r>
            <a:r>
              <a:rPr lang="es-ES_tradnl" dirty="0" err="1" smtClean="0">
                <a:latin typeface="Segoe Print" pitchFamily="2" charset="0"/>
              </a:rPr>
              <a:t>invatamant</a:t>
            </a:r>
            <a:r>
              <a:rPr lang="es-ES_tradnl" dirty="0" smtClean="0">
                <a:latin typeface="Segoe Print" pitchFamily="2" charset="0"/>
              </a:rPr>
              <a:t> (</a:t>
            </a:r>
            <a:r>
              <a:rPr lang="es-ES_tradnl" dirty="0" err="1" smtClean="0">
                <a:latin typeface="Segoe Print" pitchFamily="2" charset="0"/>
              </a:rPr>
              <a:t>fiind</a:t>
            </a:r>
            <a:r>
              <a:rPr lang="es-ES_tradnl" dirty="0" smtClean="0">
                <a:latin typeface="Segoe Print" pitchFamily="2" charset="0"/>
              </a:rPr>
              <a:t> </a:t>
            </a:r>
            <a:r>
              <a:rPr lang="es-ES_tradnl" dirty="0" err="1" smtClean="0">
                <a:latin typeface="Segoe Print" pitchFamily="2" charset="0"/>
              </a:rPr>
              <a:t>presedinte</a:t>
            </a:r>
            <a:r>
              <a:rPr lang="es-ES_tradnl" dirty="0" smtClean="0">
                <a:latin typeface="Segoe Print" pitchFamily="2" charset="0"/>
              </a:rPr>
              <a:t> al CA si al CP)</a:t>
            </a:r>
          </a:p>
          <a:p>
            <a:endParaRPr lang="ro-RO" dirty="0" smtClean="0">
              <a:latin typeface="Segoe Print" pitchFamily="2" charset="0"/>
            </a:endParaRPr>
          </a:p>
          <a:p>
            <a:r>
              <a:rPr lang="es-ES_tradnl" dirty="0" smtClean="0">
                <a:latin typeface="Segoe Print" pitchFamily="2" charset="0"/>
              </a:rPr>
              <a:t>(se respecta norma 2.1 )</a:t>
            </a:r>
          </a:p>
          <a:p>
            <a:endParaRPr lang="en-US" dirty="0"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2012" y="372211"/>
            <a:ext cx="6317675" cy="1033155"/>
          </a:xfrm>
        </p:spPr>
        <p:txBody>
          <a:bodyPr>
            <a:noAutofit/>
          </a:bodyPr>
          <a:lstStyle/>
          <a:p>
            <a:pPr algn="ctr"/>
            <a:r>
              <a:rPr lang="en-US" sz="3200" b="1" u="sng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ORGANISMUL DE      CONDUCERE</a:t>
            </a:r>
            <a:endParaRPr lang="en-US" sz="3200" b="1" u="sng" dirty="0">
              <a:solidFill>
                <a:schemeClr val="accent4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435" y="1339079"/>
            <a:ext cx="5145207" cy="41609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	</a:t>
            </a:r>
            <a:r>
              <a:rPr lang="ro-RO" sz="2800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Managerul de succes trebuie să fie atât un bun specialist în domeniul său cât şi un om de echipă care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trebuie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sa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detin</a:t>
            </a:r>
            <a:r>
              <a:rPr lang="ro-RO" sz="2800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  <a:cs typeface="Times New Roman" pitchFamily="18" charset="0"/>
              </a:rPr>
              <a:t>ă informaţii, competențe și din alte ramuri şi domenii.</a:t>
            </a:r>
            <a:endParaRPr lang="en-US" sz="2800" dirty="0" smtClean="0">
              <a:solidFill>
                <a:schemeClr val="accent4">
                  <a:lumMod val="75000"/>
                </a:schemeClr>
              </a:solidFill>
              <a:latin typeface="Segoe Print" pitchFamily="2" charset="0"/>
              <a:cs typeface="Times New Roman" pitchFamily="18" charset="0"/>
            </a:endParaRPr>
          </a:p>
          <a:p>
            <a:pPr>
              <a:buNone/>
            </a:pPr>
            <a:r>
              <a:rPr lang="en-US" sz="1900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(se </a:t>
            </a:r>
            <a:r>
              <a:rPr lang="en-US" sz="1900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respecta</a:t>
            </a:r>
            <a:r>
              <a:rPr lang="en-US" sz="1900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US" sz="1900" dirty="0" err="1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norma</a:t>
            </a:r>
            <a:r>
              <a:rPr lang="en-US" sz="1900" dirty="0" smtClean="0">
                <a:solidFill>
                  <a:schemeClr val="accent4">
                    <a:lumMod val="75000"/>
                  </a:schemeClr>
                </a:solidFill>
                <a:latin typeface="Segoe Print" pitchFamily="2" charset="0"/>
              </a:rPr>
              <a:t> 2.2)</a:t>
            </a:r>
            <a:endParaRPr lang="ro-RO" sz="1900" dirty="0" smtClean="0">
              <a:solidFill>
                <a:schemeClr val="accent4">
                  <a:lumMod val="75000"/>
                </a:schemeClr>
              </a:solidFill>
              <a:latin typeface="Segoe Print" pitchFamily="2" charset="0"/>
            </a:endParaRPr>
          </a:p>
          <a:p>
            <a:pPr>
              <a:buNone/>
            </a:pPr>
            <a:endParaRPr lang="ro-RO" sz="2800" dirty="0" smtClean="0">
              <a:solidFill>
                <a:schemeClr val="accent4"/>
              </a:solidFill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6" name="Cloud 5"/>
          <p:cNvSpPr/>
          <p:nvPr/>
        </p:nvSpPr>
        <p:spPr>
          <a:xfrm>
            <a:off x="5355773" y="213756"/>
            <a:ext cx="2778827" cy="1330038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Managerul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educational</a:t>
            </a:r>
            <a:endParaRPr lang="ro-R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5353793" y="1755571"/>
            <a:ext cx="2719451" cy="1151907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o-RO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Conştientizează problemele</a:t>
            </a:r>
            <a:endParaRPr lang="ro-RO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5282541" y="3263737"/>
            <a:ext cx="2719451" cy="1151907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o-RO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Alege soluţii de rezolvare</a:t>
            </a:r>
            <a:endParaRPr lang="ro-RO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5272645" y="5058891"/>
            <a:ext cx="2719451" cy="1151907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o-RO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Consultarea membrilor C.P. / C. A</a:t>
            </a:r>
            <a:endParaRPr lang="ro-RO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8514609" y="5011390"/>
            <a:ext cx="2719451" cy="1151907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o-RO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o-RO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Alegerea celei mai bune soluţii</a:t>
            </a:r>
          </a:p>
          <a:p>
            <a:pPr algn="ctr">
              <a:defRPr/>
            </a:pPr>
            <a:endParaRPr lang="ro-RO" dirty="0">
              <a:solidFill>
                <a:srgbClr val="000000"/>
              </a:solidFill>
            </a:endParaRPr>
          </a:p>
        </p:txBody>
      </p:sp>
      <p:sp>
        <p:nvSpPr>
          <p:cNvPr id="11" name="Cloud 10"/>
          <p:cNvSpPr/>
          <p:nvPr/>
        </p:nvSpPr>
        <p:spPr>
          <a:xfrm>
            <a:off x="8419607" y="3206340"/>
            <a:ext cx="2956957" cy="1460664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o-RO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o-RO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Plan de acţiune pentru implementarea soluţiei</a:t>
            </a:r>
          </a:p>
          <a:p>
            <a:pPr algn="ctr">
              <a:defRPr/>
            </a:pPr>
            <a:endParaRPr lang="ro-RO" dirty="0">
              <a:solidFill>
                <a:srgbClr val="000000"/>
              </a:solidFill>
            </a:endParaRPr>
          </a:p>
        </p:txBody>
      </p:sp>
      <p:sp>
        <p:nvSpPr>
          <p:cNvPr id="12" name="Cloud 11"/>
          <p:cNvSpPr/>
          <p:nvPr/>
        </p:nvSpPr>
        <p:spPr>
          <a:xfrm>
            <a:off x="8502733" y="1721925"/>
            <a:ext cx="2719451" cy="1151907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o-RO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o-RO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Acţiunea</a:t>
            </a:r>
            <a:endParaRPr lang="ro-RO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endParaRPr lang="ro-RO" dirty="0">
              <a:solidFill>
                <a:srgbClr val="000000"/>
              </a:solidFill>
            </a:endParaRPr>
          </a:p>
        </p:txBody>
      </p:sp>
      <p:sp>
        <p:nvSpPr>
          <p:cNvPr id="13" name="Cloud 12"/>
          <p:cNvSpPr/>
          <p:nvPr/>
        </p:nvSpPr>
        <p:spPr>
          <a:xfrm>
            <a:off x="8465125" y="389907"/>
            <a:ext cx="2719451" cy="1151907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o-RO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Evaluarea rezultatelor</a:t>
            </a:r>
            <a:endParaRPr lang="ro-RO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o-RO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o-RO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Conector drept cu săgeată 17"/>
          <p:cNvCxnSpPr/>
          <p:nvPr/>
        </p:nvCxnSpPr>
        <p:spPr>
          <a:xfrm rot="16200000" flipH="1">
            <a:off x="6639545" y="1651908"/>
            <a:ext cx="223652" cy="588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Conector drept cu săgeată 17"/>
          <p:cNvCxnSpPr>
            <a:stCxn id="7" idx="1"/>
          </p:cNvCxnSpPr>
          <p:nvPr/>
        </p:nvCxnSpPr>
        <p:spPr>
          <a:xfrm rot="5400000">
            <a:off x="6454615" y="2983067"/>
            <a:ext cx="335720" cy="1820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Conector drept cu săgeată 17"/>
          <p:cNvCxnSpPr/>
          <p:nvPr/>
        </p:nvCxnSpPr>
        <p:spPr>
          <a:xfrm rot="16200000" flipH="1">
            <a:off x="6316935" y="4796891"/>
            <a:ext cx="451263" cy="14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Conector drept cu săgeată 17"/>
          <p:cNvCxnSpPr/>
          <p:nvPr/>
        </p:nvCxnSpPr>
        <p:spPr>
          <a:xfrm>
            <a:off x="8087098" y="5569531"/>
            <a:ext cx="356260" cy="2375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Conector drept cu săgeată 17"/>
          <p:cNvCxnSpPr>
            <a:stCxn id="10" idx="3"/>
          </p:cNvCxnSpPr>
          <p:nvPr/>
        </p:nvCxnSpPr>
        <p:spPr>
          <a:xfrm rot="5400000" flipH="1" flipV="1">
            <a:off x="9725618" y="4910723"/>
            <a:ext cx="315242" cy="178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Conector drept cu săgeată 17"/>
          <p:cNvCxnSpPr/>
          <p:nvPr/>
        </p:nvCxnSpPr>
        <p:spPr>
          <a:xfrm rot="16200000" flipV="1">
            <a:off x="9719685" y="3046295"/>
            <a:ext cx="325139" cy="989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4" name="Conector drept cu săgeată 17"/>
          <p:cNvCxnSpPr/>
          <p:nvPr/>
        </p:nvCxnSpPr>
        <p:spPr>
          <a:xfrm rot="5400000" flipH="1" flipV="1">
            <a:off x="9802811" y="1625218"/>
            <a:ext cx="313263" cy="1029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5662" y="204717"/>
            <a:ext cx="5890759" cy="775854"/>
          </a:xfrm>
        </p:spPr>
        <p:txBody>
          <a:bodyPr>
            <a:normAutofit/>
          </a:bodyPr>
          <a:lstStyle/>
          <a:p>
            <a:r>
              <a:rPr lang="ro-RO" dirty="0" smtClean="0">
                <a:solidFill>
                  <a:srgbClr val="0070C0"/>
                </a:solidFill>
                <a:latin typeface="Segoe Print" pitchFamily="2" charset="0"/>
              </a:rPr>
              <a:t>Furnizarea serviciilor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05663" y="1071663"/>
            <a:ext cx="7339548" cy="5548745"/>
          </a:xfrm>
        </p:spPr>
        <p:txBody>
          <a:bodyPr>
            <a:noAutofit/>
          </a:bodyPr>
          <a:lstStyle/>
          <a:p>
            <a:pPr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1800" dirty="0" err="1" smtClean="0">
                <a:latin typeface="Segoe Print" pitchFamily="2" charset="0"/>
              </a:rPr>
              <a:t>Stabilirea</a:t>
            </a:r>
            <a:r>
              <a:rPr lang="en-US" sz="1800" dirty="0" smtClean="0">
                <a:latin typeface="Segoe Print" pitchFamily="2" charset="0"/>
              </a:rPr>
              <a:t> </a:t>
            </a:r>
            <a:r>
              <a:rPr lang="en-US" sz="1800" dirty="0" err="1" smtClean="0">
                <a:latin typeface="Segoe Print" pitchFamily="2" charset="0"/>
              </a:rPr>
              <a:t>programului</a:t>
            </a:r>
            <a:r>
              <a:rPr lang="en-US" sz="1800" dirty="0" smtClean="0">
                <a:latin typeface="Segoe Print" pitchFamily="2" charset="0"/>
              </a:rPr>
              <a:t> </a:t>
            </a:r>
            <a:r>
              <a:rPr lang="en-US" sz="1800" dirty="0" err="1" smtClean="0">
                <a:latin typeface="Segoe Print" pitchFamily="2" charset="0"/>
              </a:rPr>
              <a:t>anual</a:t>
            </a:r>
            <a:r>
              <a:rPr lang="en-US" sz="1800" dirty="0" smtClean="0">
                <a:latin typeface="Segoe Print" pitchFamily="2" charset="0"/>
              </a:rPr>
              <a:t> al </a:t>
            </a:r>
            <a:r>
              <a:rPr lang="en-US" sz="1800" dirty="0" err="1" smtClean="0">
                <a:latin typeface="Segoe Print" pitchFamily="2" charset="0"/>
              </a:rPr>
              <a:t>unitatii</a:t>
            </a:r>
            <a:r>
              <a:rPr lang="en-US" sz="1800" dirty="0" smtClean="0">
                <a:latin typeface="Segoe Print" pitchFamily="2" charset="0"/>
              </a:rPr>
              <a:t> in </a:t>
            </a:r>
            <a:r>
              <a:rPr lang="en-US" sz="1800" dirty="0" err="1" smtClean="0">
                <a:latin typeface="Segoe Print" pitchFamily="2" charset="0"/>
              </a:rPr>
              <a:t>functie</a:t>
            </a:r>
            <a:r>
              <a:rPr lang="en-US" sz="1800" dirty="0" smtClean="0">
                <a:latin typeface="Segoe Print" pitchFamily="2" charset="0"/>
              </a:rPr>
              <a:t> de </a:t>
            </a:r>
            <a:r>
              <a:rPr lang="en-US" sz="1800" dirty="0" err="1" smtClean="0">
                <a:latin typeface="Segoe Print" pitchFamily="2" charset="0"/>
              </a:rPr>
              <a:t>structura</a:t>
            </a:r>
            <a:r>
              <a:rPr lang="en-US" sz="1800" dirty="0" smtClean="0">
                <a:latin typeface="Segoe Print" pitchFamily="2" charset="0"/>
              </a:rPr>
              <a:t> </a:t>
            </a:r>
            <a:r>
              <a:rPr lang="en-US" sz="1800" dirty="0" err="1" smtClean="0">
                <a:latin typeface="Segoe Print" pitchFamily="2" charset="0"/>
              </a:rPr>
              <a:t>anului</a:t>
            </a:r>
            <a:r>
              <a:rPr lang="en-US" sz="1800" dirty="0" smtClean="0">
                <a:latin typeface="Segoe Print" pitchFamily="2" charset="0"/>
              </a:rPr>
              <a:t>  </a:t>
            </a:r>
            <a:r>
              <a:rPr lang="en-US" sz="1800" dirty="0" err="1" smtClean="0">
                <a:latin typeface="Segoe Print" pitchFamily="2" charset="0"/>
              </a:rPr>
              <a:t>scolar</a:t>
            </a:r>
            <a:endParaRPr lang="en-US" sz="1800" dirty="0" smtClean="0">
              <a:latin typeface="Segoe Print" pitchFamily="2" charset="0"/>
            </a:endParaRPr>
          </a:p>
          <a:p>
            <a:pPr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1800" dirty="0" err="1" smtClean="0">
                <a:latin typeface="Segoe Print" pitchFamily="2" charset="0"/>
              </a:rPr>
              <a:t>Stabilirea</a:t>
            </a:r>
            <a:r>
              <a:rPr lang="en-US" sz="1800" dirty="0" smtClean="0">
                <a:latin typeface="Segoe Print" pitchFamily="2" charset="0"/>
              </a:rPr>
              <a:t> </a:t>
            </a:r>
            <a:r>
              <a:rPr lang="en-US" sz="1800" dirty="0" err="1" smtClean="0">
                <a:latin typeface="Segoe Print" pitchFamily="2" charset="0"/>
              </a:rPr>
              <a:t>programului</a:t>
            </a:r>
            <a:r>
              <a:rPr lang="en-US" sz="1800" dirty="0" smtClean="0">
                <a:latin typeface="Segoe Print" pitchFamily="2" charset="0"/>
              </a:rPr>
              <a:t> </a:t>
            </a:r>
            <a:r>
              <a:rPr lang="en-US" sz="1800" dirty="0" err="1" smtClean="0">
                <a:latin typeface="Segoe Print" pitchFamily="2" charset="0"/>
              </a:rPr>
              <a:t>zilnic</a:t>
            </a:r>
            <a:r>
              <a:rPr lang="en-US" sz="1800" dirty="0" smtClean="0">
                <a:latin typeface="Segoe Print" pitchFamily="2" charset="0"/>
              </a:rPr>
              <a:t> de </a:t>
            </a:r>
            <a:r>
              <a:rPr lang="en-US" sz="1800" dirty="0" err="1" smtClean="0">
                <a:latin typeface="Segoe Print" pitchFamily="2" charset="0"/>
              </a:rPr>
              <a:t>functionare</a:t>
            </a:r>
            <a:r>
              <a:rPr lang="en-US" sz="1800" dirty="0" smtClean="0">
                <a:latin typeface="Segoe Print" pitchFamily="2" charset="0"/>
              </a:rPr>
              <a:t> al </a:t>
            </a:r>
            <a:r>
              <a:rPr lang="en-US" sz="1800" dirty="0" err="1" smtClean="0">
                <a:latin typeface="Segoe Print" pitchFamily="2" charset="0"/>
              </a:rPr>
              <a:t>unitatii</a:t>
            </a:r>
            <a:endParaRPr lang="en-US" sz="1800" dirty="0" smtClean="0">
              <a:latin typeface="Segoe Print" pitchFamily="2" charset="0"/>
            </a:endParaRPr>
          </a:p>
          <a:p>
            <a:pPr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1800" dirty="0" err="1" smtClean="0">
                <a:latin typeface="Segoe Print" pitchFamily="2" charset="0"/>
              </a:rPr>
              <a:t>Stabilirea</a:t>
            </a:r>
            <a:r>
              <a:rPr lang="en-US" sz="1800" dirty="0" smtClean="0">
                <a:latin typeface="Segoe Print" pitchFamily="2" charset="0"/>
              </a:rPr>
              <a:t> </a:t>
            </a:r>
            <a:r>
              <a:rPr lang="en-US" sz="1800" dirty="0" err="1" smtClean="0">
                <a:latin typeface="Segoe Print" pitchFamily="2" charset="0"/>
              </a:rPr>
              <a:t>programului</a:t>
            </a:r>
            <a:r>
              <a:rPr lang="en-US" sz="1800" dirty="0" smtClean="0">
                <a:latin typeface="Segoe Print" pitchFamily="2" charset="0"/>
              </a:rPr>
              <a:t> de </a:t>
            </a:r>
            <a:r>
              <a:rPr lang="en-US" sz="1800" dirty="0" err="1" smtClean="0">
                <a:latin typeface="Segoe Print" pitchFamily="2" charset="0"/>
              </a:rPr>
              <a:t>lucru</a:t>
            </a:r>
            <a:r>
              <a:rPr lang="en-US" sz="1800" dirty="0" smtClean="0">
                <a:latin typeface="Segoe Print" pitchFamily="2" charset="0"/>
              </a:rPr>
              <a:t> </a:t>
            </a:r>
            <a:r>
              <a:rPr lang="en-US" sz="1800" dirty="0" err="1" smtClean="0">
                <a:latin typeface="Segoe Print" pitchFamily="2" charset="0"/>
              </a:rPr>
              <a:t>pe</a:t>
            </a:r>
            <a:r>
              <a:rPr lang="en-US" sz="1800" dirty="0" smtClean="0">
                <a:latin typeface="Segoe Print" pitchFamily="2" charset="0"/>
              </a:rPr>
              <a:t> </a:t>
            </a:r>
            <a:r>
              <a:rPr lang="en-US" sz="1800" dirty="0" err="1" smtClean="0">
                <a:latin typeface="Segoe Print" pitchFamily="2" charset="0"/>
              </a:rPr>
              <a:t>zile</a:t>
            </a:r>
            <a:r>
              <a:rPr lang="en-US" sz="1800" dirty="0" smtClean="0">
                <a:latin typeface="Segoe Print" pitchFamily="2" charset="0"/>
              </a:rPr>
              <a:t>/</a:t>
            </a:r>
            <a:r>
              <a:rPr lang="en-US" sz="1800" dirty="0" err="1" smtClean="0">
                <a:latin typeface="Segoe Print" pitchFamily="2" charset="0"/>
              </a:rPr>
              <a:t>saptamna</a:t>
            </a:r>
            <a:r>
              <a:rPr lang="en-US" sz="1800" dirty="0" smtClean="0">
                <a:latin typeface="Segoe Print" pitchFamily="2" charset="0"/>
              </a:rPr>
              <a:t> al </a:t>
            </a:r>
            <a:r>
              <a:rPr lang="en-US" sz="1800" dirty="0" err="1" smtClean="0">
                <a:latin typeface="Segoe Print" pitchFamily="2" charset="0"/>
              </a:rPr>
              <a:t>personalului</a:t>
            </a:r>
            <a:r>
              <a:rPr lang="en-US" sz="1800" dirty="0" smtClean="0">
                <a:latin typeface="Segoe Print" pitchFamily="2" charset="0"/>
              </a:rPr>
              <a:t> </a:t>
            </a:r>
            <a:r>
              <a:rPr lang="en-US" sz="1800" dirty="0" err="1" smtClean="0">
                <a:latin typeface="Segoe Print" pitchFamily="2" charset="0"/>
              </a:rPr>
              <a:t>furnizor</a:t>
            </a:r>
            <a:r>
              <a:rPr lang="en-US" sz="1800" dirty="0" smtClean="0">
                <a:latin typeface="Segoe Print" pitchFamily="2" charset="0"/>
              </a:rPr>
              <a:t>  de </a:t>
            </a:r>
            <a:r>
              <a:rPr lang="en-US" sz="1800" dirty="0" err="1" smtClean="0">
                <a:latin typeface="Segoe Print" pitchFamily="2" charset="0"/>
              </a:rPr>
              <a:t>servicii</a:t>
            </a:r>
            <a:endParaRPr lang="en-US" sz="1800" dirty="0" smtClean="0">
              <a:latin typeface="Segoe Print" pitchFamily="2" charset="0"/>
            </a:endParaRPr>
          </a:p>
          <a:p>
            <a:pPr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1800" dirty="0" err="1" smtClean="0">
                <a:latin typeface="Segoe Print" pitchFamily="2" charset="0"/>
              </a:rPr>
              <a:t>Stabilirea</a:t>
            </a:r>
            <a:r>
              <a:rPr lang="en-US" sz="1800" dirty="0" smtClean="0">
                <a:latin typeface="Segoe Print" pitchFamily="2" charset="0"/>
              </a:rPr>
              <a:t> </a:t>
            </a:r>
            <a:r>
              <a:rPr lang="en-US" sz="1800" dirty="0" err="1" smtClean="0">
                <a:latin typeface="Segoe Print" pitchFamily="2" charset="0"/>
              </a:rPr>
              <a:t>componentei</a:t>
            </a:r>
            <a:r>
              <a:rPr lang="en-US" sz="1800" dirty="0" smtClean="0">
                <a:latin typeface="Segoe Print" pitchFamily="2" charset="0"/>
              </a:rPr>
              <a:t> </a:t>
            </a:r>
            <a:r>
              <a:rPr lang="en-US" sz="1800" dirty="0" err="1" smtClean="0">
                <a:latin typeface="Segoe Print" pitchFamily="2" charset="0"/>
              </a:rPr>
              <a:t>grupelor</a:t>
            </a:r>
            <a:r>
              <a:rPr lang="en-US" sz="1800" dirty="0" smtClean="0">
                <a:latin typeface="Segoe Print" pitchFamily="2" charset="0"/>
              </a:rPr>
              <a:t> de </a:t>
            </a:r>
            <a:r>
              <a:rPr lang="en-US" sz="1800" dirty="0" err="1" smtClean="0">
                <a:latin typeface="Segoe Print" pitchFamily="2" charset="0"/>
              </a:rPr>
              <a:t>copii</a:t>
            </a:r>
            <a:r>
              <a:rPr lang="en-US" sz="1800" dirty="0" smtClean="0">
                <a:latin typeface="Segoe Print" pitchFamily="2" charset="0"/>
              </a:rPr>
              <a:t> </a:t>
            </a:r>
            <a:r>
              <a:rPr lang="en-US" sz="1800" dirty="0" err="1" smtClean="0">
                <a:latin typeface="Segoe Print" pitchFamily="2" charset="0"/>
              </a:rPr>
              <a:t>pe</a:t>
            </a:r>
            <a:r>
              <a:rPr lang="en-US" sz="1800" dirty="0" smtClean="0">
                <a:latin typeface="Segoe Print" pitchFamily="2" charset="0"/>
              </a:rPr>
              <a:t> </a:t>
            </a:r>
            <a:r>
              <a:rPr lang="en-US" sz="1800" dirty="0" err="1" smtClean="0">
                <a:latin typeface="Segoe Print" pitchFamily="2" charset="0"/>
              </a:rPr>
              <a:t>nivele</a:t>
            </a:r>
            <a:r>
              <a:rPr lang="en-US" sz="1800" dirty="0" smtClean="0">
                <a:latin typeface="Segoe Print" pitchFamily="2" charset="0"/>
              </a:rPr>
              <a:t> de </a:t>
            </a:r>
            <a:r>
              <a:rPr lang="en-US" sz="1800" dirty="0" err="1" smtClean="0">
                <a:latin typeface="Segoe Print" pitchFamily="2" charset="0"/>
              </a:rPr>
              <a:t>varsta</a:t>
            </a:r>
            <a:r>
              <a:rPr lang="en-US" sz="1800" dirty="0" smtClean="0">
                <a:latin typeface="Segoe Print" pitchFamily="2" charset="0"/>
              </a:rPr>
              <a:t>.</a:t>
            </a:r>
          </a:p>
          <a:p>
            <a:pPr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1800" dirty="0" err="1" smtClean="0">
                <a:latin typeface="Segoe Print" pitchFamily="2" charset="0"/>
              </a:rPr>
              <a:t>Aplicarea</a:t>
            </a:r>
            <a:r>
              <a:rPr lang="en-US" sz="1800" dirty="0" smtClean="0">
                <a:latin typeface="Segoe Print" pitchFamily="2" charset="0"/>
              </a:rPr>
              <a:t> </a:t>
            </a:r>
            <a:r>
              <a:rPr lang="en-US" sz="1800" dirty="0" err="1" smtClean="0">
                <a:latin typeface="Segoe Print" pitchFamily="2" charset="0"/>
              </a:rPr>
              <a:t>planului</a:t>
            </a:r>
            <a:r>
              <a:rPr lang="en-US" sz="1800" dirty="0" smtClean="0">
                <a:latin typeface="Segoe Print" pitchFamily="2" charset="0"/>
              </a:rPr>
              <a:t> </a:t>
            </a:r>
            <a:r>
              <a:rPr lang="en-US" sz="1800" dirty="0" err="1" smtClean="0">
                <a:latin typeface="Segoe Print" pitchFamily="2" charset="0"/>
              </a:rPr>
              <a:t>cadru</a:t>
            </a:r>
            <a:r>
              <a:rPr lang="en-US" sz="1800" dirty="0" smtClean="0">
                <a:latin typeface="Segoe Print" pitchFamily="2" charset="0"/>
              </a:rPr>
              <a:t> al </a:t>
            </a:r>
            <a:r>
              <a:rPr lang="en-US" sz="1800" dirty="0" err="1" smtClean="0">
                <a:latin typeface="Segoe Print" pitchFamily="2" charset="0"/>
              </a:rPr>
              <a:t>curricumului</a:t>
            </a:r>
            <a:r>
              <a:rPr lang="en-US" sz="1800" dirty="0" smtClean="0">
                <a:latin typeface="Segoe Print" pitchFamily="2" charset="0"/>
              </a:rPr>
              <a:t> </a:t>
            </a:r>
            <a:r>
              <a:rPr lang="en-US" sz="1800" dirty="0" err="1" smtClean="0">
                <a:latin typeface="Segoe Print" pitchFamily="2" charset="0"/>
              </a:rPr>
              <a:t>prescolar</a:t>
            </a:r>
            <a:endParaRPr lang="en-US" sz="1800" dirty="0" smtClean="0">
              <a:latin typeface="Segoe Print" pitchFamily="2" charset="0"/>
            </a:endParaRPr>
          </a:p>
          <a:p>
            <a:pPr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1800" dirty="0" err="1" smtClean="0">
                <a:latin typeface="Segoe Print" pitchFamily="2" charset="0"/>
              </a:rPr>
              <a:t>Stabilirea</a:t>
            </a:r>
            <a:r>
              <a:rPr lang="en-US" sz="1800" dirty="0" smtClean="0">
                <a:latin typeface="Segoe Print" pitchFamily="2" charset="0"/>
              </a:rPr>
              <a:t> </a:t>
            </a:r>
            <a:r>
              <a:rPr lang="en-US" sz="1800" dirty="0" err="1" smtClean="0">
                <a:latin typeface="Segoe Print" pitchFamily="2" charset="0"/>
              </a:rPr>
              <a:t>ofertei</a:t>
            </a:r>
            <a:r>
              <a:rPr lang="en-US" sz="1800" dirty="0" smtClean="0">
                <a:latin typeface="Segoe Print" pitchFamily="2" charset="0"/>
              </a:rPr>
              <a:t> de </a:t>
            </a:r>
            <a:r>
              <a:rPr lang="en-US" sz="1800" dirty="0" err="1" smtClean="0">
                <a:latin typeface="Segoe Print" pitchFamily="2" charset="0"/>
              </a:rPr>
              <a:t>programe</a:t>
            </a:r>
            <a:r>
              <a:rPr lang="en-US" sz="1800" dirty="0" smtClean="0">
                <a:latin typeface="Segoe Print" pitchFamily="2" charset="0"/>
              </a:rPr>
              <a:t> </a:t>
            </a:r>
            <a:r>
              <a:rPr lang="en-US" sz="1800" dirty="0" err="1" smtClean="0">
                <a:latin typeface="Segoe Print" pitchFamily="2" charset="0"/>
              </a:rPr>
              <a:t>educationale</a:t>
            </a:r>
            <a:r>
              <a:rPr lang="en-US" sz="1800" dirty="0" smtClean="0">
                <a:latin typeface="Segoe Print" pitchFamily="2" charset="0"/>
              </a:rPr>
              <a:t> </a:t>
            </a:r>
            <a:r>
              <a:rPr lang="en-US" sz="1800" dirty="0" err="1" smtClean="0">
                <a:latin typeface="Segoe Print" pitchFamily="2" charset="0"/>
              </a:rPr>
              <a:t>si</a:t>
            </a:r>
            <a:r>
              <a:rPr lang="en-US" sz="1800" dirty="0" smtClean="0">
                <a:latin typeface="Segoe Print" pitchFamily="2" charset="0"/>
              </a:rPr>
              <a:t> a CDS in </a:t>
            </a:r>
            <a:r>
              <a:rPr lang="en-US" sz="1800" dirty="0" err="1" smtClean="0">
                <a:latin typeface="Segoe Print" pitchFamily="2" charset="0"/>
              </a:rPr>
              <a:t>vedere</a:t>
            </a:r>
            <a:r>
              <a:rPr lang="en-US" sz="1800" dirty="0" smtClean="0">
                <a:latin typeface="Segoe Print" pitchFamily="2" charset="0"/>
              </a:rPr>
              <a:t> </a:t>
            </a:r>
            <a:r>
              <a:rPr lang="en-US" sz="1800" dirty="0" err="1" smtClean="0">
                <a:latin typeface="Segoe Print" pitchFamily="2" charset="0"/>
              </a:rPr>
              <a:t>favorizarii</a:t>
            </a:r>
            <a:r>
              <a:rPr lang="en-US" sz="1800" dirty="0" smtClean="0">
                <a:latin typeface="Segoe Print" pitchFamily="2" charset="0"/>
              </a:rPr>
              <a:t> </a:t>
            </a:r>
            <a:r>
              <a:rPr lang="en-US" sz="1800" dirty="0" err="1" smtClean="0">
                <a:latin typeface="Segoe Print" pitchFamily="2" charset="0"/>
              </a:rPr>
              <a:t>exigentelor</a:t>
            </a:r>
            <a:r>
              <a:rPr lang="en-US" sz="1800" dirty="0" smtClean="0">
                <a:latin typeface="Segoe Print" pitchFamily="2" charset="0"/>
              </a:rPr>
              <a:t> </a:t>
            </a:r>
            <a:r>
              <a:rPr lang="en-US" sz="1800" dirty="0" err="1" smtClean="0">
                <a:latin typeface="Segoe Print" pitchFamily="2" charset="0"/>
              </a:rPr>
              <a:t>familiilor</a:t>
            </a:r>
            <a:r>
              <a:rPr lang="en-US" sz="1800" dirty="0" smtClean="0">
                <a:latin typeface="Segoe Print" pitchFamily="2" charset="0"/>
              </a:rPr>
              <a:t> </a:t>
            </a:r>
            <a:r>
              <a:rPr lang="en-US" sz="1800" dirty="0" err="1" smtClean="0">
                <a:latin typeface="Segoe Print" pitchFamily="2" charset="0"/>
              </a:rPr>
              <a:t>si</a:t>
            </a:r>
            <a:r>
              <a:rPr lang="en-US" sz="1800" dirty="0" smtClean="0">
                <a:latin typeface="Segoe Print" pitchFamily="2" charset="0"/>
              </a:rPr>
              <a:t> </a:t>
            </a:r>
            <a:r>
              <a:rPr lang="en-US" sz="1800" dirty="0" err="1" smtClean="0">
                <a:latin typeface="Segoe Print" pitchFamily="2" charset="0"/>
              </a:rPr>
              <a:t>imbunatatirii</a:t>
            </a:r>
            <a:r>
              <a:rPr lang="en-US" sz="1800" dirty="0" smtClean="0">
                <a:latin typeface="Segoe Print" pitchFamily="2" charset="0"/>
              </a:rPr>
              <a:t> </a:t>
            </a:r>
            <a:r>
              <a:rPr lang="en-US" sz="1800" dirty="0" err="1" smtClean="0">
                <a:latin typeface="Segoe Print" pitchFamily="2" charset="0"/>
              </a:rPr>
              <a:t>calitatii</a:t>
            </a:r>
            <a:r>
              <a:rPr lang="en-US" sz="1800" dirty="0" smtClean="0">
                <a:latin typeface="Segoe Print" pitchFamily="2" charset="0"/>
              </a:rPr>
              <a:t> </a:t>
            </a:r>
            <a:r>
              <a:rPr lang="en-US" sz="1800" dirty="0" err="1" smtClean="0">
                <a:latin typeface="Segoe Print" pitchFamily="2" charset="0"/>
              </a:rPr>
              <a:t>serviciului</a:t>
            </a:r>
            <a:r>
              <a:rPr lang="en-US" sz="1800" dirty="0" smtClean="0">
                <a:latin typeface="Segoe Print" pitchFamily="2" charset="0"/>
              </a:rPr>
              <a:t>.</a:t>
            </a:r>
            <a:endParaRPr lang="ro-RO" sz="1800" dirty="0" smtClean="0">
              <a:latin typeface="Segoe Print" pitchFamily="2" charset="0"/>
            </a:endParaRPr>
          </a:p>
          <a:p>
            <a:endParaRPr lang="ro-RO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947" y="245956"/>
            <a:ext cx="6805160" cy="490847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PROGRAMUL ANUAL AL GRADINITEI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5057" y="249386"/>
            <a:ext cx="8977745" cy="6207827"/>
          </a:xfrm>
        </p:spPr>
        <p:txBody>
          <a:bodyPr numCol="2">
            <a:noAutofit/>
          </a:bodyPr>
          <a:lstStyle/>
          <a:p>
            <a:endParaRPr lang="en-US" sz="1400" b="1" dirty="0" smtClean="0">
              <a:latin typeface="Segoe Print" pitchFamily="2" charset="0"/>
            </a:endParaRPr>
          </a:p>
          <a:p>
            <a:endParaRPr lang="en-US" sz="1600" b="1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endParaRPr>
          </a:p>
          <a:p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SEMESTRUL I: </a:t>
            </a:r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16 </a:t>
            </a:r>
            <a:r>
              <a:rPr lang="en-US" sz="1600" b="1" i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septembrie</a:t>
            </a:r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2013 – 31 </a:t>
            </a:r>
            <a:r>
              <a:rPr lang="en-US" sz="1600" b="1" i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ianuarie</a:t>
            </a:r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2014</a:t>
            </a:r>
            <a:endParaRPr lang="en-US" sz="1600" b="1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endParaRPr>
          </a:p>
          <a:p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17 </a:t>
            </a:r>
            <a:r>
              <a:rPr lang="en-US" sz="1600" b="1" i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săptămâni</a:t>
            </a:r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/ 85 </a:t>
            </a:r>
            <a:r>
              <a:rPr lang="en-US" sz="1600" b="1" i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zile</a:t>
            </a:r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</a:t>
            </a:r>
            <a:r>
              <a:rPr lang="en-US" sz="1600" b="1" i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lucrătoare</a:t>
            </a:r>
            <a:endParaRPr lang="en-US" sz="1600" b="1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endParaRPr>
          </a:p>
          <a:p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16 </a:t>
            </a:r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septembrie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2013 – 1 </a:t>
            </a:r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noiembrie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2013 – CURSURI</a:t>
            </a:r>
          </a:p>
          <a:p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2 </a:t>
            </a:r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noiembrie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2013 – 10 </a:t>
            </a:r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noiembrie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2013 – VACANŢĂ ÎNVĂŢĂMÂNT PRIMAR ŞI PREŞCOLAR</a:t>
            </a:r>
          </a:p>
          <a:p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11 </a:t>
            </a:r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noiembrie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2013 – 20 </a:t>
            </a:r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decembrie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2013 – CURSURI</a:t>
            </a:r>
          </a:p>
          <a:p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21 </a:t>
            </a:r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decembrie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2013 – 5 </a:t>
            </a:r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ianuarie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2014 – VACANŢA DE IARNĂ</a:t>
            </a:r>
          </a:p>
          <a:p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6 </a:t>
            </a:r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ianuarie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2014 – 31 </a:t>
            </a:r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ianuarie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2014 – CURSURI</a:t>
            </a:r>
          </a:p>
          <a:p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1 </a:t>
            </a:r>
            <a:r>
              <a:rPr lang="en-US" sz="1600" b="1" i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februarie</a:t>
            </a:r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2014 – 9 </a:t>
            </a:r>
            <a:r>
              <a:rPr lang="en-US" sz="1600" b="1" i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februarie</a:t>
            </a:r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2014 – VACANŢA INTERSEMESTRIALĂ</a:t>
            </a:r>
            <a:endParaRPr lang="en-US" sz="1600" b="1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endParaRPr>
          </a:p>
          <a:p>
            <a:pPr>
              <a:buNone/>
            </a:pPr>
            <a:endParaRPr lang="en-US" sz="1600" b="1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endParaRPr>
          </a:p>
          <a:p>
            <a:endParaRPr lang="en-US" sz="1600" b="1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endParaRPr>
          </a:p>
          <a:p>
            <a:endParaRPr lang="en-US" sz="1600" b="1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endParaRPr>
          </a:p>
          <a:p>
            <a:endParaRPr lang="en-US" sz="1600" b="1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endParaRPr>
          </a:p>
          <a:p>
            <a:endParaRPr lang="en-US" sz="1600" b="1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endParaRPr>
          </a:p>
          <a:p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SEMESTRUL al II-lea: </a:t>
            </a:r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10 </a:t>
            </a:r>
            <a:r>
              <a:rPr lang="en-US" sz="1600" b="1" i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februarie</a:t>
            </a:r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2014 – 20 </a:t>
            </a:r>
            <a:r>
              <a:rPr lang="en-US" sz="1600" b="1" i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iunie</a:t>
            </a:r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2014</a:t>
            </a:r>
            <a:endParaRPr lang="en-US" sz="1600" b="1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endParaRPr>
          </a:p>
          <a:p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18 </a:t>
            </a:r>
            <a:r>
              <a:rPr lang="en-US" sz="1600" b="1" i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săptămâni</a:t>
            </a:r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/ 86 </a:t>
            </a:r>
            <a:r>
              <a:rPr lang="en-US" sz="1600" b="1" i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zile</a:t>
            </a:r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</a:t>
            </a:r>
            <a:r>
              <a:rPr lang="en-US" sz="1600" b="1" i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lucrătoare</a:t>
            </a:r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(81 </a:t>
            </a:r>
            <a:r>
              <a:rPr lang="en-US" sz="1600" b="1" i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zile</a:t>
            </a:r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</a:t>
            </a:r>
            <a:r>
              <a:rPr lang="en-US" sz="1600" b="1" i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cursuri</a:t>
            </a:r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+ 5 </a:t>
            </a:r>
            <a:r>
              <a:rPr lang="en-US" sz="1600" b="1" i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zile</a:t>
            </a:r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 </a:t>
            </a:r>
            <a:r>
              <a:rPr lang="en-US" sz="1600" b="1" i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săpt</a:t>
            </a:r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. “</a:t>
            </a:r>
            <a:r>
              <a:rPr lang="en-US" sz="1600" b="1" i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Şcoala</a:t>
            </a:r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</a:t>
            </a:r>
            <a:r>
              <a:rPr lang="en-US" sz="1600" b="1" i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altfel</a:t>
            </a:r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”)</a:t>
            </a:r>
            <a:endParaRPr lang="en-US" sz="1600" b="1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endParaRPr>
          </a:p>
          <a:p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10 </a:t>
            </a:r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februarie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2014 – 11 </a:t>
            </a:r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aprilie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2014 – CURSURI</a:t>
            </a:r>
          </a:p>
          <a:p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12 </a:t>
            </a:r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aprilie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2014 – 22 </a:t>
            </a:r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aprilie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2014 – VACANŢA DE PRIMĂVARĂ</a:t>
            </a:r>
          </a:p>
          <a:p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23 </a:t>
            </a:r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aprilie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2014 – 20 </a:t>
            </a:r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iunie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2014 – CURSURI</a:t>
            </a:r>
          </a:p>
          <a:p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21 </a:t>
            </a:r>
            <a:r>
              <a:rPr lang="en-US" sz="1600" b="1" i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iunie</a:t>
            </a:r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2014 – 14 </a:t>
            </a:r>
            <a:r>
              <a:rPr lang="en-US" sz="1600" b="1" i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septembrie</a:t>
            </a:r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2014 – VACANŢA DE VARĂ </a:t>
            </a:r>
            <a:endParaRPr lang="en-US" sz="1600" b="1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endParaRPr>
          </a:p>
          <a:p>
            <a:r>
              <a:rPr lang="en-US" sz="1600" b="1" i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Joi</a:t>
            </a:r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, 1 Mai – </a:t>
            </a:r>
            <a:r>
              <a:rPr lang="en-US" sz="1600" b="1" i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Ziua</a:t>
            </a:r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</a:t>
            </a:r>
            <a:r>
              <a:rPr lang="en-US" sz="1600" b="1" i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Internaţională</a:t>
            </a:r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a </a:t>
            </a:r>
            <a:r>
              <a:rPr lang="en-US" sz="1600" b="1" i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Muncii</a:t>
            </a:r>
            <a:endParaRPr lang="en-US" sz="1600" b="1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endParaRPr>
          </a:p>
          <a:p>
            <a:r>
              <a:rPr lang="en-US" sz="1600" b="1" i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Luni</a:t>
            </a:r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, 9 </a:t>
            </a:r>
            <a:r>
              <a:rPr lang="en-US" sz="1600" b="1" i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iunie</a:t>
            </a:r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– a </a:t>
            </a:r>
            <a:r>
              <a:rPr lang="en-US" sz="1600" b="1" i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doua</a:t>
            </a:r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</a:t>
            </a:r>
            <a:r>
              <a:rPr lang="en-US" sz="1600" b="1" i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zi</a:t>
            </a:r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 de </a:t>
            </a:r>
            <a:r>
              <a:rPr lang="en-US" sz="1600" b="1" i="1" dirty="0" err="1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Rusalii</a:t>
            </a:r>
            <a:endParaRPr lang="en-US" sz="1600" b="1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endParaRPr>
          </a:p>
          <a:p>
            <a:r>
              <a:rPr lang="ro-RO" sz="1600" b="1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</a:rPr>
              <a:t> </a:t>
            </a:r>
            <a:endParaRPr lang="en-US" sz="1600" b="1" dirty="0" smtClean="0">
              <a:solidFill>
                <a:schemeClr val="accent4">
                  <a:lumMod val="50000"/>
                </a:schemeClr>
              </a:solidFill>
              <a:latin typeface="Segoe Print" pitchFamily="2" charset="0"/>
            </a:endParaRPr>
          </a:p>
          <a:p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3461883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7909083B-3485-49E7-BBE7-EFD488C62F99}" vid="{B57F6697-5DA8-422E-86BF-20B69A74A1E0}"/>
    </a:ext>
  </a:extLst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22224F2-88E2-4E19-8BE2-5AB2030F71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0</TotalTime>
  <Words>867</Words>
  <Application>Microsoft Office PowerPoint</Application>
  <PresentationFormat>Widescreen</PresentationFormat>
  <Paragraphs>171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Antique Olive CompactPS</vt:lpstr>
      <vt:lpstr>Arial</vt:lpstr>
      <vt:lpstr>Calibri</vt:lpstr>
      <vt:lpstr>Euphemia</vt:lpstr>
      <vt:lpstr>Segoe Print</vt:lpstr>
      <vt:lpstr>Segoe UI Symbol</vt:lpstr>
      <vt:lpstr>Times New Roman</vt:lpstr>
      <vt:lpstr>Wingdings</vt:lpstr>
      <vt:lpstr>Wingdings 2</vt:lpstr>
      <vt:lpstr>TS103461883</vt:lpstr>
      <vt:lpstr>CALITATE IN SISTEMUL DE INVATAMANT PRESCOLAR</vt:lpstr>
      <vt:lpstr>  &lt;&lt;Intreaga dezvoltare ,,trece" prin educatie: valorile stiintei si ale tehnicii, spiritul inventiv si aplicativ, noile atitudini si mentalitati, ca si modul de a fi si de a deveni, cerute de societatea moderna, se invata in interiorul sistemelor educative si al autoeducatiei continue&gt;&gt;                                                                                                                  George Vaideanu </vt:lpstr>
      <vt:lpstr>.</vt:lpstr>
      <vt:lpstr>PowerPoint Presentation</vt:lpstr>
      <vt:lpstr>PowerPoint Presentation</vt:lpstr>
      <vt:lpstr>MANAGEMENTUL GRADINITEI</vt:lpstr>
      <vt:lpstr>ORGANISMUL DE      CONDUCERE</vt:lpstr>
      <vt:lpstr>Furnizarea serviciilor</vt:lpstr>
      <vt:lpstr>PROGRAMUL ANUAL AL GRADINITEI</vt:lpstr>
      <vt:lpstr>PROGRAM ZILNIC DE LUCRU</vt:lpstr>
      <vt:lpstr>Comunicarea cu familiile a Proiectului Educational  (art. 5.2.3. din Norma CEIF)</vt:lpstr>
      <vt:lpstr>PowerPoint Presentation</vt:lpstr>
      <vt:lpstr> Alte actiuni ale copiilor unde au fost implicati  si parintii: </vt:lpstr>
      <vt:lpstr>PowerPoint Presentation</vt:lpstr>
      <vt:lpstr>Colaborarea intre Institutii Educationale si Continuitatea formarii</vt:lpstr>
      <vt:lpstr>ACTIVITATI  OPTIONALE</vt:lpstr>
      <vt:lpstr>GESTIONAREA SPATIILOR SI DOTARILOR</vt:lpstr>
      <vt:lpstr>PowerPoint Presentation</vt:lpstr>
      <vt:lpstr>ORGANIZAREA  SI DOTAREA SPATIILOR</vt:lpstr>
      <vt:lpstr>Alimentaţia în serviciile pentru copii şi familii</vt:lpstr>
      <vt:lpstr>Normele igienico – sanitare in serviciile pentru copii si familii</vt:lpstr>
      <vt:lpstr>PowerPoint Presentation</vt:lpstr>
      <vt:lpstr>Surse de finantare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2014-03-17T15:11:41Z</dcterms:created>
  <dcterms:modified xsi:type="dcterms:W3CDTF">2014-03-20T16:23:51Z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TC034618839991</vt:lpwstr>
  </property>
</Properties>
</file>